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306" r:id="rId2"/>
    <p:sldId id="323" r:id="rId3"/>
    <p:sldId id="324" r:id="rId4"/>
    <p:sldId id="325" r:id="rId5"/>
    <p:sldId id="326" r:id="rId6"/>
    <p:sldId id="327" r:id="rId7"/>
    <p:sldId id="330" r:id="rId8"/>
    <p:sldId id="329" r:id="rId9"/>
    <p:sldId id="334" r:id="rId10"/>
    <p:sldId id="381" r:id="rId11"/>
    <p:sldId id="368" r:id="rId12"/>
    <p:sldId id="335" r:id="rId13"/>
    <p:sldId id="369" r:id="rId14"/>
    <p:sldId id="378" r:id="rId15"/>
    <p:sldId id="380" r:id="rId16"/>
    <p:sldId id="379" r:id="rId17"/>
    <p:sldId id="344" r:id="rId18"/>
    <p:sldId id="345" r:id="rId19"/>
    <p:sldId id="375" r:id="rId20"/>
    <p:sldId id="336" r:id="rId21"/>
    <p:sldId id="365" r:id="rId22"/>
    <p:sldId id="366" r:id="rId23"/>
    <p:sldId id="367" r:id="rId24"/>
    <p:sldId id="339" r:id="rId25"/>
    <p:sldId id="340" r:id="rId26"/>
    <p:sldId id="347" r:id="rId27"/>
    <p:sldId id="342" r:id="rId28"/>
    <p:sldId id="343" r:id="rId29"/>
    <p:sldId id="372" r:id="rId30"/>
    <p:sldId id="374" r:id="rId31"/>
    <p:sldId id="348" r:id="rId32"/>
    <p:sldId id="364" r:id="rId33"/>
    <p:sldId id="376" r:id="rId34"/>
    <p:sldId id="377" r:id="rId35"/>
    <p:sldId id="371" r:id="rId36"/>
    <p:sldId id="349" r:id="rId37"/>
    <p:sldId id="337" r:id="rId38"/>
    <p:sldId id="338" r:id="rId39"/>
    <p:sldId id="370" r:id="rId40"/>
    <p:sldId id="352" r:id="rId41"/>
    <p:sldId id="351" r:id="rId42"/>
    <p:sldId id="353" r:id="rId43"/>
    <p:sldId id="354" r:id="rId44"/>
    <p:sldId id="355" r:id="rId45"/>
    <p:sldId id="363" r:id="rId46"/>
    <p:sldId id="356" r:id="rId47"/>
    <p:sldId id="362" r:id="rId48"/>
    <p:sldId id="361" r:id="rId49"/>
    <p:sldId id="359" r:id="rId50"/>
    <p:sldId id="322" r:id="rId51"/>
    <p:sldId id="358" r:id="rId52"/>
    <p:sldId id="357" r:id="rId53"/>
    <p:sldId id="350" r:id="rId54"/>
    <p:sldId id="318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F4E7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26" autoAdjust="0"/>
    <p:restoredTop sz="94660"/>
  </p:normalViewPr>
  <p:slideViewPr>
    <p:cSldViewPr>
      <p:cViewPr varScale="1">
        <p:scale>
          <a:sx n="61" d="100"/>
          <a:sy n="61" d="100"/>
        </p:scale>
        <p:origin x="-102" y="-23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0DCEF-FE84-4F81-8CA2-4725137B745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034A5-CBE8-4017-9F97-D119E8FDC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6221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034A5-CBE8-4017-9F97-D119E8FDC91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0926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034A5-CBE8-4017-9F97-D119E8FDC91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6268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034A5-CBE8-4017-9F97-D119E8FDC91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1775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034A5-CBE8-4017-9F97-D119E8FDC91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2317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01097-A204-464A-857F-011AE35BB7E9}" type="datetimeFigureOut">
              <a:rPr lang="en-US" smtClean="0"/>
              <a:pPr/>
              <a:t>12/9/2021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0E47E-B326-494B-9722-94EFBBDDA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638" y="5785564"/>
            <a:ext cx="11983981" cy="1072436"/>
          </a:xfrm>
        </p:spPr>
        <p:txBody>
          <a:bodyPr>
            <a:normAutofit fontScale="55000" lnSpcReduction="20000"/>
          </a:bodyPr>
          <a:lstStyle/>
          <a:p>
            <a:r>
              <a:rPr lang="en-US" sz="5900" b="1" dirty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WELCOMES THE CHAIRPERSON &amp; MEMBERS OF </a:t>
            </a:r>
          </a:p>
          <a:p>
            <a:r>
              <a:rPr lang="en-US" sz="5900" b="1" dirty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NBA TEAM – </a:t>
            </a:r>
            <a:r>
              <a:rPr lang="en-US" sz="5900" b="1" dirty="0" smtClean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10</a:t>
            </a:r>
            <a:r>
              <a:rPr lang="en-US" sz="5900" b="1" baseline="30000" dirty="0" smtClean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th</a:t>
            </a:r>
            <a:r>
              <a:rPr lang="en-US" sz="5900" b="1" dirty="0" smtClean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 </a:t>
            </a:r>
            <a:r>
              <a:rPr lang="en-US" sz="5900" b="1" smtClean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, 11</a:t>
            </a:r>
            <a:r>
              <a:rPr lang="en-US" sz="5900" b="1" baseline="30000" smtClean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th</a:t>
            </a:r>
            <a:r>
              <a:rPr lang="en-US" sz="5900" b="1" smtClean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  </a:t>
            </a:r>
            <a:r>
              <a:rPr lang="en-US" sz="5900" b="1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and  </a:t>
            </a:r>
            <a:r>
              <a:rPr lang="en-US" sz="5900" b="1" smtClean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12</a:t>
            </a:r>
            <a:r>
              <a:rPr lang="en-US" sz="5900" b="1" baseline="30000" smtClean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th</a:t>
            </a:r>
            <a:r>
              <a:rPr lang="en-US" sz="5900" b="1" smtClean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  </a:t>
            </a:r>
            <a:r>
              <a:rPr lang="en-US" sz="5900" b="1" dirty="0">
                <a:solidFill>
                  <a:srgbClr val="002060"/>
                </a:solidFill>
                <a:latin typeface="Sitka Subheading" panose="02000505000000020004" pitchFamily="2" charset="0"/>
                <a:cs typeface="Times New Roman"/>
              </a:rPr>
              <a:t>December  2021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187325"/>
            <a:ext cx="8534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itchFamily="34" charset="0"/>
              </a:rPr>
              <a:t>K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. S. INSTITUTE </a:t>
            </a:r>
            <a:r>
              <a:rPr lang="en-US" sz="3600" b="1" dirty="0">
                <a:solidFill>
                  <a:schemeClr val="bg1"/>
                </a:solidFill>
                <a:latin typeface="Century Gothic" pitchFamily="34" charset="0"/>
              </a:rPr>
              <a:t>OF TECHNOLOGY</a:t>
            </a:r>
            <a:r>
              <a:rPr lang="en-US" sz="2400" b="1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Century Gothic" pitchFamily="34" charset="0"/>
              </a:rPr>
              <a:t>#14, RAGHUVANAHALLI, KANAKAPURA ROAD, </a:t>
            </a:r>
            <a:r>
              <a:rPr lang="en-US" sz="2400" b="1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Century Gothic" pitchFamily="34" charset="0"/>
              </a:rPr>
              <a:t>BENGALURU – 560 109</a:t>
            </a:r>
            <a:endParaRPr lang="en-US" sz="2400" b="1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5066A0B-69A9-4CE2-82E0-E8FD32222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19" y="1570739"/>
            <a:ext cx="12192000" cy="4096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22615" y="232492"/>
            <a:ext cx="624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None/>
            </a:pPr>
            <a:r>
              <a:rPr lang="en-US" sz="4000" b="1" dirty="0">
                <a:solidFill>
                  <a:schemeClr val="bg1"/>
                </a:solidFill>
                <a:latin typeface="Century Gothic" pitchFamily="34" charset="0"/>
              </a:rPr>
              <a:t>MANAGEMENT OF</a:t>
            </a:r>
          </a:p>
          <a:p>
            <a:pPr algn="ctr">
              <a:buFontTx/>
              <a:buNone/>
            </a:pPr>
            <a:r>
              <a:rPr lang="en-US" sz="4000" b="1" dirty="0">
                <a:solidFill>
                  <a:schemeClr val="bg1"/>
                </a:solidFill>
                <a:latin typeface="Century Gothic" pitchFamily="34" charset="0"/>
              </a:rPr>
              <a:t>KAMMAVARI SANGHAM </a:t>
            </a:r>
          </a:p>
        </p:txBody>
      </p:sp>
      <p:pic>
        <p:nvPicPr>
          <p:cNvPr id="6" name="Picture 5" descr="C:\Users\ksit\Desktop\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54894"/>
            <a:ext cx="3321876" cy="3152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C:\Users\ksit\Desktop\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1174" y="1882602"/>
            <a:ext cx="3238500" cy="3124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C:\Users\ksit\Desktop\Untitled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500" y="1939276"/>
            <a:ext cx="3086100" cy="3089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708438" y="5290196"/>
            <a:ext cx="3482562" cy="64745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sz="1800" b="1" dirty="0" smtClean="0">
                <a:solidFill>
                  <a:srgbClr val="121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Sri. R.LEELA SHANKAR RAO</a:t>
            </a:r>
          </a:p>
          <a:p>
            <a:pPr marL="0" indent="0" algn="ctr">
              <a:buNone/>
            </a:pPr>
            <a:r>
              <a:rPr kumimoji="1" lang="en-U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SECRETARY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90800" y="123649"/>
            <a:ext cx="7467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sz="4000" b="1" dirty="0">
                <a:solidFill>
                  <a:schemeClr val="bg1"/>
                </a:solidFill>
                <a:latin typeface="Century Gothic" pitchFamily="34" charset="0"/>
              </a:rPr>
              <a:t>MANAGEMENT</a:t>
            </a:r>
            <a:r>
              <a:rPr lang="en-US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Century Gothic" pitchFamily="34" charset="0"/>
              </a:rPr>
              <a:t>OF</a:t>
            </a:r>
          </a:p>
          <a:p>
            <a:pPr algn="ctr">
              <a:buFontTx/>
              <a:buNone/>
            </a:pPr>
            <a:r>
              <a:rPr lang="en-US" sz="4000" b="1" dirty="0">
                <a:solidFill>
                  <a:schemeClr val="bg1"/>
                </a:solidFill>
                <a:latin typeface="Century Gothic" pitchFamily="34" charset="0"/>
              </a:rPr>
              <a:t>KAMMAVARI</a:t>
            </a:r>
            <a:r>
              <a:rPr lang="en-US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Century Gothic" pitchFamily="34" charset="0"/>
              </a:rPr>
              <a:t>SANGHAM</a:t>
            </a:r>
            <a:r>
              <a:rPr lang="en-US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51218" y="5291316"/>
            <a:ext cx="33147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kumimoji="1" lang="en-US" b="1" dirty="0">
                <a:solidFill>
                  <a:srgbClr val="121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Sri. R.RAJAGOPAL </a:t>
            </a:r>
            <a:r>
              <a:rPr kumimoji="1" lang="en-US" b="1" dirty="0" smtClean="0">
                <a:solidFill>
                  <a:srgbClr val="121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NAIDU</a:t>
            </a:r>
            <a:endParaRPr kumimoji="1" lang="en-US" sz="1200" b="1" dirty="0">
              <a:solidFill>
                <a:srgbClr val="121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kumimoji="1"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67700" y="5288527"/>
            <a:ext cx="36957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kumimoji="1" lang="en-US" b="1" dirty="0">
                <a:solidFill>
                  <a:srgbClr val="121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Sri. T.NEERAJAKSHULU NAIDU</a:t>
            </a:r>
          </a:p>
          <a:p>
            <a:pPr algn="ctr"/>
            <a:r>
              <a:rPr kumimoji="1"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TREASURER</a:t>
            </a:r>
            <a:endParaRPr kumimoji="1" lang="en-I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23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48863" y="533400"/>
            <a:ext cx="8712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3600" b="1" dirty="0">
                <a:solidFill>
                  <a:schemeClr val="bg1"/>
                </a:solidFill>
                <a:latin typeface="Century Gothic" pitchFamily="34" charset="0"/>
              </a:rPr>
              <a:t>ACTIVITIES</a:t>
            </a:r>
            <a:r>
              <a:rPr lang="en-US" sz="3600" b="1" dirty="0">
                <a:solidFill>
                  <a:srgbClr val="FFC000"/>
                </a:solidFill>
                <a:latin typeface="Century Gothic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Century Gothic" pitchFamily="34" charset="0"/>
              </a:rPr>
              <a:t>OF</a:t>
            </a:r>
            <a:r>
              <a:rPr lang="en-US" sz="3600" b="1" dirty="0">
                <a:solidFill>
                  <a:srgbClr val="FFC000"/>
                </a:solidFill>
                <a:latin typeface="Century Gothic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Century Gothic" pitchFamily="34" charset="0"/>
              </a:rPr>
              <a:t>KAMMAVARI</a:t>
            </a:r>
            <a:r>
              <a:rPr lang="en-US" sz="3600" b="1" dirty="0">
                <a:solidFill>
                  <a:srgbClr val="FFC000"/>
                </a:solidFill>
                <a:latin typeface="Century Gothic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Century Gothic" pitchFamily="34" charset="0"/>
              </a:rPr>
              <a:t>SANGHAM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13131"/>
            <a:ext cx="1877769" cy="15403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443081"/>
            <a:ext cx="1877769" cy="143371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14600" y="1676400"/>
            <a:ext cx="6858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</a:t>
            </a:r>
            <a:endParaRPr lang="en-US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K. S. POLYTECHNIC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S. INSTITUTE </a:t>
            </a: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TECHNOLOGY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S. SCHOOL </a:t>
            </a: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ENGINEERING &amp; MANAGEMENT.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S. SCHOOL </a:t>
            </a: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ARCHITECTURE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14600" y="344308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rgbClr val="121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S. HOSPITAL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413276"/>
            <a:ext cx="2105025" cy="146352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214880" y="3626246"/>
            <a:ext cx="3443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CHARITY</a:t>
            </a:r>
          </a:p>
          <a:p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K.S. HOSTEL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l="4651" b="2760"/>
          <a:stretch/>
        </p:blipFill>
        <p:spPr>
          <a:xfrm>
            <a:off x="457199" y="4943700"/>
            <a:ext cx="1801569" cy="16857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35382" y="4941240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</a:p>
          <a:p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S. KALYANA </a:t>
            </a: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MANTAPA</a:t>
            </a:r>
          </a:p>
          <a:p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KAMMA CREDIT CO-OPERATIVE SOCIETY</a:t>
            </a:r>
          </a:p>
        </p:txBody>
      </p:sp>
    </p:spTree>
    <p:extLst>
      <p:ext uri="{BB962C8B-B14F-4D97-AF65-F5344CB8AC3E}">
        <p14:creationId xmlns:p14="http://schemas.microsoft.com/office/powerpoint/2010/main" xmlns="" val="12034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09800" y="185204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ACHIEVEMENTS/RECOGNITIONS 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INSTITUTIONAL LEVEL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0913" y="1939112"/>
            <a:ext cx="414359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NAAC Accredited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during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1</a:t>
            </a:r>
            <a:r>
              <a:rPr lang="en-US" sz="2000" b="1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May 2019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with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B++ for five years – Valid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up to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April 30</a:t>
            </a:r>
            <a:r>
              <a:rPr lang="en-US" sz="20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2024.</a:t>
            </a:r>
            <a:r>
              <a:rPr lang="en-US" b="1" dirty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endParaRPr lang="en-IN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" y="1714379"/>
            <a:ext cx="2062163" cy="17749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4" y="3489297"/>
            <a:ext cx="2223559" cy="16923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324412" y="3539657"/>
            <a:ext cx="460632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Arial" pitchFamily="34" charset="0"/>
                <a:cs typeface="Arial" pitchFamily="34" charset="0"/>
              </a:rPr>
              <a:t>IEI Accreditation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for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Electronics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Communication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Mechanical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Engineering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Computer Science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Engineering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dated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December 9</a:t>
            </a:r>
            <a:r>
              <a:rPr lang="en-US" sz="20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2016.</a:t>
            </a:r>
            <a:r>
              <a:rPr lang="en-US" b="1" dirty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endParaRPr lang="en-IN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4000" r="4000"/>
          <a:stretch/>
        </p:blipFill>
        <p:spPr>
          <a:xfrm>
            <a:off x="6858001" y="1656912"/>
            <a:ext cx="1447799" cy="158979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534400" y="1971562"/>
            <a:ext cx="27126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'Band 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' 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nstitution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(Rank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between 51-75</a:t>
            </a:r>
            <a:r>
              <a:rPr lang="en-US" dirty="0">
                <a:latin typeface="Arial" pitchFamily="34" charset="0"/>
                <a:cs typeface="Arial" pitchFamily="34" charset="0"/>
              </a:rPr>
              <a:t>)</a:t>
            </a:r>
            <a:endParaRPr lang="en-IN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1909" y="1879183"/>
            <a:ext cx="1030091" cy="118196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0375" y="3562744"/>
            <a:ext cx="1724025" cy="169545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609735" y="4038600"/>
            <a:ext cx="36474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Best Student Chapter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Award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2018 </a:t>
            </a:r>
            <a:endParaRPr lang="en-IN" sz="2000" dirty="0"/>
          </a:p>
        </p:txBody>
      </p:sp>
      <p:sp>
        <p:nvSpPr>
          <p:cNvPr id="18" name="Rectangle 17"/>
          <p:cNvSpPr/>
          <p:nvPr/>
        </p:nvSpPr>
        <p:spPr>
          <a:xfrm>
            <a:off x="8541327" y="2529781"/>
            <a:ext cx="337650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nnounced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on 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18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Aug 2020.</a:t>
            </a:r>
            <a:r>
              <a:rPr lang="en-US" b="1" dirty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endParaRPr lang="en-IN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54" y="5366180"/>
            <a:ext cx="6875526" cy="126322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930737" y="5674624"/>
            <a:ext cx="51088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Selected as Mentor Institutions under the </a:t>
            </a:r>
            <a:r>
              <a:rPr lang="en-IN" sz="2400" b="1" dirty="0"/>
              <a:t>Mentor-Mentee Program 2021-22</a:t>
            </a:r>
          </a:p>
        </p:txBody>
      </p:sp>
    </p:spTree>
    <p:extLst>
      <p:ext uri="{BB962C8B-B14F-4D97-AF65-F5344CB8AC3E}">
        <p14:creationId xmlns:p14="http://schemas.microsoft.com/office/powerpoint/2010/main" xmlns="" val="29629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985" r="16667" b="5740"/>
          <a:stretch/>
        </p:blipFill>
        <p:spPr>
          <a:xfrm>
            <a:off x="624320" y="3439210"/>
            <a:ext cx="1737880" cy="15937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00745" y="1733365"/>
            <a:ext cx="94349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77825" algn="l"/>
              </a:tabLs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State level CSI Student conventions in Year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2016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377825" algn="l"/>
              </a:tabLst>
            </a:pP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ICT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DIGITAL INDIA 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&amp;  in Year 2020 through online  platform with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theme  SELF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RELIANCE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AND AUTOMATION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377825" algn="l"/>
              </a:tabLs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21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Colleges and 266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were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this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event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1" y="5143729"/>
            <a:ext cx="2071253" cy="1295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21527" y="5175131"/>
            <a:ext cx="8229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377825" algn="l"/>
              </a:tabLs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Hackathon - Incubate India and GitHub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collaborated with KSIT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year  2021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377825" algn="l"/>
              </a:tabLs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204 Participants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07" y="1654246"/>
            <a:ext cx="1724025" cy="16954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514600" y="3439210"/>
            <a:ext cx="891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377825" algn="l"/>
              </a:tabLst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Hackathon of 24 Hours </a:t>
            </a:r>
            <a:endParaRPr lang="en-US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377825" algn="l"/>
              </a:tabLs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Sentinel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Hack in the year  2018 (54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teams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189 Participants) </a:t>
            </a:r>
          </a:p>
          <a:p>
            <a:pPr algn="just">
              <a:tabLst>
                <a:tab pos="377825" algn="l"/>
              </a:tabLs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Sentinel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Hack 2.0 in the year  2019  (72 Teams 256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09800" y="185204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ACHIEVEMENTS/RECOGNITIONS 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INSTITUTIONAL LEVEL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098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47800" y="601643"/>
            <a:ext cx="8914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FACULTY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ACHIEVEMENTS/RECOGNITION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799" y="4860638"/>
            <a:ext cx="8534401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2" lvl="1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Governor's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National Award for Excellence in Research &amp;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Development  </a:t>
            </a:r>
          </a:p>
          <a:p>
            <a:pPr marL="347662" lvl="1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during </a:t>
            </a:r>
            <a:r>
              <a:rPr lang="en-US" dirty="0">
                <a:latin typeface="Arial" pitchFamily="34" charset="0"/>
                <a:cs typeface="Arial" pitchFamily="34" charset="0"/>
              </a:rPr>
              <a:t>2017-18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DCE6434-8F12-47F7-AA33-41E27CDD8447}"/>
              </a:ext>
            </a:extLst>
          </p:cNvPr>
          <p:cNvSpPr txBox="1"/>
          <p:nvPr/>
        </p:nvSpPr>
        <p:spPr>
          <a:xfrm>
            <a:off x="228600" y="4860642"/>
            <a:ext cx="3428999" cy="7078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34" tIns="45717" rIns="91434" bIns="45717" rtlCol="0">
            <a:spAutoFit/>
          </a:bodyPr>
          <a:lstStyle/>
          <a:p>
            <a:pPr algn="ctr"/>
            <a:r>
              <a:rPr lang="en-IN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Dr.</a:t>
            </a:r>
            <a:r>
              <a:rPr lang="en-IN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Dayananda R B</a:t>
            </a:r>
          </a:p>
          <a:p>
            <a:pPr algn="ctr"/>
            <a:r>
              <a:rPr lang="en-IN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Professor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DCE6434-8F12-47F7-AA33-41E27CDD8447}"/>
              </a:ext>
            </a:extLst>
          </p:cNvPr>
          <p:cNvSpPr txBox="1"/>
          <p:nvPr/>
        </p:nvSpPr>
        <p:spPr>
          <a:xfrm>
            <a:off x="228600" y="1953282"/>
            <a:ext cx="3429000" cy="7078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34" tIns="45717" rIns="91434" bIns="45717" rtlCol="0">
            <a:spAutoFit/>
          </a:bodyPr>
          <a:lstStyle/>
          <a:p>
            <a:pPr algn="ctr"/>
            <a:r>
              <a:rPr lang="en-IN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Dr.</a:t>
            </a:r>
            <a:r>
              <a:rPr lang="en-IN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P.N. </a:t>
            </a:r>
            <a:r>
              <a:rPr lang="en-IN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Sudha</a:t>
            </a:r>
            <a:r>
              <a:rPr lang="en-IN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en-IN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Professor &amp; Head ECE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38944" y="1927556"/>
            <a:ext cx="854825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3" lvl="1" algn="just">
              <a:lnSpc>
                <a:spcPct val="115000"/>
              </a:lnSpc>
            </a:pP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Outstanding Woman in Engineering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Venus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International Foundation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Chennai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during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March 2017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DCE6434-8F12-47F7-AA33-41E27CDD8447}"/>
              </a:ext>
            </a:extLst>
          </p:cNvPr>
          <p:cNvSpPr txBox="1"/>
          <p:nvPr/>
        </p:nvSpPr>
        <p:spPr>
          <a:xfrm>
            <a:off x="228600" y="3831536"/>
            <a:ext cx="3429000" cy="7078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34" tIns="45717" rIns="91434" bIns="45717" rtlCol="0">
            <a:spAutoFit/>
          </a:bodyPr>
          <a:lstStyle/>
          <a:p>
            <a:pPr algn="ctr"/>
            <a:r>
              <a:rPr lang="en-IN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Dr.</a:t>
            </a:r>
            <a:r>
              <a:rPr lang="en-IN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Ram P </a:t>
            </a:r>
            <a:r>
              <a:rPr lang="en-IN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Rustagi</a:t>
            </a:r>
            <a:r>
              <a:rPr lang="en-IN" dirty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en-IN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Professor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DCE6434-8F12-47F7-AA33-41E27CDD8447}"/>
              </a:ext>
            </a:extLst>
          </p:cNvPr>
          <p:cNvSpPr txBox="1"/>
          <p:nvPr/>
        </p:nvSpPr>
        <p:spPr>
          <a:xfrm>
            <a:off x="228600" y="2776165"/>
            <a:ext cx="3429000" cy="7078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34" tIns="45717" rIns="91434" bIns="45717" rtlCol="0">
            <a:spAutoFit/>
          </a:bodyPr>
          <a:lstStyle/>
          <a:p>
            <a:pPr algn="ctr"/>
            <a:r>
              <a:rPr lang="en-IN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Dr.</a:t>
            </a:r>
            <a:r>
              <a:rPr lang="en-IN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M. </a:t>
            </a:r>
            <a:r>
              <a:rPr lang="en-IN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Umashankar</a:t>
            </a:r>
            <a:r>
              <a:rPr lang="en-IN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en-IN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Professor &amp; Head ME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38945" y="2759969"/>
            <a:ext cx="6096000" cy="7232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77825" lvl="1" algn="just">
              <a:spcBef>
                <a:spcPts val="600"/>
              </a:spcBef>
              <a:tabLst>
                <a:tab pos="378875" algn="l"/>
              </a:tabLst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Best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Student Project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Award </a:t>
            </a:r>
          </a:p>
          <a:p>
            <a:pPr marL="377825" lvl="1" algn="just">
              <a:spcBef>
                <a:spcPts val="600"/>
              </a:spcBef>
              <a:tabLst>
                <a:tab pos="378875" algn="l"/>
              </a:tabLs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from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KSCST</a:t>
            </a:r>
            <a:r>
              <a:rPr lang="en-US" dirty="0">
                <a:latin typeface="Arial" pitchFamily="34" charset="0"/>
                <a:cs typeface="Arial" pitchFamily="34" charset="0"/>
              </a:rPr>
              <a:t> during 2018 and 2020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52799" y="3669070"/>
            <a:ext cx="8853056" cy="1118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4812" lvl="2" algn="just">
              <a:lnSpc>
                <a:spcPct val="115000"/>
              </a:lnSpc>
            </a:pPr>
            <a:r>
              <a:rPr lang="en-US" b="1" dirty="0">
                <a:latin typeface="Arial" pitchFamily="34" charset="0"/>
                <a:cs typeface="Arial" pitchFamily="34" charset="0"/>
              </a:rPr>
              <a:t>O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utstanding 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Professor  </a:t>
            </a:r>
            <a:r>
              <a:rPr lang="en-US" dirty="0">
                <a:latin typeface="Arial" pitchFamily="34" charset="0"/>
                <a:cs typeface="Arial" pitchFamily="34" charset="0"/>
              </a:rPr>
              <a:t>award by word education congress in the year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2020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378875" lvl="1" algn="just">
              <a:spcBef>
                <a:spcPts val="600"/>
              </a:spcBef>
              <a:tabLst>
                <a:tab pos="378875" algn="l"/>
              </a:tabLst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Prize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in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iSIGCSE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Teaching COMPUTE’21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Challenge </a:t>
            </a:r>
            <a:r>
              <a:rPr lang="en-US" dirty="0">
                <a:latin typeface="Arial" pitchFamily="34" charset="0"/>
                <a:cs typeface="Arial" pitchFamily="34" charset="0"/>
              </a:rPr>
              <a:t>conducted by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78875" lvl="1" algn="just">
              <a:spcBef>
                <a:spcPts val="600"/>
              </a:spcBef>
              <a:tabLst>
                <a:tab pos="378875" algn="l"/>
              </a:tabLst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ACM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India </a:t>
            </a:r>
            <a:r>
              <a:rPr lang="en-US" dirty="0">
                <a:latin typeface="Arial" pitchFamily="34" charset="0"/>
                <a:cs typeface="Arial" pitchFamily="34" charset="0"/>
              </a:rPr>
              <a:t>Special Interest  Group on Computer Science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education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DCE6434-8F12-47F7-AA33-41E27CDD8447}"/>
              </a:ext>
            </a:extLst>
          </p:cNvPr>
          <p:cNvSpPr txBox="1"/>
          <p:nvPr/>
        </p:nvSpPr>
        <p:spPr>
          <a:xfrm>
            <a:off x="228600" y="5729513"/>
            <a:ext cx="3428999" cy="7078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34" tIns="45717" rIns="91434" bIns="45717" rtlCol="0">
            <a:spAutoFit/>
          </a:bodyPr>
          <a:lstStyle/>
          <a:p>
            <a:pPr marL="0" lvl="1" algn="ctr"/>
            <a:r>
              <a:rPr lang="en-IN" sz="2400" dirty="0">
                <a:solidFill>
                  <a:srgbClr val="FFC000"/>
                </a:solidFill>
                <a:latin typeface="Arial Black" panose="020B0A04020102020204" pitchFamily="34" charset="0"/>
              </a:rPr>
              <a:t>Aditya</a:t>
            </a:r>
            <a:r>
              <a:rPr lang="en-IN" sz="16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IN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Pai</a:t>
            </a:r>
            <a:r>
              <a:rPr lang="en-IN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H </a:t>
            </a:r>
          </a:p>
          <a:p>
            <a:pPr algn="ctr"/>
            <a:r>
              <a:rPr lang="en-IN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Assistant </a:t>
            </a:r>
            <a:r>
              <a:rPr lang="en-IN" sz="1600" dirty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en-IN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rofessor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0" y="5678814"/>
            <a:ext cx="868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Best Paper Award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 International conference held at SJCIT,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Chikkaballapura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on 17</a:t>
            </a:r>
            <a:r>
              <a:rPr lang="en-US" sz="2000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18</a:t>
            </a:r>
            <a:r>
              <a:rPr lang="en-US" sz="2000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May 2019 published in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Elsevier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xmlns="" val="95160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52800" y="1899816"/>
            <a:ext cx="8839200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Distinguished 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Woman Educator &amp; Scholar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Award by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National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Foundation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Entrepreneurship Development (NFED),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Coimbatore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during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March 2018</a:t>
            </a:r>
            <a:endParaRPr lang="en-IN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Senior 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Woman Educator and Scholar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Award by National Foundation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Entrepreneurship Development (NFED), Coimbatore during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March 2017</a:t>
            </a:r>
            <a:endParaRPr lang="en-IN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Woman 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Achiever's Award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Institution of Engineers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IE,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Karnataka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State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Centre during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March 2017</a:t>
            </a:r>
            <a:endParaRPr lang="en-IN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03412" y="3626239"/>
            <a:ext cx="88392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Best 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Researcher Award 2020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IEEE Bangalore Section during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Jan 2021</a:t>
            </a:r>
            <a:endParaRPr lang="en-IN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utstanding 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WIE Volunteer Award 2020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IEEE Bangalore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Section during Jan 2021</a:t>
            </a:r>
            <a:endParaRPr lang="en-IN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utstanding 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Small Student Branch Counselor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by IEEE Bangalore Section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during Jan 2020</a:t>
            </a:r>
            <a:endParaRPr lang="en-IN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Best 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Volunteer Sliver Award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IEEE Women in Engineering during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2019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2979338" y="5516986"/>
            <a:ext cx="5174063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742950" lvl="2" indent="-342900" algn="just"/>
            <a:r>
              <a:rPr lang="en-US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Dr</a:t>
            </a:r>
            <a:r>
              <a:rPr lang="en-US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Ram P </a:t>
            </a:r>
            <a:r>
              <a:rPr lang="en-US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Rustagi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Professor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56926" y="6078138"/>
            <a:ext cx="5338641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742950" lvl="2" indent="-342900" algn="just"/>
            <a:r>
              <a:rPr lang="en-US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Dr</a:t>
            </a:r>
            <a:r>
              <a:rPr lang="en-US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Joy </a:t>
            </a:r>
            <a:r>
              <a:rPr lang="en-US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Prabhakaran</a:t>
            </a:r>
            <a:r>
              <a:rPr lang="en-US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Professor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2400" y="5441634"/>
            <a:ext cx="2724539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Consultancy  Services </a:t>
            </a:r>
            <a:endParaRPr lang="en-IN" sz="3200" dirty="0">
              <a:solidFill>
                <a:srgbClr val="00206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1" y="5479429"/>
            <a:ext cx="1143000" cy="4933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2464" y="5536717"/>
            <a:ext cx="1260765" cy="4435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/>
          <a:srcRect r="12778"/>
          <a:stretch/>
        </p:blipFill>
        <p:spPr>
          <a:xfrm>
            <a:off x="11071408" y="5536717"/>
            <a:ext cx="968192" cy="44675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>
            <a:off x="8153401" y="6069341"/>
            <a:ext cx="1296998" cy="56161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3229" y="6136574"/>
            <a:ext cx="1284370" cy="5246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8061" y="6117568"/>
            <a:ext cx="917507" cy="51339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DCE6434-8F12-47F7-AA33-41E27CDD8447}"/>
              </a:ext>
            </a:extLst>
          </p:cNvPr>
          <p:cNvSpPr txBox="1"/>
          <p:nvPr/>
        </p:nvSpPr>
        <p:spPr>
          <a:xfrm>
            <a:off x="228600" y="1953282"/>
            <a:ext cx="3429000" cy="7078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34" tIns="45717" rIns="91434" bIns="45717" rtlCol="0">
            <a:spAutoFit/>
          </a:bodyPr>
          <a:lstStyle/>
          <a:p>
            <a:pPr algn="ctr"/>
            <a:r>
              <a:rPr lang="en-US" sz="2400" dirty="0">
                <a:solidFill>
                  <a:srgbClr val="FFC000"/>
                </a:solidFill>
                <a:latin typeface="Arial Black" panose="020B0A04020102020204" pitchFamily="34" charset="0"/>
              </a:rPr>
              <a:t>Dr</a:t>
            </a:r>
            <a:r>
              <a:rPr lang="en-US" sz="1600" dirty="0">
                <a:solidFill>
                  <a:srgbClr val="FFC000"/>
                </a:solidFill>
                <a:latin typeface="Arial Black" panose="020B0A04020102020204" pitchFamily="34" charset="0"/>
              </a:rPr>
              <a:t>. </a:t>
            </a:r>
            <a:r>
              <a:rPr lang="en-US" sz="2400" dirty="0">
                <a:solidFill>
                  <a:srgbClr val="FFC000"/>
                </a:solidFill>
                <a:latin typeface="Arial Black" panose="020B0A04020102020204" pitchFamily="34" charset="0"/>
              </a:rPr>
              <a:t>B. </a:t>
            </a:r>
            <a:r>
              <a:rPr lang="en-US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Surekha</a:t>
            </a:r>
            <a:r>
              <a:rPr lang="en-IN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endParaRPr lang="en-IN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IN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Professor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0DCE6434-8F12-47F7-AA33-41E27CDD8447}"/>
              </a:ext>
            </a:extLst>
          </p:cNvPr>
          <p:cNvSpPr txBox="1"/>
          <p:nvPr/>
        </p:nvSpPr>
        <p:spPr>
          <a:xfrm>
            <a:off x="228600" y="3731667"/>
            <a:ext cx="3429000" cy="64632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34" tIns="45717" rIns="91434" bIns="45717" rtlCol="0">
            <a:spAutoFit/>
          </a:bodyPr>
          <a:lstStyle/>
          <a:p>
            <a:pPr algn="ctr"/>
            <a:r>
              <a:rPr lang="en-US" sz="2000" dirty="0">
                <a:solidFill>
                  <a:srgbClr val="FFC000"/>
                </a:solidFill>
                <a:latin typeface="Arial Black" panose="020B0A04020102020204" pitchFamily="34" charset="0"/>
              </a:rPr>
              <a:t>Mrs. </a:t>
            </a:r>
            <a:r>
              <a:rPr lang="en-US" sz="2000" dirty="0" err="1">
                <a:solidFill>
                  <a:srgbClr val="FFC000"/>
                </a:solidFill>
                <a:latin typeface="Arial Black" panose="020B0A04020102020204" pitchFamily="34" charset="0"/>
              </a:rPr>
              <a:t>Jayasudha</a:t>
            </a:r>
            <a:r>
              <a:rPr lang="en-US" sz="2000" dirty="0">
                <a:solidFill>
                  <a:srgbClr val="FFC000"/>
                </a:solidFill>
                <a:latin typeface="Arial Black" panose="020B0A04020102020204" pitchFamily="34" charset="0"/>
              </a:rPr>
              <a:t> B S K </a:t>
            </a:r>
            <a:r>
              <a:rPr lang="en-IN" sz="20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endParaRPr lang="en-IN" sz="2000" dirty="0">
              <a:solidFill>
                <a:srgbClr val="FFC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IN" sz="1600" dirty="0">
                <a:solidFill>
                  <a:schemeClr val="bg1"/>
                </a:solidFill>
                <a:latin typeface="Arial Black" panose="020B0A04020102020204" pitchFamily="34" charset="0"/>
              </a:rPr>
              <a:t>Assistant Professor </a:t>
            </a:r>
            <a:endParaRPr lang="en-IN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47800" y="601643"/>
            <a:ext cx="8914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FACULTY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ACHIEVEMENTS/RECOGNITION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304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1566"/>
            <a:ext cx="4572000" cy="80962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114800" y="2224281"/>
            <a:ext cx="8041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/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Surekha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Borra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received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Rs.3.0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Lakh </a:t>
            </a:r>
          </a:p>
          <a:p>
            <a:pPr marL="457200" lvl="3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VGST Sponsored Project </a:t>
            </a:r>
          </a:p>
          <a:p>
            <a:pPr marL="457200" lvl="3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Titled -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Development of Bioinspired Algorithms for Real Time Piracy Detection Systems based on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Thermo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gram Analysis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107872" y="5593501"/>
            <a:ext cx="79317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algn="just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Aditya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received a grant of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Rs.1.0 Lakh </a:t>
            </a:r>
          </a:p>
          <a:p>
            <a:pPr marL="457200" lvl="3" algn="just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Warehouse Automation Using Drones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457200" lvl="3" algn="just"/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EngiNX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Tata Consultancy Services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548" y="5593501"/>
            <a:ext cx="2161388" cy="883282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572000" y="1593428"/>
            <a:ext cx="49596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Funds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Received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3200" dirty="0">
              <a:solidFill>
                <a:srgbClr val="FF0000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666040"/>
            <a:ext cx="2838885" cy="1386623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4114800" y="3647191"/>
            <a:ext cx="807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4"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Sangappa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Received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3.0 Lakhs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for conduction of </a:t>
            </a:r>
          </a:p>
          <a:p>
            <a:pPr marL="457200" lvl="4"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Three Refresher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programs</a:t>
            </a:r>
          </a:p>
          <a:p>
            <a:pPr marL="457200" lvl="4"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5G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and its implementation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Dec 2020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4"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Next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Generation Wireless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Communication-5G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May 2021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4"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Future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Wireless Communication-Standards and Technologies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/>
          <a:srcRect t="2984" b="-1"/>
          <a:stretch/>
        </p:blipFill>
        <p:spPr>
          <a:xfrm>
            <a:off x="8097982" y="1570739"/>
            <a:ext cx="914400" cy="72097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447800" y="601643"/>
            <a:ext cx="8914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FACULTY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ACHIEVEMENTS/RECOGNITION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897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61181" y="609600"/>
            <a:ext cx="9236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STUDENT</a:t>
            </a:r>
            <a:r>
              <a:rPr lang="en-US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LEVEL ACHIEVEMENTS/RECOGNITION</a:t>
            </a:r>
            <a:endParaRPr lang="en-US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5B242B9-1CDB-4C09-98D9-3F712F4257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199" t="47488" r="2746" b="28215"/>
          <a:stretch/>
        </p:blipFill>
        <p:spPr>
          <a:xfrm>
            <a:off x="4737820" y="1676400"/>
            <a:ext cx="7454180" cy="30828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b="13729"/>
          <a:stretch/>
        </p:blipFill>
        <p:spPr>
          <a:xfrm>
            <a:off x="68839" y="1665392"/>
            <a:ext cx="4668982" cy="30828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085" y="4800600"/>
            <a:ext cx="630251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Mr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Sirish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Govardhan</a:t>
            </a:r>
            <a:endParaRPr lang="en-U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National award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from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Government of India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and NSS State Award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the year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2019-2020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for his outstanding achievement in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NSS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1600" b="1" dirty="0" smtClean="0">
                <a:latin typeface="Arial" pitchFamily="34" charset="0"/>
                <a:cs typeface="Arial" pitchFamily="34" charset="0"/>
              </a:rPr>
              <a:t>First Place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in</a:t>
            </a:r>
            <a:r>
              <a:rPr lang="en-IN" sz="1600" b="1" dirty="0" smtClean="0">
                <a:latin typeface="Arial" pitchFamily="34" charset="0"/>
                <a:cs typeface="Arial" pitchFamily="34" charset="0"/>
              </a:rPr>
              <a:t> New </a:t>
            </a:r>
            <a:r>
              <a:rPr lang="en-IN" sz="1600" b="1" dirty="0">
                <a:latin typeface="Arial" pitchFamily="34" charset="0"/>
                <a:cs typeface="Arial" pitchFamily="34" charset="0"/>
              </a:rPr>
              <a:t>Bengaluru for New </a:t>
            </a:r>
            <a:r>
              <a:rPr lang="en-IN" sz="1600" b="1" dirty="0" smtClean="0">
                <a:latin typeface="Arial" pitchFamily="34" charset="0"/>
                <a:cs typeface="Arial" pitchFamily="34" charset="0"/>
              </a:rPr>
              <a:t>India 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in the year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2018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met honorable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Prime Minister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of India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Sri Narendra Modi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F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elicitated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Mr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1600" b="1" dirty="0" err="1">
                <a:latin typeface="Arial" pitchFamily="34" charset="0"/>
                <a:cs typeface="Arial" pitchFamily="34" charset="0"/>
              </a:rPr>
              <a:t>Tejasvi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 Surya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MP,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Govt. of India, for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taking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part in a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fundraising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initiative titled –Tour de South India </a:t>
            </a:r>
            <a:endParaRPr lang="en-IN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4910" y="4814455"/>
            <a:ext cx="2431690" cy="201645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l="28571" r="14286"/>
          <a:stretch/>
        </p:blipFill>
        <p:spPr>
          <a:xfrm>
            <a:off x="10896600" y="4812691"/>
            <a:ext cx="1295400" cy="19691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4" y="4791867"/>
            <a:ext cx="2133598" cy="203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381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61181" y="609600"/>
            <a:ext cx="9236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STUDENT</a:t>
            </a:r>
            <a:r>
              <a:rPr lang="en-US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LEVEL ACHIEVEMENTS/RECOGNITION</a:t>
            </a:r>
            <a:endParaRPr lang="en-US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343400"/>
            <a:ext cx="5943599" cy="22193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00800" y="4483577"/>
            <a:ext cx="53270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" pitchFamily="34" charset="0"/>
                <a:cs typeface="Arial" pitchFamily="34" charset="0"/>
              </a:rPr>
              <a:t>Mr. Vinay V. P.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studen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Mechanical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Department participated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Indian Youth Delegation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Kyrgyzstan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from 07th to 14th September, 2019.</a:t>
            </a:r>
          </a:p>
          <a:p>
            <a:pPr>
              <a:buFont typeface="Wingdings" pitchFamily="2" charset="2"/>
              <a:buChar char="Ø"/>
              <a:defRPr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5B242B9-1CDB-4C09-98D9-3F712F4257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4" t="19879" r="51799" b="28215"/>
          <a:stretch/>
        </p:blipFill>
        <p:spPr>
          <a:xfrm>
            <a:off x="290944" y="1733713"/>
            <a:ext cx="5957455" cy="247442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400800" y="2057400"/>
            <a:ext cx="53340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" pitchFamily="34" charset="0"/>
                <a:cs typeface="Arial" pitchFamily="34" charset="0"/>
              </a:rPr>
              <a:t>Mr. Vinay V. P.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studen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Mechanical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Department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participated in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National Republic Day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Parade Camp on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26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Jan 2019 in New Delhi 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72183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61181" y="609600"/>
            <a:ext cx="9236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STUDENT</a:t>
            </a:r>
            <a:r>
              <a:rPr lang="en-US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LEVEL ACHIEVEMENTS/RECOGNITION</a:t>
            </a:r>
            <a:endParaRPr lang="en-US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5105400" cy="243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1704109"/>
            <a:ext cx="2482077" cy="241069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878422" y="1704109"/>
            <a:ext cx="42304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Abhishek M,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Apoorva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R, Aditya Kumar,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Shrisha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Mahuli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CSE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participated in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India-</a:t>
            </a:r>
            <a:r>
              <a:rPr lang="sv-SE" b="1" dirty="0">
                <a:latin typeface="Arial" pitchFamily="34" charset="0"/>
                <a:cs typeface="Arial" pitchFamily="34" charset="0"/>
              </a:rPr>
              <a:t>Singapore </a:t>
            </a:r>
            <a:r>
              <a:rPr lang="sv-SE" dirty="0">
                <a:latin typeface="Arial" pitchFamily="34" charset="0"/>
                <a:cs typeface="Arial" pitchFamily="34" charset="0"/>
              </a:rPr>
              <a:t>Hackathon-2018 held at </a:t>
            </a:r>
            <a:endParaRPr lang="sv-SE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Nanyang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Technological University (NTU), Singapore. </a:t>
            </a:r>
          </a:p>
        </p:txBody>
      </p:sp>
      <p:sp>
        <p:nvSpPr>
          <p:cNvPr id="9" name="Rectangle 8"/>
          <p:cNvSpPr/>
          <p:nvPr/>
        </p:nvSpPr>
        <p:spPr>
          <a:xfrm>
            <a:off x="8925510" y="4770818"/>
            <a:ext cx="2938177" cy="10802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Arial Black" panose="020B0A04020102020204" pitchFamily="34" charset="0"/>
              </a:rPr>
              <a:t>2</a:t>
            </a:r>
            <a:r>
              <a:rPr lang="en-US" sz="2000" baseline="30000" dirty="0" smtClean="0">
                <a:latin typeface="Arial Black" panose="020B0A04020102020204" pitchFamily="34" charset="0"/>
              </a:rPr>
              <a:t>nd</a:t>
            </a:r>
            <a:r>
              <a:rPr lang="en-US" sz="2000" dirty="0" smtClean="0">
                <a:latin typeface="Arial Black" panose="020B0A04020102020204" pitchFamily="34" charset="0"/>
              </a:rPr>
              <a:t> Runner up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Arial Black" panose="020B0A04020102020204" pitchFamily="34" charset="0"/>
              </a:rPr>
              <a:t>Team : Ctrl-Alt-Elite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Arial Black" panose="020B0A04020102020204" pitchFamily="34" charset="0"/>
              </a:rPr>
              <a:t>Prize Money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945" y="4142508"/>
            <a:ext cx="3438525" cy="1784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81972" y="5767679"/>
            <a:ext cx="709368" cy="72809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391340" y="5828400"/>
            <a:ext cx="2351926" cy="5956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1,00,000/-</a:t>
            </a:r>
            <a:endParaRPr lang="en-US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8636" y="4114800"/>
            <a:ext cx="3799620" cy="55326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9470" y="4114800"/>
            <a:ext cx="46482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261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361181" y="609600"/>
            <a:ext cx="9236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STUDENT</a:t>
            </a:r>
            <a:r>
              <a:rPr lang="en-US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LEVEL ACHIEVEMENTS/RECOGNITION</a:t>
            </a:r>
            <a:endParaRPr lang="en-US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27" y="5239055"/>
            <a:ext cx="1779373" cy="141952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74118" y="1684985"/>
            <a:ext cx="2188082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KSIT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TEAMS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IN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SIH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68" y="2966608"/>
            <a:ext cx="1826201" cy="21336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770909" y="1574007"/>
            <a:ext cx="8991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Smart India Hackathon(SIH)  </a:t>
            </a:r>
            <a:r>
              <a:rPr lang="en-US" sz="2000" dirty="0" smtClean="0">
                <a:latin typeface="Arial Black" panose="020B0A04020102020204" pitchFamily="34" charset="0"/>
              </a:rPr>
              <a:t>Central </a:t>
            </a:r>
            <a:r>
              <a:rPr lang="en-US" sz="2000" dirty="0">
                <a:latin typeface="Arial Black" panose="020B0A04020102020204" pitchFamily="34" charset="0"/>
              </a:rPr>
              <a:t>Government  &amp; AICTE </a:t>
            </a:r>
            <a:endParaRPr lang="en-IN" sz="2000" dirty="0"/>
          </a:p>
        </p:txBody>
      </p:sp>
      <p:sp>
        <p:nvSpPr>
          <p:cNvPr id="20" name="Rectangle 19"/>
          <p:cNvSpPr/>
          <p:nvPr/>
        </p:nvSpPr>
        <p:spPr>
          <a:xfrm>
            <a:off x="2521527" y="2022769"/>
            <a:ext cx="20574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2017</a:t>
            </a:r>
            <a:endParaRPr lang="en-IN" sz="2800" b="1" dirty="0"/>
          </a:p>
        </p:txBody>
      </p:sp>
      <p:sp>
        <p:nvSpPr>
          <p:cNvPr id="21" name="Rectangle 20"/>
          <p:cNvSpPr/>
          <p:nvPr/>
        </p:nvSpPr>
        <p:spPr>
          <a:xfrm>
            <a:off x="4710544" y="2057400"/>
            <a:ext cx="7363693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“</a:t>
            </a:r>
            <a:r>
              <a:rPr lang="en-US" sz="2000" b="1" dirty="0" smtClean="0"/>
              <a:t>BIT- Hackers”</a:t>
            </a:r>
            <a:r>
              <a:rPr lang="en-US" sz="2000" dirty="0" smtClean="0"/>
              <a:t>  </a:t>
            </a:r>
            <a:r>
              <a:rPr lang="en-US" sz="2000" b="1" dirty="0" smtClean="0"/>
              <a:t>Winner</a:t>
            </a:r>
            <a:r>
              <a:rPr lang="en-US" sz="2000" dirty="0" smtClean="0"/>
              <a:t> </a:t>
            </a:r>
            <a:r>
              <a:rPr lang="en-US" sz="2000" b="1" dirty="0"/>
              <a:t>of  SIH 2017 for </a:t>
            </a:r>
            <a:r>
              <a:rPr lang="en-US" sz="2000" b="1" dirty="0" smtClean="0">
                <a:solidFill>
                  <a:srgbClr val="FF0000"/>
                </a:solidFill>
              </a:rPr>
              <a:t>Ministry </a:t>
            </a:r>
            <a:r>
              <a:rPr lang="en-US" sz="2000" b="1" dirty="0">
                <a:solidFill>
                  <a:srgbClr val="FF0000"/>
                </a:solidFill>
              </a:rPr>
              <a:t>of  </a:t>
            </a:r>
            <a:r>
              <a:rPr lang="en-US" sz="2000" b="1" dirty="0" smtClean="0">
                <a:solidFill>
                  <a:srgbClr val="FF0000"/>
                </a:solidFill>
              </a:rPr>
              <a:t>POST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21527" y="2966608"/>
            <a:ext cx="20574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2018</a:t>
            </a:r>
            <a:endParaRPr lang="en-IN" sz="2800" b="1" dirty="0"/>
          </a:p>
        </p:txBody>
      </p:sp>
      <p:sp>
        <p:nvSpPr>
          <p:cNvPr id="25" name="Rectangle 24"/>
          <p:cNvSpPr/>
          <p:nvPr/>
        </p:nvSpPr>
        <p:spPr>
          <a:xfrm>
            <a:off x="4703617" y="3396118"/>
            <a:ext cx="7412183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/>
              <a:t>“ECHO </a:t>
            </a:r>
            <a:r>
              <a:rPr lang="en-US" b="1" dirty="0"/>
              <a:t>18”  </a:t>
            </a:r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Runner up </a:t>
            </a:r>
            <a:r>
              <a:rPr lang="en-US" b="1" dirty="0"/>
              <a:t>of   </a:t>
            </a:r>
            <a:r>
              <a:rPr lang="en-US" b="1" dirty="0" smtClean="0"/>
              <a:t>SIH- </a:t>
            </a:r>
            <a:r>
              <a:rPr lang="en-US" b="1" dirty="0"/>
              <a:t>2018  for </a:t>
            </a:r>
            <a:r>
              <a:rPr lang="en-US" b="1" dirty="0" smtClean="0">
                <a:solidFill>
                  <a:srgbClr val="FF0000"/>
                </a:solidFill>
              </a:rPr>
              <a:t>Ministry </a:t>
            </a:r>
            <a:r>
              <a:rPr lang="en-US" b="1" dirty="0">
                <a:solidFill>
                  <a:srgbClr val="FF0000"/>
                </a:solidFill>
              </a:rPr>
              <a:t>of </a:t>
            </a:r>
            <a:r>
              <a:rPr lang="en-US" sz="2000" b="1" spc="-5" dirty="0">
                <a:solidFill>
                  <a:srgbClr val="FF0000"/>
                </a:solidFill>
              </a:rPr>
              <a:t>Telecom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710544" y="2850009"/>
            <a:ext cx="7363693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spc="-5" dirty="0"/>
              <a:t>“</a:t>
            </a:r>
            <a:r>
              <a:rPr lang="en-US" sz="2000" b="1" spc="-5" dirty="0"/>
              <a:t>ELECTRIC SHEEP</a:t>
            </a:r>
            <a:r>
              <a:rPr lang="en-US" sz="2000" spc="-5" dirty="0"/>
              <a:t>” </a:t>
            </a:r>
            <a:r>
              <a:rPr lang="en-US" sz="2000" b="1" spc="-5" dirty="0"/>
              <a:t>Winner of  SIH- 2018  for </a:t>
            </a:r>
            <a:r>
              <a:rPr lang="en-US" sz="2000" b="1" spc="-5" dirty="0">
                <a:solidFill>
                  <a:srgbClr val="FF0000"/>
                </a:solidFill>
              </a:rPr>
              <a:t>Ministry Of Railways</a:t>
            </a:r>
            <a:r>
              <a:rPr lang="en-US" sz="2000" spc="-5" dirty="0"/>
              <a:t>. </a:t>
            </a:r>
            <a:endParaRPr lang="en-US" sz="2000" dirty="0"/>
          </a:p>
        </p:txBody>
      </p:sp>
      <p:sp>
        <p:nvSpPr>
          <p:cNvPr id="27" name="Rectangle 26"/>
          <p:cNvSpPr/>
          <p:nvPr/>
        </p:nvSpPr>
        <p:spPr>
          <a:xfrm>
            <a:off x="2563091" y="4033408"/>
            <a:ext cx="20574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2019</a:t>
            </a:r>
            <a:endParaRPr lang="en-IN" sz="2800" b="1" dirty="0"/>
          </a:p>
        </p:txBody>
      </p:sp>
      <p:sp>
        <p:nvSpPr>
          <p:cNvPr id="28" name="Rectangle 27"/>
          <p:cNvSpPr/>
          <p:nvPr/>
        </p:nvSpPr>
        <p:spPr>
          <a:xfrm>
            <a:off x="4727862" y="3942228"/>
            <a:ext cx="738793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/>
              <a:t>“CRYPTIC_CODERS”  Winner of SIH 2019 -  for </a:t>
            </a:r>
            <a:r>
              <a:rPr lang="en-US" sz="2000" b="1" dirty="0" smtClean="0">
                <a:solidFill>
                  <a:srgbClr val="FF0000"/>
                </a:solidFill>
              </a:rPr>
              <a:t>Ministry </a:t>
            </a:r>
            <a:r>
              <a:rPr lang="en-US" sz="2000" b="1" dirty="0">
                <a:solidFill>
                  <a:srgbClr val="FF0000"/>
                </a:solidFill>
              </a:rPr>
              <a:t>of </a:t>
            </a:r>
            <a:r>
              <a:rPr lang="en-US" sz="2000" b="1" dirty="0" smtClean="0">
                <a:solidFill>
                  <a:srgbClr val="FF0000"/>
                </a:solidFill>
              </a:rPr>
              <a:t>Power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65962" y="4541692"/>
            <a:ext cx="734983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en-US" sz="2000" b="1" dirty="0"/>
              <a:t>“PACMAN BYTES”   </a:t>
            </a:r>
            <a:r>
              <a:rPr lang="en-US" sz="2000" b="1" dirty="0" smtClean="0"/>
              <a:t>Winner </a:t>
            </a:r>
            <a:r>
              <a:rPr lang="en-US" sz="2000" b="1" dirty="0"/>
              <a:t>of SIH 2019 for </a:t>
            </a:r>
            <a:r>
              <a:rPr lang="en-US" sz="2000" b="1" dirty="0">
                <a:solidFill>
                  <a:srgbClr val="FF0000"/>
                </a:solidFill>
              </a:rPr>
              <a:t>Ministry of Civil Aviation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563091" y="5239055"/>
            <a:ext cx="20574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2020</a:t>
            </a:r>
            <a:endParaRPr lang="en-IN" sz="2800" b="1" dirty="0"/>
          </a:p>
        </p:txBody>
      </p:sp>
      <p:sp>
        <p:nvSpPr>
          <p:cNvPr id="31" name="Rectangle 30"/>
          <p:cNvSpPr/>
          <p:nvPr/>
        </p:nvSpPr>
        <p:spPr>
          <a:xfrm>
            <a:off x="4724400" y="5244827"/>
            <a:ext cx="739140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[online] Contagious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ntelligence –1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b="1" dirty="0"/>
              <a:t>Winner </a:t>
            </a:r>
            <a:r>
              <a:rPr lang="en-US" sz="2000" b="1" dirty="0" smtClean="0"/>
              <a:t>@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Meerut Nodal Center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724400" y="5772090"/>
            <a:ext cx="739140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[online]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Contagious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ntelligence –2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b="1" dirty="0"/>
              <a:t> Winner </a:t>
            </a:r>
            <a:r>
              <a:rPr lang="en-US" b="1" dirty="0" smtClean="0"/>
              <a:t>@TN Nodal Center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40699" y="6248400"/>
            <a:ext cx="538228" cy="5524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70909" y="6324600"/>
            <a:ext cx="1133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Winner</a:t>
            </a:r>
            <a:endParaRPr lang="en-IN" sz="2400" dirty="0"/>
          </a:p>
        </p:txBody>
      </p:sp>
      <p:sp>
        <p:nvSpPr>
          <p:cNvPr id="34" name="Rectangle 33"/>
          <p:cNvSpPr/>
          <p:nvPr/>
        </p:nvSpPr>
        <p:spPr>
          <a:xfrm>
            <a:off x="4710544" y="6262324"/>
            <a:ext cx="2351926" cy="5956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1,00,000/-</a:t>
            </a:r>
            <a:endParaRPr lang="en-US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998501" y="6252039"/>
            <a:ext cx="18911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1</a:t>
            </a:r>
            <a:r>
              <a:rPr lang="en-US" sz="2400" b="1" baseline="30000" dirty="0"/>
              <a:t>st</a:t>
            </a:r>
            <a:r>
              <a:rPr lang="en-US" sz="2400" b="1" dirty="0"/>
              <a:t> Runner up</a:t>
            </a:r>
            <a:endParaRPr lang="en-IN" sz="240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08585" y="6230903"/>
            <a:ext cx="538228" cy="552438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9728432" y="6173236"/>
            <a:ext cx="1941557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7</a:t>
            </a: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5</a:t>
            </a:r>
            <a:r>
              <a:rPr lang="en-US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,000/-</a:t>
            </a:r>
            <a:endParaRPr lang="en-US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26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0690" y="3272386"/>
            <a:ext cx="11277600" cy="3088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Abhishek</a:t>
            </a:r>
            <a:r>
              <a:rPr lang="en-IN" sz="2400" b="1" spc="-7" dirty="0" smtClean="0">
                <a:cs typeface="Times New Roman"/>
              </a:rPr>
              <a:t> </a:t>
            </a:r>
            <a:r>
              <a:rPr lang="en-IN" sz="2400" b="1" spc="-7" dirty="0">
                <a:cs typeface="Times New Roman"/>
              </a:rPr>
              <a:t>M </a:t>
            </a:r>
            <a:r>
              <a:rPr lang="en-IN" sz="2400" spc="-7" dirty="0">
                <a:cs typeface="Times New Roman"/>
              </a:rPr>
              <a:t>- Won 2nd Prize in </a:t>
            </a:r>
            <a:r>
              <a:rPr lang="en-IN" sz="2400" spc="-7" dirty="0" err="1">
                <a:cs typeface="Times New Roman"/>
              </a:rPr>
              <a:t>Hackfest</a:t>
            </a:r>
            <a:r>
              <a:rPr lang="en-IN" sz="2400" spc="-7" dirty="0">
                <a:cs typeface="Times New Roman"/>
              </a:rPr>
              <a:t> 2018 at SIT –</a:t>
            </a:r>
            <a:r>
              <a:rPr lang="en-IN" sz="2400" spc="-7" dirty="0" err="1">
                <a:cs typeface="Times New Roman"/>
              </a:rPr>
              <a:t>Tumkur</a:t>
            </a:r>
            <a:r>
              <a:rPr lang="en-IN" sz="2400" spc="-7" dirty="0">
                <a:cs typeface="Times New Roman"/>
              </a:rPr>
              <a:t>. </a:t>
            </a:r>
          </a:p>
          <a:p>
            <a:pPr marL="342900" indent="-342900" algn="just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Sai </a:t>
            </a:r>
            <a:r>
              <a:rPr lang="en-IN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Shashikaa</a:t>
            </a:r>
            <a:r>
              <a:rPr lang="en-I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Vinay V. P.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Sirish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Govardhan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Team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I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400" spc="-7" dirty="0">
                <a:cs typeface="Times New Roman"/>
              </a:rPr>
              <a:t>– Won 1st Prize in “KUDIVA NEERIGOO GATI ILLA, JANARA BAVANEGE MITI ILLA”  by Prime Minister of India. </a:t>
            </a:r>
          </a:p>
          <a:p>
            <a:pPr marL="342900" indent="-342900" algn="just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N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Prabhu</a:t>
            </a: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en-IN" sz="2400" b="1" spc="-7" dirty="0">
                <a:cs typeface="Times New Roman"/>
              </a:rPr>
              <a:t> </a:t>
            </a:r>
            <a:r>
              <a:rPr lang="en-IN" sz="2400" spc="-7" dirty="0">
                <a:cs typeface="Times New Roman"/>
              </a:rPr>
              <a:t>and Team – Won 1st Prize in Competition- HAXPLOIT by SJBIT, Bengaluru</a:t>
            </a:r>
            <a:r>
              <a:rPr lang="en-US" sz="2400" spc="-7" dirty="0">
                <a:cs typeface="Times New Roman"/>
              </a:rPr>
              <a:t>. </a:t>
            </a:r>
          </a:p>
          <a:p>
            <a:pPr marL="342900" indent="-342900" algn="just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IN" alt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Ketan</a:t>
            </a:r>
            <a:r>
              <a:rPr lang="en-I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alt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Keshav</a:t>
            </a:r>
            <a:r>
              <a:rPr lang="en-I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best IEEE Student Branch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Execom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Volunteer Award 2020</a:t>
            </a:r>
          </a:p>
          <a:p>
            <a:pPr algn="just">
              <a:spcBef>
                <a:spcPts val="800"/>
              </a:spcBef>
            </a:pPr>
            <a:endParaRPr lang="en-US" sz="2400" spc="-7" dirty="0">
              <a:cs typeface="Times New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61181" y="609600"/>
            <a:ext cx="9236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STUDENT</a:t>
            </a:r>
            <a:r>
              <a:rPr lang="en-US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LEVEL ACHIEVEMENTS/RECOGNITION</a:t>
            </a:r>
            <a:endParaRPr lang="en-US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669552"/>
            <a:ext cx="8458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Chaitra.R</a:t>
            </a:r>
            <a:r>
              <a:rPr lang="en-US" sz="2400" b="1" dirty="0" smtClean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prstClr val="black"/>
                </a:solidFill>
                <a:cs typeface="Arial" pitchFamily="34" charset="0"/>
              </a:rPr>
              <a:t>7</a:t>
            </a:r>
            <a:r>
              <a:rPr lang="en-US" sz="2400" b="1" baseline="30000" dirty="0" smtClean="0">
                <a:solidFill>
                  <a:prstClr val="black"/>
                </a:solidFill>
                <a:cs typeface="Arial" pitchFamily="34" charset="0"/>
              </a:rPr>
              <a:t>th</a:t>
            </a:r>
            <a:r>
              <a:rPr lang="en-US" sz="24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Rank (83.94</a:t>
            </a:r>
            <a:r>
              <a:rPr lang="en-US" sz="2400" b="1" dirty="0" smtClean="0">
                <a:solidFill>
                  <a:prstClr val="black"/>
                </a:solidFill>
                <a:cs typeface="Arial" pitchFamily="34" charset="0"/>
              </a:rPr>
              <a:t>%)</a:t>
            </a:r>
            <a:r>
              <a:rPr lang="en-US" sz="2400" b="1" dirty="0" smtClean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      VTU </a:t>
            </a:r>
            <a:r>
              <a:rPr lang="en-US" sz="2000" b="1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Gold Medalist   </a:t>
            </a:r>
            <a:r>
              <a:rPr lang="en-US" sz="2000" b="1" dirty="0" smtClean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8</a:t>
            </a:r>
            <a:r>
              <a:rPr lang="en-US" sz="2000" b="1" baseline="30000" dirty="0" smtClean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th</a:t>
            </a:r>
            <a:r>
              <a:rPr lang="en-US" sz="2000" b="1" dirty="0" smtClean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Semester Topper</a:t>
            </a:r>
            <a:endParaRPr lang="en-US" sz="2000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5A5922B-5A1C-4137-959D-381E4C9553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8600" y="1838611"/>
            <a:ext cx="381000" cy="46905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33400" y="2549316"/>
            <a:ext cx="85929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Maanasa</a:t>
            </a:r>
            <a:r>
              <a:rPr lang="en-US" sz="24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Narayan</a:t>
            </a:r>
            <a:r>
              <a:rPr lang="en-US" sz="24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10</a:t>
            </a:r>
            <a:r>
              <a:rPr lang="en-US" sz="2400" b="1" baseline="30000" dirty="0">
                <a:solidFill>
                  <a:prstClr val="black"/>
                </a:solidFill>
                <a:cs typeface="Arial" pitchFamily="34" charset="0"/>
              </a:rPr>
              <a:t>th</a:t>
            </a: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cs typeface="Arial" pitchFamily="34" charset="0"/>
              </a:rPr>
              <a:t>Rank </a:t>
            </a: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prstClr val="black"/>
                </a:solidFill>
                <a:cs typeface="Arial" pitchFamily="34" charset="0"/>
              </a:rPr>
              <a:t>83.10</a:t>
            </a:r>
            <a:r>
              <a:rPr lang="en-US" sz="2400" b="1" dirty="0" smtClean="0">
                <a:solidFill>
                  <a:prstClr val="black"/>
                </a:solidFill>
                <a:cs typeface="Arial" pitchFamily="34" charset="0"/>
              </a:rPr>
              <a:t>%)</a:t>
            </a:r>
            <a:endParaRPr lang="en-US" sz="24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343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61181" y="609600"/>
            <a:ext cx="9236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STUDENT</a:t>
            </a:r>
            <a:r>
              <a:rPr lang="en-US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LEVEL ACHIEVEMENTS/RECOGNITION</a:t>
            </a:r>
            <a:endParaRPr lang="en-US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4" name="Picture 2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82" y="1570739"/>
            <a:ext cx="4838700" cy="322338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984173" y="1636533"/>
            <a:ext cx="7131627" cy="511428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BAJA </a:t>
            </a: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2017 – MANJA </a:t>
            </a:r>
            <a:endParaRPr lang="en-IN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 All India Ranking</a:t>
            </a:r>
            <a:r>
              <a:rPr lang="en-IN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 of 433 teams 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Karnataka Rankings in the Event.  </a:t>
            </a:r>
            <a:r>
              <a:rPr lang="en-I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IN" b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South India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sz="7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BAJA 2018 DURJA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49 </a:t>
            </a:r>
            <a:r>
              <a:rPr lang="en-IN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</a:t>
            </a: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India Ranking</a:t>
            </a:r>
            <a:r>
              <a:rPr lang="en-IN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 of 472 teams.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n-IN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MEGA ATV Championship </a:t>
            </a:r>
            <a:r>
              <a:rPr lang="en-I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2018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Best </a:t>
            </a:r>
            <a:r>
              <a:rPr lang="en-IN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 Category </a:t>
            </a:r>
            <a:r>
              <a:rPr lang="en-I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Award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sz="7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BAJA 2019 – ASKRAN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Overall: 15</a:t>
            </a:r>
            <a:r>
              <a:rPr lang="en-IN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All India Ranking with </a:t>
            </a:r>
            <a:r>
              <a:rPr lang="en-I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b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I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rank In Karnataka</a:t>
            </a:r>
            <a:r>
              <a:rPr lang="en-IN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n-IN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MEGA ATV Championship 2020-21 - ASKRAN 2.0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IN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Overall</a:t>
            </a: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IN" b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All India Ranking</a:t>
            </a: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</a:t>
            </a:r>
            <a:r>
              <a:rPr lang="en-IN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IN" b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IN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rank In Karnataka. 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7" y="4794125"/>
            <a:ext cx="2370859" cy="20098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5496" y="4814907"/>
            <a:ext cx="2453986" cy="198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186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54377" y="609600"/>
            <a:ext cx="62504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EXTRA CURRICULAR ACTIVITIES </a:t>
            </a:r>
            <a:endParaRPr lang="en-US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1696145"/>
            <a:ext cx="6096000" cy="11318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KSIT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STUDENTS REPRESENTING KARNATAKA STATE  </a:t>
            </a:r>
          </a:p>
        </p:txBody>
      </p:sp>
      <p:sp>
        <p:nvSpPr>
          <p:cNvPr id="9" name="Rectangle 8"/>
          <p:cNvSpPr/>
          <p:nvPr/>
        </p:nvSpPr>
        <p:spPr>
          <a:xfrm>
            <a:off x="6629400" y="1713882"/>
            <a:ext cx="5410200" cy="11318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KSIT STUDENTS REPRESENTING VTU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93513" y="3421229"/>
            <a:ext cx="49349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Rohith</a:t>
            </a:r>
            <a:r>
              <a:rPr lang="en-IN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R </a:t>
            </a:r>
            <a:r>
              <a:rPr lang="en-IN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Dept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CSE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Prajwal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Krishna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Dept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Mech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Nischal.V.Chadaga</a:t>
            </a:r>
            <a:r>
              <a:rPr lang="en-US" dirty="0"/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Dept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Mech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IN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Rohith</a:t>
            </a:r>
            <a:r>
              <a:rPr lang="en-IN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N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 </a:t>
            </a:r>
            <a:r>
              <a:rPr lang="en-IN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Dept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CSE </a:t>
            </a:r>
            <a:endParaRPr lang="en-IN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R.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Uday</a:t>
            </a:r>
            <a:r>
              <a:rPr lang="en-US" dirty="0" smtClean="0"/>
              <a:t> </a:t>
            </a:r>
            <a:r>
              <a:rPr lang="en-IN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Dept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IN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ECE </a:t>
            </a:r>
            <a:endParaRPr lang="en-IN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20230" y="6197529"/>
            <a:ext cx="33112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Vaishnav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H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Dept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of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Mech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005929"/>
            <a:ext cx="1905485" cy="200054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185398" y="3005929"/>
            <a:ext cx="3910602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N" b="1" dirty="0">
                <a:solidFill>
                  <a:schemeClr val="bg1"/>
                </a:solidFill>
                <a:latin typeface="Helvetica" panose="020B0604020202020204" pitchFamily="34" charset="0"/>
              </a:rPr>
              <a:t>Karnataka State Soft </a:t>
            </a:r>
            <a:r>
              <a:rPr lang="en-IN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Ball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185398" y="5722648"/>
            <a:ext cx="3910602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N" b="1" dirty="0">
                <a:solidFill>
                  <a:schemeClr val="bg1"/>
                </a:solidFill>
                <a:latin typeface="Helvetica" panose="020B0604020202020204" pitchFamily="34" charset="0"/>
              </a:rPr>
              <a:t>Karnataka State </a:t>
            </a:r>
            <a:r>
              <a:rPr lang="en-IN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Floorball</a:t>
            </a:r>
            <a:endParaRPr lang="en-IN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285" y="5232681"/>
            <a:ext cx="1502515" cy="1488068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5981432"/>
              </p:ext>
            </p:extLst>
          </p:nvPr>
        </p:nvGraphicFramePr>
        <p:xfrm>
          <a:off x="6705600" y="2924439"/>
          <a:ext cx="5334000" cy="3535553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117912">
                  <a:extLst>
                    <a:ext uri="{9D8B030D-6E8A-4147-A177-3AD203B41FA5}">
                      <a16:colId xmlns:a16="http://schemas.microsoft.com/office/drawing/2014/main" xmlns="" val="3576926336"/>
                    </a:ext>
                  </a:extLst>
                </a:gridCol>
                <a:gridCol w="853888">
                  <a:extLst>
                    <a:ext uri="{9D8B030D-6E8A-4147-A177-3AD203B41FA5}">
                      <a16:colId xmlns:a16="http://schemas.microsoft.com/office/drawing/2014/main" xmlns="" val="1201449337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xmlns="" val="1492610929"/>
                    </a:ext>
                  </a:extLst>
                </a:gridCol>
              </a:tblGrid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Priyanka </a:t>
                      </a:r>
                      <a:r>
                        <a:rPr lang="en-US" sz="1800" dirty="0">
                          <a:effectLst/>
                        </a:rPr>
                        <a:t>S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CSE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Kabaddi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936096307"/>
                  </a:ext>
                </a:extLst>
              </a:tr>
              <a:tr h="342265">
                <a:tc>
                  <a:txBody>
                    <a:bodyPr/>
                    <a:lstStyle/>
                    <a:p>
                      <a:pPr marL="228600" indent="-2178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Karthik</a:t>
                      </a:r>
                      <a:r>
                        <a:rPr lang="en-US" sz="1800" dirty="0">
                          <a:effectLst/>
                        </a:rPr>
                        <a:t> Narayan  L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TCE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Swimming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57937773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Suhas</a:t>
                      </a:r>
                      <a:r>
                        <a:rPr lang="en-US" sz="1800" dirty="0">
                          <a:effectLst/>
                        </a:rPr>
                        <a:t> Y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MECH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Swimming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51699895"/>
                  </a:ext>
                </a:extLst>
              </a:tr>
              <a:tr h="342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Nischal.V.Chadaga</a:t>
                      </a:r>
                      <a:r>
                        <a:rPr lang="en-US" sz="1800" dirty="0">
                          <a:effectLst/>
                        </a:rPr>
                        <a:t> 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MECH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Softball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95960043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Rohith R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CSE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Softball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175546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Shreyashwini V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ECE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Cricket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7782334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Priyanka 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CSE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Cricket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01429573"/>
                  </a:ext>
                </a:extLst>
              </a:tr>
              <a:tr h="285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Sadhvika Chandra R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ECE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Cricket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97153969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Nischal.V.Chadaga  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MECH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Baseball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50216367"/>
                  </a:ext>
                </a:extLst>
              </a:tr>
              <a:tr h="342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Rohith R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CSE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Baseball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5474733"/>
                  </a:ext>
                </a:extLst>
              </a:tr>
              <a:tr h="285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Prajwal Krishna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MECH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Cricket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438037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8841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54377" y="609600"/>
            <a:ext cx="62504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EXTRA CURRICULAR ACTIVITIES </a:t>
            </a:r>
            <a:endParaRPr lang="en-US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60515586"/>
              </p:ext>
            </p:extLst>
          </p:nvPr>
        </p:nvGraphicFramePr>
        <p:xfrm>
          <a:off x="152400" y="1593913"/>
          <a:ext cx="11734800" cy="5250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7624">
                  <a:extLst>
                    <a:ext uri="{9D8B030D-6E8A-4147-A177-3AD203B41FA5}">
                      <a16:colId xmlns:a16="http://schemas.microsoft.com/office/drawing/2014/main" xmlns="" val="747777775"/>
                    </a:ext>
                  </a:extLst>
                </a:gridCol>
                <a:gridCol w="1877568">
                  <a:extLst>
                    <a:ext uri="{9D8B030D-6E8A-4147-A177-3AD203B41FA5}">
                      <a16:colId xmlns:a16="http://schemas.microsoft.com/office/drawing/2014/main" xmlns="" val="3971712460"/>
                    </a:ext>
                  </a:extLst>
                </a:gridCol>
                <a:gridCol w="828477">
                  <a:extLst>
                    <a:ext uri="{9D8B030D-6E8A-4147-A177-3AD203B41FA5}">
                      <a16:colId xmlns:a16="http://schemas.microsoft.com/office/drawing/2014/main" xmlns="" val="2380349912"/>
                    </a:ext>
                  </a:extLst>
                </a:gridCol>
                <a:gridCol w="2156531">
                  <a:extLst>
                    <a:ext uri="{9D8B030D-6E8A-4147-A177-3AD203B41FA5}">
                      <a16:colId xmlns:a16="http://schemas.microsoft.com/office/drawing/2014/main" xmlns="" val="1505573855"/>
                    </a:ext>
                  </a:extLst>
                </a:gridCol>
                <a:gridCol w="1852731">
                  <a:extLst>
                    <a:ext uri="{9D8B030D-6E8A-4147-A177-3AD203B41FA5}">
                      <a16:colId xmlns:a16="http://schemas.microsoft.com/office/drawing/2014/main" xmlns="" val="208737674"/>
                    </a:ext>
                  </a:extLst>
                </a:gridCol>
                <a:gridCol w="1696226">
                  <a:extLst>
                    <a:ext uri="{9D8B030D-6E8A-4147-A177-3AD203B41FA5}">
                      <a16:colId xmlns:a16="http://schemas.microsoft.com/office/drawing/2014/main" xmlns="" val="3491973028"/>
                    </a:ext>
                  </a:extLst>
                </a:gridCol>
                <a:gridCol w="2775643">
                  <a:extLst>
                    <a:ext uri="{9D8B030D-6E8A-4147-A177-3AD203B41FA5}">
                      <a16:colId xmlns:a16="http://schemas.microsoft.com/office/drawing/2014/main" xmlns="" val="3278082692"/>
                    </a:ext>
                  </a:extLst>
                </a:gridCol>
              </a:tblGrid>
              <a:tr h="1179391">
                <a:tc>
                  <a:txBody>
                    <a:bodyPr/>
                    <a:lstStyle/>
                    <a:p>
                      <a:pPr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      Sl.</a:t>
                      </a:r>
                      <a:endParaRPr lang="en-IN" sz="2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Name of the Students 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IN" sz="2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Dept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en-IN" sz="2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Tournament</a:t>
                      </a:r>
                      <a:r>
                        <a:rPr lang="en-US" sz="2400" dirty="0" smtClean="0">
                          <a:effectLst/>
                        </a:rPr>
                        <a:t>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Competition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Place 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Level 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Achievement </a:t>
                      </a:r>
                      <a:endParaRPr lang="en-IN" sz="2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 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0072822"/>
                  </a:ext>
                </a:extLst>
              </a:tr>
              <a:tr h="902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Karthik</a:t>
                      </a:r>
                      <a:r>
                        <a:rPr lang="en-US" sz="1800" dirty="0">
                          <a:effectLst/>
                        </a:rPr>
                        <a:t> Narayan L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TCE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VTU Inter College swimming competition 2018-19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BMSCE Bengaluru3</a:t>
                      </a:r>
                      <a:r>
                        <a:rPr lang="en-US" sz="1800" baseline="30000">
                          <a:effectLst/>
                        </a:rPr>
                        <a:t>rd</a:t>
                      </a:r>
                      <a:r>
                        <a:rPr lang="en-US" sz="1800">
                          <a:effectLst/>
                        </a:rPr>
                        <a:t>  October 2018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Inter-Collegiate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one silver medal &amp;  two bronze medal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/>
                </a:tc>
                <a:extLst>
                  <a:ext uri="{0D108BD9-81ED-4DB2-BD59-A6C34878D82A}">
                    <a16:rowId xmlns:a16="http://schemas.microsoft.com/office/drawing/2014/main" xmlns="" val="1908623111"/>
                  </a:ext>
                </a:extLst>
              </a:tr>
              <a:tr h="902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Suhas</a:t>
                      </a:r>
                      <a:r>
                        <a:rPr lang="en-US" sz="1800" dirty="0">
                          <a:effectLst/>
                        </a:rPr>
                        <a:t> Y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MECH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VTU Inter College swimming competition 2018-19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BMSCE Bengaluru3</a:t>
                      </a:r>
                      <a:r>
                        <a:rPr lang="en-US" sz="1800" baseline="30000" dirty="0">
                          <a:effectLst/>
                        </a:rPr>
                        <a:t>rd</a:t>
                      </a:r>
                      <a:r>
                        <a:rPr lang="en-US" sz="1800" dirty="0">
                          <a:effectLst/>
                        </a:rPr>
                        <a:t>  October 2018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Inter-Collegiate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one bronze medal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/>
                </a:tc>
                <a:extLst>
                  <a:ext uri="{0D108BD9-81ED-4DB2-BD59-A6C34878D82A}">
                    <a16:rowId xmlns:a16="http://schemas.microsoft.com/office/drawing/2014/main" xmlns="" val="3714130567"/>
                  </a:ext>
                </a:extLst>
              </a:tr>
              <a:tr h="11494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Karthik</a:t>
                      </a:r>
                      <a:r>
                        <a:rPr lang="en-US" sz="1800" dirty="0">
                          <a:effectLst/>
                        </a:rPr>
                        <a:t> Narayan L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TCE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VTU Inter College swimming competition 2019-20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Ramaiah IT Bengaluru 18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  September  2019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Inter-Collegiate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 silver  &amp; 2 Bronze Medal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/>
                </a:tc>
                <a:extLst>
                  <a:ext uri="{0D108BD9-81ED-4DB2-BD59-A6C34878D82A}">
                    <a16:rowId xmlns:a16="http://schemas.microsoft.com/office/drawing/2014/main" xmlns="" val="44303550"/>
                  </a:ext>
                </a:extLst>
              </a:tr>
              <a:tr h="902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2420" algn="l"/>
                        </a:tabLst>
                      </a:pPr>
                      <a:r>
                        <a:rPr lang="en-US" sz="1800">
                          <a:effectLst/>
                        </a:rPr>
                        <a:t>S Pechu Muthu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/>
                </a:tc>
                <a:tc>
                  <a:txBody>
                    <a:bodyPr/>
                    <a:lstStyle/>
                    <a:p>
                      <a:pPr marL="228600" indent="-21780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2420" algn="l"/>
                        </a:tabLst>
                      </a:pP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MECH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VTU Inter College Taekwondo competition 2019-20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GAT Bangalore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17</a:t>
                      </a:r>
                      <a:r>
                        <a:rPr lang="en-US" sz="1800" baseline="30000" dirty="0">
                          <a:effectLst/>
                        </a:rPr>
                        <a:t>th </a:t>
                      </a:r>
                      <a:r>
                        <a:rPr lang="en-US" sz="1800" dirty="0">
                          <a:effectLst/>
                        </a:rPr>
                        <a:t>October 2019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Inter-Collegiate</a:t>
                      </a:r>
                      <a:endParaRPr lang="en-IN" sz="1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One Bronze Medal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/>
                </a:tc>
                <a:extLst>
                  <a:ext uri="{0D108BD9-81ED-4DB2-BD59-A6C34878D82A}">
                    <a16:rowId xmlns:a16="http://schemas.microsoft.com/office/drawing/2014/main" xmlns="" val="59654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9783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93661" y="600703"/>
            <a:ext cx="881844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00" b="1" dirty="0" smtClean="0">
                <a:solidFill>
                  <a:schemeClr val="bg1"/>
                </a:solidFill>
                <a:latin typeface="Century Gothic" pitchFamily="34" charset="0"/>
              </a:rPr>
              <a:t>FACULTY</a:t>
            </a:r>
            <a:r>
              <a:rPr lang="en-US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b="1" dirty="0" smtClean="0">
                <a:solidFill>
                  <a:schemeClr val="bg1"/>
                </a:solidFill>
                <a:latin typeface="Century Gothic" pitchFamily="34" charset="0"/>
              </a:rPr>
              <a:t>CENTRIC POLICIES &amp; UTILIZATION</a:t>
            </a:r>
            <a:endParaRPr lang="en-US" sz="3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755404"/>
            <a:ext cx="11430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Encouragement for Research.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Fee concession for wards of faculty and Staff.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Leave benefits to all the staff including study leave.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Sports facilities for staff and students.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Encouragement for attending FDPs, Seminars, Workshops and conferences.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Encouragement for pursuing online courses like NPTEL, Coursera,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Swayam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etc.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Gratuity paid as per Gratuity Rules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Marriage Leave.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Sick Leave – COVID leave.</a:t>
            </a:r>
          </a:p>
        </p:txBody>
      </p:sp>
    </p:spTree>
    <p:extLst>
      <p:ext uri="{BB962C8B-B14F-4D97-AF65-F5344CB8AC3E}">
        <p14:creationId xmlns:p14="http://schemas.microsoft.com/office/powerpoint/2010/main" xmlns="" val="219116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1755404"/>
            <a:ext cx="11430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Recognition for Academic Achievements.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ICT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enabled Classrooms.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Scope and encouragement for learning academic leadership skills.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Digital Library Access.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Encouragement for consultancy activities.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Motivation to publish research papers in reviewed journals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1493661" y="600703"/>
            <a:ext cx="881844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00" b="1" dirty="0" smtClean="0">
                <a:solidFill>
                  <a:schemeClr val="bg1"/>
                </a:solidFill>
                <a:latin typeface="Century Gothic" pitchFamily="34" charset="0"/>
              </a:rPr>
              <a:t>FACULTY</a:t>
            </a:r>
            <a:r>
              <a:rPr lang="en-US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b="1" dirty="0" smtClean="0">
                <a:solidFill>
                  <a:schemeClr val="bg1"/>
                </a:solidFill>
                <a:latin typeface="Century Gothic" pitchFamily="34" charset="0"/>
              </a:rPr>
              <a:t>CENTRIC POLICIES &amp; UTILIZATION</a:t>
            </a:r>
            <a:endParaRPr lang="en-US" sz="3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499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06408" y="609600"/>
            <a:ext cx="9134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STUDENT CENTRIC POLICIES &amp; UTILIZATION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642896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Personal Mentoring.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Transport Facility.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Hostel Facility.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 Gym.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Central Library with Reading Room facility.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Canteen.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Reprographic facility.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Facility for Physically Challenged students –Lift, Ramp, Wheel Chair, Wash rooms,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Internet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WiFi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facility, e-Resources,.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Placement and Training.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Career Guidance Services.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791200" y="1570739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Value added Courses and Guest Lectures.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Scholarship worth 2.5 Crores every year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University </a:t>
            </a:r>
            <a:r>
              <a:rPr lang="en-US" dirty="0">
                <a:latin typeface="Arial" pitchFamily="34" charset="0"/>
                <a:cs typeface="Arial" pitchFamily="34" charset="0"/>
              </a:rPr>
              <a:t>level sports and games.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Extra </a:t>
            </a:r>
            <a:r>
              <a:rPr lang="en-US" dirty="0">
                <a:latin typeface="Arial" pitchFamily="34" charset="0"/>
                <a:cs typeface="Arial" pitchFamily="34" charset="0"/>
              </a:rPr>
              <a:t>curricular and Co-curricular Activities.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Industrial </a:t>
            </a:r>
            <a:r>
              <a:rPr lang="en-US" dirty="0">
                <a:latin typeface="Arial" pitchFamily="34" charset="0"/>
                <a:cs typeface="Arial" pitchFamily="34" charset="0"/>
              </a:rPr>
              <a:t>visits and internship placements.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NSS </a:t>
            </a:r>
            <a:r>
              <a:rPr lang="en-US" dirty="0">
                <a:latin typeface="Arial" pitchFamily="34" charset="0"/>
                <a:cs typeface="Arial" pitchFamily="34" charset="0"/>
              </a:rPr>
              <a:t>and Outreach Activity through School Adoption.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Youth Red cross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COVID </a:t>
            </a:r>
            <a:r>
              <a:rPr lang="en-US" dirty="0">
                <a:latin typeface="Arial" pitchFamily="34" charset="0"/>
                <a:cs typeface="Arial" pitchFamily="34" charset="0"/>
              </a:rPr>
              <a:t>19 Vaccination Drive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Activities </a:t>
            </a:r>
            <a:r>
              <a:rPr lang="en-US" dirty="0">
                <a:latin typeface="Arial" pitchFamily="34" charset="0"/>
                <a:cs typeface="Arial" pitchFamily="34" charset="0"/>
              </a:rPr>
              <a:t>through Professional Bodies like IEEE,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	CSI, SAE</a:t>
            </a:r>
            <a:r>
              <a:rPr lang="en-US" dirty="0">
                <a:latin typeface="Arial" pitchFamily="34" charset="0"/>
                <a:cs typeface="Arial" pitchFamily="34" charset="0"/>
              </a:rPr>
              <a:t>, IEI, IIF, IETE,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ISTE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BITES </a:t>
            </a:r>
            <a:r>
              <a:rPr lang="en-US" dirty="0">
                <a:latin typeface="Arial" pitchFamily="34" charset="0"/>
                <a:cs typeface="Arial" pitchFamily="34" charset="0"/>
              </a:rPr>
              <a:t>etc,.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Student </a:t>
            </a:r>
            <a:r>
              <a:rPr lang="en-US" dirty="0">
                <a:latin typeface="Arial" pitchFamily="34" charset="0"/>
                <a:cs typeface="Arial" pitchFamily="34" charset="0"/>
              </a:rPr>
              <a:t>Clubs - Firefox  (CSE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-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Gharuda</a:t>
            </a:r>
            <a:r>
              <a:rPr lang="en-US" dirty="0">
                <a:latin typeface="Arial" pitchFamily="34" charset="0"/>
                <a:cs typeface="Arial" pitchFamily="34" charset="0"/>
              </a:rPr>
              <a:t> (ECE)</a:t>
            </a:r>
          </a:p>
          <a:p>
            <a:pPr marL="342900" indent="-342900"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			- Emanation (ME)</a:t>
            </a:r>
          </a:p>
        </p:txBody>
      </p:sp>
    </p:spTree>
    <p:extLst>
      <p:ext uri="{BB962C8B-B14F-4D97-AF65-F5344CB8AC3E}">
        <p14:creationId xmlns:p14="http://schemas.microsoft.com/office/powerpoint/2010/main" xmlns="" val="244736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71882" y="600703"/>
            <a:ext cx="89675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QUALITY</a:t>
            </a:r>
            <a:r>
              <a:rPr lang="en-US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ASSURANCE INITIATIVE AND IMPACT</a:t>
            </a:r>
            <a:endParaRPr lang="en-US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1905000"/>
            <a:ext cx="10896600" cy="390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Accreditation Initiative – Planning, Data Collection and compilation, Execution, Monitoring and Maintenance.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IQAC Establishment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Timely academic and administrative activities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Modernization of Teaching –Learning Process with ICT Tools.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Transparency in Evaluation process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Establishment, maintenance and functioning of support structures. </a:t>
            </a:r>
          </a:p>
        </p:txBody>
      </p:sp>
    </p:spTree>
    <p:extLst>
      <p:ext uri="{BB962C8B-B14F-4D97-AF65-F5344CB8AC3E}">
        <p14:creationId xmlns:p14="http://schemas.microsoft.com/office/powerpoint/2010/main" xmlns="" val="221303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786071" y="462203"/>
            <a:ext cx="36118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ROLES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OF IQAC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779687"/>
            <a:ext cx="10668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Establishment of Standards for Academic Processes.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Dissemination of Information among stakeholders about new methods.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Organizing Academic Activities like FDPs, Seminars, Workshops etc.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Establishment of Procedures for documenting academic and other activities.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Spearheading the Quality Initiatives and acting as a nodal agency for their implementation.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Preparation and timely submission of AQAR to various authorities.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Academic Audit.</a:t>
            </a:r>
          </a:p>
        </p:txBody>
      </p:sp>
    </p:spTree>
    <p:extLst>
      <p:ext uri="{BB962C8B-B14F-4D97-AF65-F5344CB8AC3E}">
        <p14:creationId xmlns:p14="http://schemas.microsoft.com/office/powerpoint/2010/main" xmlns="" val="188358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61977" y="600703"/>
            <a:ext cx="75370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INITIATIVE AND IMPACT OF IQAC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2900" y="1752600"/>
            <a:ext cx="11506200" cy="419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Preparation and circulation of various templates for collection and presentation of Information.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Organizing Academic Audit and communicating  to stakeholders.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Consolidation of all the audit reports and presentation of the findings.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Conduction of IQAC Meetings at regular intervals and recommending the Quality Initiative for Implementation.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Improvements in all academic activities including, teaching learning, evaluation, project-work etc.,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Traceability of academic activities have improved.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Many systems governing activities have been properly streamlined thereby increasing their efficiency.</a:t>
            </a:r>
          </a:p>
        </p:txBody>
      </p:sp>
    </p:spTree>
    <p:extLst>
      <p:ext uri="{BB962C8B-B14F-4D97-AF65-F5344CB8AC3E}">
        <p14:creationId xmlns:p14="http://schemas.microsoft.com/office/powerpoint/2010/main" xmlns="" val="48574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128565" y="600703"/>
            <a:ext cx="7520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TEACHING LEARNING PROCESS</a:t>
            </a:r>
            <a:endParaRPr lang="en-US" alt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598448"/>
            <a:ext cx="8920435" cy="495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62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6444" y="457522"/>
            <a:ext cx="85363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DIMENSIONS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OF TEACHING LEARNING</a:t>
            </a:r>
            <a:endParaRPr lang="en-IN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800600" y="3200400"/>
            <a:ext cx="2667000" cy="14478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24400" y="3581401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TEACHING- LEARNING PROCESS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953000" y="1752600"/>
            <a:ext cx="2286000" cy="838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Planning &amp; Implementation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01000" y="3505200"/>
            <a:ext cx="2286000" cy="838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Experiential Learning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5334000"/>
            <a:ext cx="2286000" cy="838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Mentoring  &amp; Facilitating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05000" y="3505200"/>
            <a:ext cx="2286000" cy="838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Skill Development  &amp; Training</a:t>
            </a:r>
          </a:p>
        </p:txBody>
      </p:sp>
      <p:sp>
        <p:nvSpPr>
          <p:cNvPr id="10" name="Left Arrow 9"/>
          <p:cNvSpPr/>
          <p:nvPr/>
        </p:nvSpPr>
        <p:spPr>
          <a:xfrm>
            <a:off x="4191000" y="3733800"/>
            <a:ext cx="6096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6019800" y="2590800"/>
            <a:ext cx="304800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7467600" y="3810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019800" y="4648200"/>
            <a:ext cx="304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697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152401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ELECTRONICS</a:t>
            </a:r>
            <a:r>
              <a:rPr lang="en-IN" sz="3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&amp; COMMUNICATION ENGINEERING FACULTY TEAM</a:t>
            </a:r>
          </a:p>
          <a:p>
            <a:pPr algn="ctr"/>
            <a:endParaRPr lang="en-US" sz="3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3892768"/>
              </p:ext>
            </p:extLst>
          </p:nvPr>
        </p:nvGraphicFramePr>
        <p:xfrm>
          <a:off x="762000" y="1676400"/>
          <a:ext cx="10820400" cy="5253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7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483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446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227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684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Sl. No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Staff Name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Qualification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Designation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04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P.N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Sudha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Professor &amp; </a:t>
                      </a: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Head, ECE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9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 B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Surekha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Professor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9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Sangappa.S.B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M.E,  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Professor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9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 P Joy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Prabhakaran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M.S, 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Professor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9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Chanda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V Reddy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Professor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70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B.Sudharshan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Professor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Rekha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Associate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53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Dinesh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Kumar D S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Associate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9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Devika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B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Associate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58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B.R.Santhosh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Kumar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Associate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Ramya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K 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Associate Professor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7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Vishalini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Divakar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M.Sc. </a:t>
                      </a:r>
                      <a:r>
                        <a:rPr lang="en-US" sz="2100" b="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Engg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.,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51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Jayasudha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B.S.K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9026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2527259"/>
              </p:ext>
            </p:extLst>
          </p:nvPr>
        </p:nvGraphicFramePr>
        <p:xfrm>
          <a:off x="762000" y="1676400"/>
          <a:ext cx="10820400" cy="5253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7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483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446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227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684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Sl. No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Staff Name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Qualification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Designation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04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Sampath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Kumar. S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9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Sunil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Kumar.G.R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9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Mrs.Sangeetha.V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M.E,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9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Praveen.A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9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Christo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Jain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M.E, 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70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Saleem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Tevaramani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M.E,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Pragati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P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53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Aruna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Rao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B.P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9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Satish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Kumar  B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.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</a:t>
                      </a: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58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Pooja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</a:t>
                      </a: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Dileep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J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1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21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</a:t>
                      </a: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7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Bhargavi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Ananth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M.Tech.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</a:t>
                      </a: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51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IN" sz="2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US" sz="2100" b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Mohanambica</a:t>
                      </a:r>
                      <a:r>
                        <a:rPr lang="en-US" sz="21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K.M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M.Tech.</a:t>
                      </a:r>
                    </a:p>
                  </a:txBody>
                  <a:tcPr marL="37514" marR="37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1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7514" marR="37514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09800" y="152401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ELECTRONICS</a:t>
            </a:r>
            <a:r>
              <a:rPr lang="en-IN" sz="3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&amp; COMMUNICATION ENGINEERING FACULTY TEAM</a:t>
            </a:r>
          </a:p>
          <a:p>
            <a:pPr algn="ctr"/>
            <a:endParaRPr lang="en-US" sz="3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754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277537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COMPUTER</a:t>
            </a:r>
            <a:r>
              <a:rPr lang="en-IN" sz="3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SCIENCE</a:t>
            </a:r>
            <a:r>
              <a:rPr lang="en-IN" sz="3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AND ENGINEERING</a:t>
            </a:r>
          </a:p>
          <a:p>
            <a:pPr algn="ctr">
              <a:defRPr/>
            </a:pPr>
            <a:r>
              <a:rPr lang="en-IN" sz="3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FACULTY TEAM</a:t>
            </a:r>
            <a:endParaRPr lang="en-IN" sz="3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4491077"/>
              </p:ext>
            </p:extLst>
          </p:nvPr>
        </p:nvGraphicFramePr>
        <p:xfrm>
          <a:off x="152400" y="1636702"/>
          <a:ext cx="11963400" cy="5149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9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232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268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57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Sl. No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Staff Name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Qualification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Designation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23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Rekha.B.Venkatapur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US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Professor and Head, CSE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7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Dayananda.R.B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US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Professor</a:t>
                      </a:r>
                      <a:endParaRPr lang="en-US" sz="2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K.Venkata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Rao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US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indent="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Professor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Harshavardhan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J. R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Associate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7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Deepa.S.R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US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Associate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46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Dr.Vaneeta.M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US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Associate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20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Vijayalaxmi.M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US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Associate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Mrs.Sougandhika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Narayan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7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Sanjoy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Das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1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RoopeshKumar.B.N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2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Kushal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Kumar.B.N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.(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3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Kumar.K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</a:t>
                      </a: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1185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9171023"/>
              </p:ext>
            </p:extLst>
          </p:nvPr>
        </p:nvGraphicFramePr>
        <p:xfrm>
          <a:off x="228600" y="1676400"/>
          <a:ext cx="11734800" cy="4985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5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482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018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781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Sl. No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Staff Name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Qualification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Designation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Raghavendrachar.S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.(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3963250069"/>
                  </a:ext>
                </a:extLst>
              </a:tr>
              <a:tr h="319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Swathi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K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US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3478093771"/>
                  </a:ext>
                </a:extLst>
              </a:tr>
              <a:tr h="319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Krishna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Gudi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.(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</a:t>
                      </a: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2659193526"/>
                  </a:ext>
                </a:extLst>
              </a:tr>
              <a:tr h="31910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Prasahanth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H S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3637238856"/>
                  </a:ext>
                </a:extLst>
              </a:tr>
              <a:tr h="319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Beena.K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82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Chillara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Anil Kumar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.,(</a:t>
                      </a: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Ph.D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83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Swapna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Gopal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Jois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83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Manoj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Kumar S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82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Geetha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 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59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Pallavi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 N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37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R. S </a:t>
                      </a:r>
                      <a:r>
                        <a:rPr lang="en-US" sz="2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Geethanjali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4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Mrs. </a:t>
                      </a:r>
                      <a:r>
                        <a:rPr lang="en-US" sz="2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Dakshayiani</a:t>
                      </a:r>
                      <a:r>
                        <a:rPr lang="en-US" sz="2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G. R</a:t>
                      </a:r>
                    </a:p>
                  </a:txBody>
                  <a:tcPr marL="36024" marR="36024" marT="0" marB="0" anchor="ctr"/>
                </a:tc>
                <a:tc>
                  <a:txBody>
                    <a:bodyPr/>
                    <a:lstStyle/>
                    <a:p>
                      <a:pPr marL="0" marR="0" indent="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22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24" marR="36024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81200" y="277537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COMPUTER</a:t>
            </a:r>
            <a:r>
              <a:rPr lang="en-IN" sz="3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SCIENCE</a:t>
            </a:r>
            <a:r>
              <a:rPr lang="en-IN" sz="3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AND ENGINEERING</a:t>
            </a:r>
          </a:p>
          <a:p>
            <a:pPr algn="ctr">
              <a:defRPr/>
            </a:pPr>
            <a:r>
              <a:rPr lang="en-IN" sz="3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3000" b="1" dirty="0" smtClean="0">
                <a:solidFill>
                  <a:schemeClr val="bg1"/>
                </a:solidFill>
                <a:latin typeface="Century Gothic" pitchFamily="34" charset="0"/>
              </a:rPr>
              <a:t>FACULTY TEAM</a:t>
            </a:r>
            <a:endParaRPr lang="en-IN" sz="3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033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47940" y="185204"/>
            <a:ext cx="68961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MECHANICAL  ENGINEERING </a:t>
            </a:r>
          </a:p>
          <a:p>
            <a:pPr algn="ctr">
              <a:defRPr/>
            </a:pPr>
            <a:r>
              <a:rPr lang="en-IN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FACULTY TEAM</a:t>
            </a:r>
            <a:endParaRPr 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2204842"/>
              </p:ext>
            </p:extLst>
          </p:nvPr>
        </p:nvGraphicFramePr>
        <p:xfrm>
          <a:off x="457200" y="1755943"/>
          <a:ext cx="11506199" cy="48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054">
                  <a:extLst>
                    <a:ext uri="{9D8B030D-6E8A-4147-A177-3AD203B41FA5}">
                      <a16:colId xmlns:a16="http://schemas.microsoft.com/office/drawing/2014/main" xmlns="" val="1407005381"/>
                    </a:ext>
                  </a:extLst>
                </a:gridCol>
                <a:gridCol w="3773288">
                  <a:extLst>
                    <a:ext uri="{9D8B030D-6E8A-4147-A177-3AD203B41FA5}">
                      <a16:colId xmlns:a16="http://schemas.microsoft.com/office/drawing/2014/main" xmlns="" val="3226903376"/>
                    </a:ext>
                  </a:extLst>
                </a:gridCol>
                <a:gridCol w="3237574">
                  <a:extLst>
                    <a:ext uri="{9D8B030D-6E8A-4147-A177-3AD203B41FA5}">
                      <a16:colId xmlns:a16="http://schemas.microsoft.com/office/drawing/2014/main" xmlns="" val="3339360227"/>
                    </a:ext>
                  </a:extLst>
                </a:gridCol>
                <a:gridCol w="3214283">
                  <a:extLst>
                    <a:ext uri="{9D8B030D-6E8A-4147-A177-3AD203B41FA5}">
                      <a16:colId xmlns:a16="http://schemas.microsoft.com/office/drawing/2014/main" xmlns="" val="164803331"/>
                    </a:ext>
                  </a:extLst>
                </a:gridCol>
              </a:tblGrid>
              <a:tr h="428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Sl. No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Staff Name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Qualification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Designation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3874577"/>
                  </a:ext>
                </a:extLst>
              </a:tr>
              <a:tr h="293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Dr.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Umashankar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.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M.Sc ENGG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.,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Ph.D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Professor &amp; 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Head, ME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1511247719"/>
                  </a:ext>
                </a:extLst>
              </a:tr>
              <a:tr h="218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Dr. K. V. A. </a:t>
                      </a:r>
                      <a:r>
                        <a:rPr lang="en-IN" sz="2200" dirty="0" err="1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Balaji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M.E, </a:t>
                      </a:r>
                      <a:r>
                        <a:rPr lang="en-IN" sz="2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Ph.D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Professor &amp; CEO </a:t>
                      </a: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3556862173"/>
                  </a:ext>
                </a:extLst>
              </a:tr>
              <a:tr h="292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Dr.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Dilip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Kumar K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2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2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Principal</a:t>
                      </a:r>
                      <a:r>
                        <a:rPr lang="en-IN" sz="2200" baseline="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/ Director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1268924515"/>
                  </a:ext>
                </a:extLst>
              </a:tr>
              <a:tr h="292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Mr. 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Nagabhushana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M.E,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(Ph.D)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Associate Professor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88100171"/>
                  </a:ext>
                </a:extLst>
              </a:tr>
              <a:tr h="218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Mr. K. 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Prasad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, 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(Ph.D)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Associate Professor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3428861547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Dr.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Nagaprasad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.K.S 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2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2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r>
                        <a:rPr lang="en-US" sz="2200" b="0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PGDOM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Associate Professor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1900990702"/>
                  </a:ext>
                </a:extLst>
              </a:tr>
              <a:tr h="242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Dr.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Girish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.T.R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M.Tech</a:t>
                      </a:r>
                      <a:r>
                        <a:rPr lang="en-US" sz="22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22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Ph.D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Associate 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Professor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2554901432"/>
                  </a:ext>
                </a:extLst>
              </a:tr>
              <a:tr h="288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Dr. 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L.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Nirmala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M.Sc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ENGG. </a:t>
                      </a:r>
                      <a:r>
                        <a:rPr lang="en-IN" sz="22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Ph.D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Associate Professor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96422053"/>
                  </a:ext>
                </a:extLst>
              </a:tr>
              <a:tr h="288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Mr. Abhishek M. R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err="1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M.Tech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Associate Professor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556187704"/>
                  </a:ext>
                </a:extLst>
              </a:tr>
              <a:tr h="218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Manjunath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.B.R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M.Tech,  (Ph.D)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4174139555"/>
                  </a:ext>
                </a:extLst>
              </a:tr>
              <a:tr h="270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Mr. 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Ranganath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.N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,  (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Ph.D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)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</a:t>
                      </a: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63526887"/>
                  </a:ext>
                </a:extLst>
              </a:tr>
              <a:tr h="2904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Mr. 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Anil Kumar A 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M.Tech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,  (</a:t>
                      </a:r>
                      <a:r>
                        <a:rPr lang="en-IN" sz="2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Ph.D</a:t>
                      </a: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)</a:t>
                      </a:r>
                      <a:endParaRPr lang="en-IN" sz="2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Asst</a:t>
                      </a:r>
                      <a:r>
                        <a:rPr lang="en-US" sz="22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professor </a:t>
                      </a:r>
                      <a:endParaRPr lang="en-US" sz="22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84705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6087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47940" y="185204"/>
            <a:ext cx="68961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MECHANICAL  ENGINEERING </a:t>
            </a:r>
          </a:p>
          <a:p>
            <a:pPr algn="ctr">
              <a:defRPr/>
            </a:pPr>
            <a:r>
              <a:rPr lang="en-IN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FACULTY TEAM</a:t>
            </a:r>
            <a:endParaRPr 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8719439"/>
              </p:ext>
            </p:extLst>
          </p:nvPr>
        </p:nvGraphicFramePr>
        <p:xfrm>
          <a:off x="457200" y="1755943"/>
          <a:ext cx="11506199" cy="3127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054">
                  <a:extLst>
                    <a:ext uri="{9D8B030D-6E8A-4147-A177-3AD203B41FA5}">
                      <a16:colId xmlns:a16="http://schemas.microsoft.com/office/drawing/2014/main" xmlns="" val="1407005381"/>
                    </a:ext>
                  </a:extLst>
                </a:gridCol>
                <a:gridCol w="3773288">
                  <a:extLst>
                    <a:ext uri="{9D8B030D-6E8A-4147-A177-3AD203B41FA5}">
                      <a16:colId xmlns:a16="http://schemas.microsoft.com/office/drawing/2014/main" xmlns="" val="3226903376"/>
                    </a:ext>
                  </a:extLst>
                </a:gridCol>
                <a:gridCol w="3237574">
                  <a:extLst>
                    <a:ext uri="{9D8B030D-6E8A-4147-A177-3AD203B41FA5}">
                      <a16:colId xmlns:a16="http://schemas.microsoft.com/office/drawing/2014/main" xmlns="" val="3339360227"/>
                    </a:ext>
                  </a:extLst>
                </a:gridCol>
                <a:gridCol w="3214283">
                  <a:extLst>
                    <a:ext uri="{9D8B030D-6E8A-4147-A177-3AD203B41FA5}">
                      <a16:colId xmlns:a16="http://schemas.microsoft.com/office/drawing/2014/main" xmlns="" val="164803331"/>
                    </a:ext>
                  </a:extLst>
                </a:gridCol>
              </a:tblGrid>
              <a:tr h="428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Sl. No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Staff Name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Qualification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Designation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3874577"/>
                  </a:ext>
                </a:extLst>
              </a:tr>
              <a:tr h="293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Mr. </a:t>
                      </a: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Harish </a:t>
                      </a: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M.E, </a:t>
                      </a: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(Ph.D)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Asst professor </a:t>
                      </a:r>
                      <a:endParaRPr lang="en-US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511247719"/>
                  </a:ext>
                </a:extLst>
              </a:tr>
              <a:tr h="218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Mr. </a:t>
                      </a:r>
                      <a:r>
                        <a:rPr lang="en-IN" sz="2200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Parashuram</a:t>
                      </a: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.A.K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M.Tech</a:t>
                      </a: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 (</a:t>
                      </a:r>
                      <a:r>
                        <a:rPr lang="en-IN" sz="2200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Ph.D</a:t>
                      </a: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en-IN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Asst professor </a:t>
                      </a:r>
                      <a:endParaRPr lang="en-US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556862173"/>
                  </a:ext>
                </a:extLst>
              </a:tr>
              <a:tr h="292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Ms. </a:t>
                      </a:r>
                      <a:r>
                        <a:rPr lang="en-IN" sz="2200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TejaswinI</a:t>
                      </a: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M.L.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M. </a:t>
                      </a: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</a:t>
                      </a:r>
                      <a:endParaRPr lang="en-IN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Asst professor </a:t>
                      </a:r>
                      <a:endParaRPr lang="en-US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68924515"/>
                  </a:ext>
                </a:extLst>
              </a:tr>
              <a:tr h="292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Dr. </a:t>
                      </a:r>
                      <a:r>
                        <a:rPr lang="en-IN" sz="2200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Saleem</a:t>
                      </a: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Khan</a:t>
                      </a:r>
                      <a:endParaRPr lang="en-IN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M.Tech</a:t>
                      </a: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en-IN" sz="2200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Ph.D</a:t>
                      </a:r>
                      <a:endParaRPr lang="en-IN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Asst professor </a:t>
                      </a:r>
                      <a:endParaRPr lang="en-US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88100171"/>
                  </a:ext>
                </a:extLst>
              </a:tr>
              <a:tr h="218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Mr. Rajesh G </a:t>
                      </a: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M.Tech</a:t>
                      </a:r>
                      <a:r>
                        <a:rPr lang="en-IN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(Ph.D)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Asst professor </a:t>
                      </a:r>
                      <a:endParaRPr lang="en-US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28861547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Mr. </a:t>
                      </a:r>
                      <a:r>
                        <a:rPr lang="en-IN" sz="22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Trimurthy</a:t>
                      </a:r>
                      <a:endParaRPr lang="en-IN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M.A, </a:t>
                      </a:r>
                      <a:r>
                        <a:rPr lang="en-IN" sz="22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M.Ed</a:t>
                      </a:r>
                      <a:endParaRPr lang="en-IN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Asst professor </a:t>
                      </a:r>
                      <a:endParaRPr lang="en-US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1900990702"/>
                  </a:ext>
                </a:extLst>
              </a:tr>
              <a:tr h="242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IN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Mr. Harsha J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M.Tech</a:t>
                      </a:r>
                      <a:endParaRPr lang="en-IN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Asst professor </a:t>
                      </a:r>
                      <a:endParaRPr lang="en-US" sz="22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xmlns="" val="2554901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7445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05200" y="523759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FACULTY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CONTRIBUTION 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64516409"/>
              </p:ext>
            </p:extLst>
          </p:nvPr>
        </p:nvGraphicFramePr>
        <p:xfrm>
          <a:off x="914400" y="1676400"/>
          <a:ext cx="107442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70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105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FACULTY PUBLICATIONS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2017-18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Publication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Patents Filed/Obtained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43773794"/>
              </p:ext>
            </p:extLst>
          </p:nvPr>
        </p:nvGraphicFramePr>
        <p:xfrm>
          <a:off x="914400" y="4114800"/>
          <a:ext cx="10744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752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0619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1000">
                <a:tc gridSpan="6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GRANTS RECEIVED IN LAKHS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KSCST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CS&amp;E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9364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75969" y="600703"/>
            <a:ext cx="7165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STUDENT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PERFORMANCE POINTS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6819340"/>
              </p:ext>
            </p:extLst>
          </p:nvPr>
        </p:nvGraphicFramePr>
        <p:xfrm>
          <a:off x="381000" y="1755404"/>
          <a:ext cx="1158240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Enrollment 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Ratio in Percentage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/Year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82.0/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CS&amp;E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96.7/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37.47/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27192013"/>
              </p:ext>
            </p:extLst>
          </p:nvPr>
        </p:nvGraphicFramePr>
        <p:xfrm>
          <a:off x="381000" y="4254764"/>
          <a:ext cx="1158240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159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4488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Student-Faculty Ratio (SFR)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/Year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22.29/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CS&amp;E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19.39/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24.77/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4021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9000" y="52375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SUCCESS INDEX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77575804"/>
              </p:ext>
            </p:extLst>
          </p:nvPr>
        </p:nvGraphicFramePr>
        <p:xfrm>
          <a:off x="685799" y="1664388"/>
          <a:ext cx="108966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79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9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793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793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7244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Success Index without Backlogs in </a:t>
                      </a:r>
                      <a:r>
                        <a:rPr lang="en-US" sz="22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22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Program/</a:t>
                      </a:r>
                    </a:p>
                    <a:p>
                      <a:pPr algn="l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Output Year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2019-20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2018-19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itchFamily="34" charset="0"/>
                          <a:cs typeface="Arial" pitchFamily="34" charset="0"/>
                        </a:rPr>
                        <a:t>2017-18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itchFamily="34" charset="0"/>
                          <a:cs typeface="Arial" pitchFamily="34" charset="0"/>
                        </a:rPr>
                        <a:t>Average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44.0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43.0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44.0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43.7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CSE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51.0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49.0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42.0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47.0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MECH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23.0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21.0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28.0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24.1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68581555"/>
              </p:ext>
            </p:extLst>
          </p:nvPr>
        </p:nvGraphicFramePr>
        <p:xfrm>
          <a:off x="685799" y="4272637"/>
          <a:ext cx="10896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79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9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793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793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Success Index with &amp; without Backlogs in </a:t>
                      </a:r>
                      <a:r>
                        <a:rPr lang="en-US" sz="22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  <a:endParaRPr lang="en-US" sz="22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Program/</a:t>
                      </a:r>
                    </a:p>
                    <a:p>
                      <a:pPr algn="l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Output Year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itchFamily="34" charset="0"/>
                          <a:cs typeface="Arial" pitchFamily="34" charset="0"/>
                        </a:rPr>
                        <a:t>2019-20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Arial" pitchFamily="34" charset="0"/>
                          <a:cs typeface="Arial" pitchFamily="34" charset="0"/>
                        </a:rPr>
                        <a:t>2018-19</a:t>
                      </a:r>
                    </a:p>
                    <a:p>
                      <a:pPr algn="ctr"/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itchFamily="34" charset="0"/>
                          <a:cs typeface="Arial" pitchFamily="34" charset="0"/>
                        </a:rPr>
                        <a:t>2017-18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itchFamily="34" charset="0"/>
                          <a:cs typeface="Arial" pitchFamily="34" charset="0"/>
                        </a:rPr>
                        <a:t>Average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76.0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70.0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97.0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81.0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CSE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81.0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80.0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69.0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77.0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MECH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71.0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66.0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62.0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66.3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8855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29174" y="600703"/>
            <a:ext cx="45961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PLACEMENT INDEX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3093533"/>
              </p:ext>
            </p:extLst>
          </p:nvPr>
        </p:nvGraphicFramePr>
        <p:xfrm>
          <a:off x="228602" y="1928367"/>
          <a:ext cx="11734801" cy="2788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79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069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342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9640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6058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6058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1611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3342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91182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7233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60589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87174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2287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84575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</a:tblGrid>
              <a:tr h="433833">
                <a:tc rowSpan="2"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/Year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2018-19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2017-18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138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  <a:p>
                      <a:pPr algn="ctr"/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7711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7711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7711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324600" y="5158227"/>
            <a:ext cx="4953000" cy="13388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NS – Number of Students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 – Higher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Studies      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 –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Entrepreneurs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PI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Placement Index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P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Placed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6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" y="1570739"/>
            <a:ext cx="11049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Conference Hall with a seating capacity of 200.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Campus-wide LAN and Wi-Fi facilities.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Bus Facility for students and staff augmented by METRO Network.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Friendly to Differently Abled Staff and Students.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Stationery / Reprographic stores.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Spacious Canteen.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Separate well equipped hostels for Boys and Girls.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First Aid Room Facility with Ambulance.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Well Equipped Ladies Common Room and Students Common Area.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Highly supportive Placement and Training Centre.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Strong one to one Mentoring System.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Well Equipped Seminar Hall for Each Department.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1447800" y="609600"/>
            <a:ext cx="89310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FACILITIES AND TECHNICAL SUPPORT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753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8928A2C-A164-43B9-9C5F-F4AB401C27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t="17654" r="1846" b="1801"/>
          <a:stretch/>
        </p:blipFill>
        <p:spPr>
          <a:xfrm>
            <a:off x="76201" y="1524000"/>
            <a:ext cx="12191999" cy="5334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71800" y="508370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COLLEGE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FACILITIES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228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14600" y="508370"/>
            <a:ext cx="64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COMPUTATIONAL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FACILITIES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38194345"/>
              </p:ext>
            </p:extLst>
          </p:nvPr>
        </p:nvGraphicFramePr>
        <p:xfrm>
          <a:off x="1447800" y="1598447"/>
          <a:ext cx="9372600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578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Sl.No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</a:t>
                      </a:r>
                      <a:r>
                        <a:rPr lang="en-US" sz="17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Tops</a:t>
                      </a:r>
                      <a:endParaRPr lang="en-US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 </a:t>
                      </a:r>
                      <a:r>
                        <a:rPr lang="en-US" sz="17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Softwares</a:t>
                      </a:r>
                      <a:endParaRPr lang="en-US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LCD Projectors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Wi-Fi Access Points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  (295KVA)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Band 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00Mbps</a:t>
                      </a:r>
                      <a:endParaRPr lang="en-US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up Supply (Generators)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 KVA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Closed Circuit TV Cameras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Storage 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Fire Wall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Scanners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8344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50837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LIBRARY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790474108"/>
              </p:ext>
            </p:extLst>
          </p:nvPr>
        </p:nvGraphicFramePr>
        <p:xfrm>
          <a:off x="533400" y="1676400"/>
          <a:ext cx="10896600" cy="5096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48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286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330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6983"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Requirement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Available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983"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</a:t>
                      </a:r>
                      <a:r>
                        <a:rPr lang="en-US" sz="23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Titles</a:t>
                      </a:r>
                      <a:endParaRPr lang="en-US" sz="23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6983"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Volumes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6983"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Seating capacity in </a:t>
                      </a:r>
                      <a:r>
                        <a:rPr lang="en-US" sz="23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Sq.M</a:t>
                      </a:r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6983"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of Library in </a:t>
                      </a:r>
                      <a:r>
                        <a:rPr lang="en-US" sz="23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Sq.M</a:t>
                      </a:r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8569"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Library Software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Desirable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Available, </a:t>
                      </a:r>
                      <a:r>
                        <a:rPr lang="en-US" sz="23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Libsoft</a:t>
                      </a:r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9.8 Version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6983"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NDL Membership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6983"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DELNET</a:t>
                      </a:r>
                      <a:r>
                        <a:rPr lang="en-US" sz="23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Membership  </a:t>
                      </a:r>
                      <a:endParaRPr lang="en-US" sz="23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68569"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 Focus Digital Library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Multimedia PCs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Multimedia PCs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6983">
                <a:tc gridSpan="3">
                  <a:txBody>
                    <a:bodyPr/>
                    <a:lstStyle/>
                    <a:p>
                      <a:pPr algn="ctr"/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Library Books are Classified </a:t>
                      </a:r>
                      <a:r>
                        <a:rPr lang="en-US" sz="2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per </a:t>
                      </a:r>
                      <a:r>
                        <a:rPr lang="en-US" sz="2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DEWEY DECIMAL CLASSIFICATION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3878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00200" y="632416"/>
            <a:ext cx="86144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VTU LIBRARY CONSORTIUM DETAILS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07149147"/>
              </p:ext>
            </p:extLst>
          </p:nvPr>
        </p:nvGraphicFramePr>
        <p:xfrm>
          <a:off x="152400" y="1605375"/>
          <a:ext cx="11811000" cy="5275895"/>
        </p:xfrm>
        <a:graphic>
          <a:graphicData uri="http://schemas.openxmlformats.org/drawingml/2006/table">
            <a:tbl>
              <a:tblPr/>
              <a:tblGrid>
                <a:gridCol w="14542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703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863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13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SL No.</a:t>
                      </a:r>
                      <a:endParaRPr lang="en-US" sz="12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Publisher</a:t>
                      </a:r>
                      <a:endParaRPr lang="en-US" sz="12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Total No. of E-Resources</a:t>
                      </a:r>
                      <a:endParaRPr lang="en-US" sz="12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3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Elsevier 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296 Journals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IEEE Proceedings Order Plan (POP)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530,000 papers - from 100 core IEEE conference </a:t>
                      </a:r>
                      <a:b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titles in POP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3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Springer Nature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690 Journals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2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Taylor &amp; Francis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555 Journals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2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Emerald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120 Journals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Pro-Quest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Full text: 3900 Journals </a:t>
                      </a:r>
                      <a:b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Indexed: 7800 Abstract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Springer Nature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(Perpetual Access from 2014) 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12,125 E-Books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Taylor &amp; Francis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(Perpetual Access from 2019-20)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4,950 E-Books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Elsevier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(Perpetual Access from 2019-20)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436 E-Books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Mc-</a:t>
                      </a:r>
                      <a:r>
                        <a:rPr lang="en-US" sz="1200" b="1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Graw</a:t>
                      </a: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Hill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(Four Years Subscription from 2019-20)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505 E-Books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11.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New Age International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(Perpetual Access from 2019-20)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220 E-Books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Packt</a:t>
                      </a:r>
                      <a:endParaRPr lang="en-US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(Perpetual Access from 2019-20)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5002 E-Books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85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Knimbus</a:t>
                      </a:r>
                      <a:endParaRPr lang="en-US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E-Books: 10,000+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E-Journals: 5700+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3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14.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latin typeface="Calibri"/>
                          <a:ea typeface="Calibri"/>
                          <a:cs typeface="Times New Roman"/>
                        </a:rPr>
                        <a:t>Turnitin</a:t>
                      </a:r>
                      <a:endParaRPr lang="en-U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Plagiarism Originality Online Check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3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15.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NetAnalytiks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LANQUILL (Writing Grammar Tool)</a:t>
                      </a:r>
                    </a:p>
                  </a:txBody>
                  <a:tcPr marL="46504" marR="46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013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A22B7FD-6A58-4AAF-82BE-B306CC1231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" t="17720" r="2500"/>
          <a:stretch/>
        </p:blipFill>
        <p:spPr>
          <a:xfrm>
            <a:off x="0" y="1524000"/>
            <a:ext cx="12191999" cy="5309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590800" y="37041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LEARNING ENVIRONMENT  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586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62400" y="1600200"/>
            <a:ext cx="5562600" cy="685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Management Committee KSGI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3733800"/>
            <a:ext cx="2667000" cy="9906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Academic Advisory Board </a:t>
            </a:r>
          </a:p>
        </p:txBody>
      </p:sp>
      <p:sp>
        <p:nvSpPr>
          <p:cNvPr id="4" name="Rectangle 3"/>
          <p:cNvSpPr/>
          <p:nvPr/>
        </p:nvSpPr>
        <p:spPr>
          <a:xfrm>
            <a:off x="3962400" y="2743200"/>
            <a:ext cx="5562600" cy="6096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Governing Council 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2400" y="3886200"/>
            <a:ext cx="5562600" cy="6096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Management KSIT</a:t>
            </a:r>
          </a:p>
        </p:txBody>
      </p:sp>
      <p:sp>
        <p:nvSpPr>
          <p:cNvPr id="6" name="Rectangle 5"/>
          <p:cNvSpPr/>
          <p:nvPr/>
        </p:nvSpPr>
        <p:spPr>
          <a:xfrm>
            <a:off x="3962400" y="4876800"/>
            <a:ext cx="5562600" cy="12884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Principal </a:t>
            </a:r>
          </a:p>
          <a:p>
            <a:pPr algn="ctr"/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Heads of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Department 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6553200" y="2286000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6553200" y="3352800"/>
            <a:ext cx="3048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553200" y="44958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048000" y="4035136"/>
            <a:ext cx="914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62400" y="464022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GOVERNANCE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249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618" y="1676400"/>
            <a:ext cx="11984182" cy="4742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numCol="2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R.Rajagopal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Naidu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Hon.President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KSGI, 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Dr. M.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Rukmangadha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Naidu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President, KSGI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B.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Lokanadha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Naidu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President KSGI,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R.Leelashankar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Rao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Hon.Secretary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KSGI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V.Rajendra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Naidu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Joint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Secretary, KSGI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S.Venugopal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Naidu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Joint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Secretary, KSGI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T.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Neerajakshulu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Naidu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Treasurer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KSGI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M.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Yogamurthy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Internal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Auditor, KSGI,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M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Sudhakar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Chairman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Legal Cell, 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N.M.Krishnamurthy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Chairman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Finance Committee, KSGI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A.V.Nagaraj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Chairman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Building Committee, KSGI,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N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Krishnama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Naidu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Chairman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Hostel Committee, KSGI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D.Jagadish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Kumar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Chairman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Transport Committee,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KSGI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T.N.Manjunath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Chairman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Environment Committee, KSGI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G.Ramana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Babu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KSGI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G.V.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Ramesh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KSGI,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V. Ramesh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Kumar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KSGI,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J.M.Chandrashekar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Director, KSGI,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Sri </a:t>
            </a:r>
            <a:r>
              <a:rPr lang="en-US" sz="2000" b="1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P.Prabhakar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Naidu 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KSGI,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800" y="152400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MEMBERS</a:t>
            </a:r>
            <a:r>
              <a:rPr lang="en-US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OF THE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 MANAGEMENT COMMITTEE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687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5000" y="185204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bg1"/>
                </a:solidFill>
                <a:latin typeface="Century Gothic" pitchFamily="34" charset="0"/>
              </a:rPr>
              <a:t>MEMBERS OF THE</a:t>
            </a:r>
          </a:p>
          <a:p>
            <a:pPr algn="ctr"/>
            <a:r>
              <a:rPr lang="en-IN" sz="3600" b="1" dirty="0" smtClean="0">
                <a:solidFill>
                  <a:schemeClr val="bg1"/>
                </a:solidFill>
                <a:latin typeface="Century Gothic" pitchFamily="34" charset="0"/>
              </a:rPr>
              <a:t> GOVERNING COUNCIL</a:t>
            </a:r>
            <a:endParaRPr lang="en-IN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37762631"/>
              </p:ext>
            </p:extLst>
          </p:nvPr>
        </p:nvGraphicFramePr>
        <p:xfrm>
          <a:off x="6927" y="1570737"/>
          <a:ext cx="12192000" cy="536992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493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951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740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34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218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</a:rPr>
                        <a:t>Name</a:t>
                      </a:r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</a:rPr>
                        <a:t>Designation</a:t>
                      </a:r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Designation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1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>
                          <a:latin typeface="+mn-lt"/>
                        </a:rPr>
                        <a:t>Sri R</a:t>
                      </a:r>
                      <a:r>
                        <a:rPr lang="en-US" sz="2000" b="1" dirty="0" smtClean="0">
                          <a:latin typeface="+mn-lt"/>
                        </a:rPr>
                        <a:t>. </a:t>
                      </a:r>
                      <a:r>
                        <a:rPr lang="en-US" sz="2000" b="1" dirty="0" err="1" smtClean="0">
                          <a:latin typeface="+mn-lt"/>
                        </a:rPr>
                        <a:t>Rajagopal</a:t>
                      </a:r>
                      <a:r>
                        <a:rPr lang="en-US" sz="2000" b="1" dirty="0" smtClean="0">
                          <a:latin typeface="+mn-lt"/>
                        </a:rPr>
                        <a:t> </a:t>
                      </a:r>
                      <a:r>
                        <a:rPr lang="en-US" sz="2000" b="1" dirty="0">
                          <a:latin typeface="+mn-lt"/>
                        </a:rPr>
                        <a:t>Naidu</a:t>
                      </a:r>
                    </a:p>
                    <a:p>
                      <a:pPr>
                        <a:buNone/>
                      </a:pPr>
                      <a:r>
                        <a:rPr lang="en-US" sz="1600" dirty="0">
                          <a:latin typeface="+mn-lt"/>
                        </a:rPr>
                        <a:t>President, KSGI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Chairman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T. M. Naidu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r>
                        <a:rPr lang="en-US" sz="1600" dirty="0">
                          <a:latin typeface="+mn-lt"/>
                        </a:rPr>
                        <a:t>Ex- DRDO,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Member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893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Sri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K. </a:t>
                      </a:r>
                      <a:r>
                        <a:rPr lang="en-US" sz="20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Subramanya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Naidu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r>
                        <a:rPr lang="en-US" sz="1600" dirty="0" err="1">
                          <a:latin typeface="+mn-lt"/>
                        </a:rPr>
                        <a:t>Hon.Past</a:t>
                      </a:r>
                      <a:r>
                        <a:rPr lang="en-US" sz="1600" dirty="0">
                          <a:latin typeface="+mn-lt"/>
                        </a:rPr>
                        <a:t> President,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Member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indent="-514350"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Dr. </a:t>
                      </a:r>
                      <a:r>
                        <a:rPr lang="en-US" sz="20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Manjunath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B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514350" indent="-514350">
                        <a:buNone/>
                      </a:pPr>
                      <a:r>
                        <a:rPr lang="en-US" sz="1600" dirty="0">
                          <a:latin typeface="+mn-lt"/>
                        </a:rPr>
                        <a:t>Principal, </a:t>
                      </a:r>
                      <a:r>
                        <a:rPr lang="en-US" sz="1600" baseline="0" dirty="0" smtClean="0">
                          <a:latin typeface="+mn-lt"/>
                        </a:rPr>
                        <a:t> </a:t>
                      </a:r>
                      <a:r>
                        <a:rPr lang="en-US" sz="1600" dirty="0" smtClean="0">
                          <a:latin typeface="+mn-lt"/>
                        </a:rPr>
                        <a:t>New </a:t>
                      </a:r>
                      <a:r>
                        <a:rPr lang="en-US" sz="1600" dirty="0">
                          <a:latin typeface="+mn-lt"/>
                        </a:rPr>
                        <a:t>Horizon College of Engineering</a:t>
                      </a:r>
                    </a:p>
                    <a:p>
                      <a:pPr marL="514350" indent="-514350">
                        <a:buNone/>
                      </a:pPr>
                      <a:r>
                        <a:rPr lang="en-US" sz="1600" dirty="0">
                          <a:latin typeface="+mn-lt"/>
                        </a:rPr>
                        <a:t>VTU Nominee.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Member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1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Dr. M </a:t>
                      </a:r>
                      <a:r>
                        <a:rPr lang="en-US" sz="20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Rukmangadha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Naidu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r>
                        <a:rPr lang="en-US" sz="1600" dirty="0" err="1">
                          <a:latin typeface="+mn-lt"/>
                        </a:rPr>
                        <a:t>Hon.Vice</a:t>
                      </a:r>
                      <a:r>
                        <a:rPr lang="en-US" sz="1600" dirty="0"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latin typeface="+mn-lt"/>
                        </a:rPr>
                        <a:t>Presdent</a:t>
                      </a:r>
                      <a:r>
                        <a:rPr lang="en-US" sz="1600" dirty="0">
                          <a:latin typeface="+mn-lt"/>
                        </a:rPr>
                        <a:t>, KSGI,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Member</a:t>
                      </a:r>
                    </a:p>
                    <a:p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DTE (Ex-Officio)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Member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67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Sri K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0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Venkatesh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Naidu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r>
                        <a:rPr lang="en-US" sz="1600" dirty="0">
                          <a:latin typeface="+mn-lt"/>
                        </a:rPr>
                        <a:t>Former </a:t>
                      </a:r>
                      <a:r>
                        <a:rPr lang="en-US" sz="1600" dirty="0" err="1">
                          <a:latin typeface="+mn-lt"/>
                        </a:rPr>
                        <a:t>Hon.Secretary</a:t>
                      </a:r>
                      <a:r>
                        <a:rPr lang="en-US" sz="1600" dirty="0">
                          <a:latin typeface="+mn-lt"/>
                        </a:rPr>
                        <a:t>, KSGI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Member</a:t>
                      </a:r>
                    </a:p>
                    <a:p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Prof. </a:t>
                      </a:r>
                      <a:r>
                        <a:rPr lang="en-US" sz="20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Ranganath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r>
                        <a:rPr lang="en-US" sz="1600" dirty="0">
                          <a:latin typeface="+mn-lt"/>
                        </a:rPr>
                        <a:t>Principal and Director,</a:t>
                      </a:r>
                    </a:p>
                    <a:p>
                      <a:pPr>
                        <a:buNone/>
                      </a:pPr>
                      <a:r>
                        <a:rPr lang="en-US" sz="1600" dirty="0" err="1">
                          <a:latin typeface="+mn-lt"/>
                        </a:rPr>
                        <a:t>Adi</a:t>
                      </a:r>
                      <a:r>
                        <a:rPr lang="en-US" sz="1600" dirty="0">
                          <a:latin typeface="+mn-lt"/>
                        </a:rPr>
                        <a:t> Amman College of </a:t>
                      </a:r>
                      <a:r>
                        <a:rPr lang="en-US" sz="1600" dirty="0" smtClean="0">
                          <a:latin typeface="+mn-lt"/>
                        </a:rPr>
                        <a:t>Engineering</a:t>
                      </a:r>
                      <a:r>
                        <a:rPr lang="en-US" sz="1600" baseline="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Hosur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Member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1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Sri. </a:t>
                      </a:r>
                      <a:r>
                        <a:rPr lang="en-US" sz="20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R.Leela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Shankar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Rao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r>
                        <a:rPr lang="en-US" sz="1600" dirty="0" err="1">
                          <a:latin typeface="+mn-lt"/>
                        </a:rPr>
                        <a:t>Hon.Secretary</a:t>
                      </a:r>
                      <a:r>
                        <a:rPr lang="en-US" sz="1600" dirty="0">
                          <a:latin typeface="+mn-lt"/>
                        </a:rPr>
                        <a:t>, KSGI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Member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Sri </a:t>
                      </a:r>
                      <a:r>
                        <a:rPr lang="en-US" sz="20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Vishwanatham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Peddi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r>
                        <a:rPr lang="en-US" sz="1600" dirty="0">
                          <a:latin typeface="+mn-lt"/>
                        </a:rPr>
                        <a:t>Program Director, </a:t>
                      </a:r>
                      <a:r>
                        <a:rPr lang="en-US" sz="1600" dirty="0" err="1">
                          <a:latin typeface="+mn-lt"/>
                        </a:rPr>
                        <a:t>Mindtree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Member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36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Sri </a:t>
                      </a:r>
                      <a:r>
                        <a:rPr lang="en-US" sz="20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T.Neerajakshulu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Naidu</a:t>
                      </a:r>
                    </a:p>
                    <a:p>
                      <a:pPr>
                        <a:buNone/>
                      </a:pPr>
                      <a:r>
                        <a:rPr lang="en-US" sz="1600" dirty="0" err="1">
                          <a:latin typeface="+mn-lt"/>
                        </a:rPr>
                        <a:t>Hon.Treasurer</a:t>
                      </a:r>
                      <a:r>
                        <a:rPr lang="en-US" sz="1600" dirty="0">
                          <a:latin typeface="+mn-lt"/>
                        </a:rPr>
                        <a:t>, </a:t>
                      </a:r>
                      <a:r>
                        <a:rPr lang="en-US" sz="1600" dirty="0" smtClean="0">
                          <a:latin typeface="+mn-lt"/>
                        </a:rPr>
                        <a:t>KSGI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Member</a:t>
                      </a:r>
                    </a:p>
                    <a:p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K. </a:t>
                      </a:r>
                      <a:r>
                        <a:rPr lang="en-US" sz="20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Dilip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Kumar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r>
                        <a:rPr lang="en-US" sz="1600" dirty="0">
                          <a:latin typeface="+mn-lt"/>
                        </a:rPr>
                        <a:t>Principal and Director, KSIT 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Member Secretary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336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Regional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Officer</a:t>
                      </a:r>
                      <a:r>
                        <a:rPr lang="en-US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(EX-Officio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>
                        <a:buNone/>
                      </a:pPr>
                      <a:r>
                        <a:rPr lang="en-US" sz="1600" dirty="0">
                          <a:latin typeface="+mn-lt"/>
                        </a:rPr>
                        <a:t>AICTE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Member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Dr. K.V.A.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Balaji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r>
                        <a:rPr lang="en-US" sz="1600" dirty="0">
                          <a:latin typeface="+mn-lt"/>
                        </a:rPr>
                        <a:t>CEO, </a:t>
                      </a:r>
                      <a:r>
                        <a:rPr lang="en-US" sz="1600" dirty="0" smtClean="0">
                          <a:latin typeface="+mn-lt"/>
                        </a:rPr>
                        <a:t>KSGI</a:t>
                      </a: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Special Invitee</a:t>
                      </a:r>
                      <a:endParaRPr lang="en-US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6984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420469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bg1"/>
                </a:solidFill>
                <a:latin typeface="Century Gothic" pitchFamily="34" charset="0"/>
              </a:rPr>
              <a:t>ACADEMIC ADVISORY BOARD</a:t>
            </a:r>
            <a:endParaRPr lang="en-IN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2014930"/>
              </p:ext>
            </p:extLst>
          </p:nvPr>
        </p:nvGraphicFramePr>
        <p:xfrm>
          <a:off x="838200" y="1905000"/>
          <a:ext cx="998220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Name</a:t>
                      </a:r>
                      <a:endParaRPr lang="en-US" sz="2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Designation</a:t>
                      </a:r>
                      <a:endParaRPr lang="en-US" sz="2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Background</a:t>
                      </a:r>
                      <a:endParaRPr lang="en-US" sz="2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4603">
                <a:tc>
                  <a:txBody>
                    <a:bodyPr/>
                    <a:lstStyle/>
                    <a:p>
                      <a:r>
                        <a:rPr lang="en-US" sz="2600" b="1" dirty="0"/>
                        <a:t>Prof.</a:t>
                      </a:r>
                      <a:r>
                        <a:rPr lang="en-US" sz="2600" b="1" baseline="0" dirty="0"/>
                        <a:t> </a:t>
                      </a:r>
                      <a:r>
                        <a:rPr lang="en-US" sz="2600" b="1" dirty="0" smtClean="0"/>
                        <a:t>H. P. </a:t>
                      </a:r>
                      <a:r>
                        <a:rPr lang="en-US" sz="2600" b="1" dirty="0" err="1" smtClean="0"/>
                        <a:t>Khincha</a:t>
                      </a:r>
                      <a:endParaRPr lang="en-US" sz="2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Chairman</a:t>
                      </a:r>
                      <a:endParaRPr lang="en-US" sz="26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Former Vice Chancellor, VTU,  Professor, </a:t>
                      </a:r>
                      <a:r>
                        <a:rPr lang="en-US" sz="2600" dirty="0" err="1"/>
                        <a:t>IISc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4603">
                <a:tc>
                  <a:txBody>
                    <a:bodyPr/>
                    <a:lstStyle/>
                    <a:p>
                      <a:r>
                        <a:rPr lang="en-US" sz="2600" b="1" dirty="0"/>
                        <a:t>Prof. K</a:t>
                      </a:r>
                      <a:r>
                        <a:rPr lang="en-US" sz="2600" b="1" dirty="0" smtClean="0"/>
                        <a:t>. N. </a:t>
                      </a:r>
                      <a:r>
                        <a:rPr lang="en-US" sz="2600" b="1" dirty="0" err="1" smtClean="0"/>
                        <a:t>Balasubramanya</a:t>
                      </a:r>
                      <a:r>
                        <a:rPr lang="en-US" sz="2600" b="1" dirty="0" smtClean="0"/>
                        <a:t> Murthy</a:t>
                      </a:r>
                      <a:endParaRPr lang="en-US" sz="2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Member</a:t>
                      </a:r>
                      <a:endParaRPr lang="en-US" sz="2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Vice Chancellor,</a:t>
                      </a:r>
                    </a:p>
                    <a:p>
                      <a:r>
                        <a:rPr lang="en-US" sz="2600" dirty="0"/>
                        <a:t>DSU,</a:t>
                      </a:r>
                      <a:endParaRPr lang="en-US" sz="2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0754">
                <a:tc>
                  <a:txBody>
                    <a:bodyPr/>
                    <a:lstStyle/>
                    <a:p>
                      <a:r>
                        <a:rPr lang="en-US" sz="2600" b="1" dirty="0"/>
                        <a:t>Prof. Y</a:t>
                      </a:r>
                      <a:r>
                        <a:rPr lang="en-US" sz="2600" b="1" dirty="0" smtClean="0"/>
                        <a:t>. N. </a:t>
                      </a:r>
                      <a:r>
                        <a:rPr lang="en-US" sz="2600" b="1" dirty="0" err="1" smtClean="0"/>
                        <a:t>Srikanth</a:t>
                      </a:r>
                      <a:endParaRPr lang="en-US" sz="2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Member</a:t>
                      </a:r>
                      <a:endParaRPr lang="en-US" sz="2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Former Professor, </a:t>
                      </a:r>
                      <a:r>
                        <a:rPr lang="en-US" sz="2600" dirty="0" err="1"/>
                        <a:t>IISc</a:t>
                      </a:r>
                      <a:r>
                        <a:rPr lang="en-US" sz="2600" dirty="0"/>
                        <a:t>,</a:t>
                      </a:r>
                      <a:endParaRPr lang="en-US" sz="2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0754">
                <a:tc>
                  <a:txBody>
                    <a:bodyPr/>
                    <a:lstStyle/>
                    <a:p>
                      <a:r>
                        <a:rPr lang="en-US" sz="2600" b="1" dirty="0"/>
                        <a:t>Dr</a:t>
                      </a:r>
                      <a:r>
                        <a:rPr lang="en-US" sz="2600" b="1" dirty="0" smtClean="0"/>
                        <a:t>. </a:t>
                      </a:r>
                      <a:r>
                        <a:rPr lang="en-US" sz="2600" b="1" dirty="0" err="1" smtClean="0"/>
                        <a:t>Shyam</a:t>
                      </a:r>
                      <a:r>
                        <a:rPr lang="en-US" sz="2600" b="1" baseline="0" dirty="0" smtClean="0"/>
                        <a:t> </a:t>
                      </a:r>
                      <a:r>
                        <a:rPr lang="en-US" sz="2600" b="1" baseline="0" dirty="0"/>
                        <a:t>Vasudeva Rao</a:t>
                      </a:r>
                      <a:endParaRPr lang="en-US" sz="2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Member</a:t>
                      </a:r>
                      <a:endParaRPr lang="en-US" sz="2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Industrialist</a:t>
                      </a:r>
                      <a:endParaRPr lang="en-US" sz="2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0754">
                <a:tc>
                  <a:txBody>
                    <a:bodyPr/>
                    <a:lstStyle/>
                    <a:p>
                      <a:r>
                        <a:rPr lang="en-US" sz="2600" b="1" dirty="0"/>
                        <a:t>Dr.</a:t>
                      </a:r>
                      <a:r>
                        <a:rPr lang="en-US" sz="2600" b="1" baseline="0" dirty="0"/>
                        <a:t> K.V.A. </a:t>
                      </a:r>
                      <a:r>
                        <a:rPr lang="en-US" sz="2600" b="1" baseline="0" dirty="0" err="1"/>
                        <a:t>Balaji</a:t>
                      </a:r>
                      <a:endParaRPr lang="en-US" sz="2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Member </a:t>
                      </a:r>
                      <a:r>
                        <a:rPr lang="en-US" sz="2600" dirty="0" smtClean="0"/>
                        <a:t>Secretary</a:t>
                      </a:r>
                      <a:endParaRPr lang="en-US" sz="2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Former Registrar, VTU,</a:t>
                      </a:r>
                      <a:endParaRPr lang="en-US" sz="2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600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3200" y="523759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ORGANIZATION STRUCTURE 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1697498"/>
            <a:ext cx="11811000" cy="4485132"/>
            <a:chOff x="845" y="2817"/>
            <a:chExt cx="14121" cy="8829"/>
          </a:xfrm>
        </p:grpSpPr>
        <p:sp>
          <p:nvSpPr>
            <p:cNvPr id="5" name="AutoShape 47"/>
            <p:cNvSpPr>
              <a:spLocks noChangeShapeType="1"/>
            </p:cNvSpPr>
            <p:nvPr/>
          </p:nvSpPr>
          <p:spPr bwMode="auto">
            <a:xfrm>
              <a:off x="1519" y="6698"/>
              <a:ext cx="1" cy="4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200">
                <a:solidFill>
                  <a:schemeClr val="bg1"/>
                </a:solidFill>
              </a:endParaRPr>
            </a:p>
          </p:txBody>
        </p:sp>
        <p:grpSp>
          <p:nvGrpSpPr>
            <p:cNvPr id="6" name="Group 2"/>
            <p:cNvGrpSpPr>
              <a:grpSpLocks/>
            </p:cNvGrpSpPr>
            <p:nvPr/>
          </p:nvGrpSpPr>
          <p:grpSpPr bwMode="auto">
            <a:xfrm>
              <a:off x="845" y="2817"/>
              <a:ext cx="14121" cy="8829"/>
              <a:chOff x="845" y="2817"/>
              <a:chExt cx="14121" cy="8829"/>
            </a:xfrm>
          </p:grpSpPr>
          <p:sp>
            <p:nvSpPr>
              <p:cNvPr id="7" name="AutoShape 45"/>
              <p:cNvSpPr>
                <a:spLocks noChangeShapeType="1"/>
              </p:cNvSpPr>
              <p:nvPr/>
            </p:nvSpPr>
            <p:spPr bwMode="auto">
              <a:xfrm>
                <a:off x="7368" y="3626"/>
                <a:ext cx="1" cy="43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AutoShape 44"/>
              <p:cNvSpPr>
                <a:spLocks noChangeShapeType="1"/>
              </p:cNvSpPr>
              <p:nvPr/>
            </p:nvSpPr>
            <p:spPr bwMode="auto">
              <a:xfrm>
                <a:off x="7396" y="4863"/>
                <a:ext cx="1" cy="43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AutoShape 43"/>
              <p:cNvSpPr>
                <a:spLocks noChangeShapeType="1"/>
              </p:cNvSpPr>
              <p:nvPr/>
            </p:nvSpPr>
            <p:spPr bwMode="auto">
              <a:xfrm>
                <a:off x="1519" y="6707"/>
                <a:ext cx="1273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AutoShape 42"/>
              <p:cNvSpPr>
                <a:spLocks noChangeShapeType="1"/>
              </p:cNvSpPr>
              <p:nvPr/>
            </p:nvSpPr>
            <p:spPr bwMode="auto">
              <a:xfrm>
                <a:off x="3329" y="6707"/>
                <a:ext cx="1" cy="43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AutoShape 41"/>
              <p:cNvSpPr>
                <a:spLocks noChangeShapeType="1"/>
              </p:cNvSpPr>
              <p:nvPr/>
            </p:nvSpPr>
            <p:spPr bwMode="auto">
              <a:xfrm>
                <a:off x="5276" y="6707"/>
                <a:ext cx="1" cy="43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AutoShape 40"/>
              <p:cNvSpPr>
                <a:spLocks noChangeShapeType="1"/>
              </p:cNvSpPr>
              <p:nvPr/>
            </p:nvSpPr>
            <p:spPr bwMode="auto">
              <a:xfrm>
                <a:off x="7019" y="6707"/>
                <a:ext cx="1" cy="43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AutoShape 39"/>
              <p:cNvSpPr>
                <a:spLocks noChangeShapeType="1"/>
              </p:cNvSpPr>
              <p:nvPr/>
            </p:nvSpPr>
            <p:spPr bwMode="auto">
              <a:xfrm>
                <a:off x="8877" y="6707"/>
                <a:ext cx="1" cy="43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AutoShape 38"/>
              <p:cNvSpPr>
                <a:spLocks noChangeShapeType="1"/>
              </p:cNvSpPr>
              <p:nvPr/>
            </p:nvSpPr>
            <p:spPr bwMode="auto">
              <a:xfrm>
                <a:off x="10612" y="6707"/>
                <a:ext cx="1" cy="43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AutoShape 37"/>
              <p:cNvSpPr>
                <a:spLocks noChangeShapeType="1"/>
              </p:cNvSpPr>
              <p:nvPr/>
            </p:nvSpPr>
            <p:spPr bwMode="auto">
              <a:xfrm>
                <a:off x="12525" y="6698"/>
                <a:ext cx="1" cy="43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AutoShape 36"/>
              <p:cNvSpPr>
                <a:spLocks noChangeShapeType="1"/>
              </p:cNvSpPr>
              <p:nvPr/>
            </p:nvSpPr>
            <p:spPr bwMode="auto">
              <a:xfrm>
                <a:off x="14258" y="6707"/>
                <a:ext cx="1" cy="43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AutoShape 35"/>
              <p:cNvSpPr>
                <a:spLocks noChangeShapeType="1"/>
              </p:cNvSpPr>
              <p:nvPr/>
            </p:nvSpPr>
            <p:spPr bwMode="auto">
              <a:xfrm>
                <a:off x="1555" y="7935"/>
                <a:ext cx="1" cy="258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AutoShape 34"/>
              <p:cNvSpPr>
                <a:spLocks noChangeShapeType="1"/>
              </p:cNvSpPr>
              <p:nvPr/>
            </p:nvSpPr>
            <p:spPr bwMode="auto">
              <a:xfrm>
                <a:off x="3455" y="10099"/>
                <a:ext cx="1" cy="43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AutoShape 33"/>
              <p:cNvSpPr>
                <a:spLocks noChangeShapeType="1"/>
              </p:cNvSpPr>
              <p:nvPr/>
            </p:nvSpPr>
            <p:spPr bwMode="auto">
              <a:xfrm flipH="1">
                <a:off x="1555" y="10099"/>
                <a:ext cx="190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AutoShape 32"/>
              <p:cNvSpPr>
                <a:spLocks noChangeShapeType="1"/>
              </p:cNvSpPr>
              <p:nvPr/>
            </p:nvSpPr>
            <p:spPr bwMode="auto">
              <a:xfrm>
                <a:off x="3379" y="7944"/>
                <a:ext cx="1" cy="43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AutoShape 31"/>
              <p:cNvSpPr>
                <a:spLocks noChangeShapeType="1"/>
              </p:cNvSpPr>
              <p:nvPr/>
            </p:nvSpPr>
            <p:spPr bwMode="auto">
              <a:xfrm>
                <a:off x="5294" y="7954"/>
                <a:ext cx="1" cy="43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AutoShape 30"/>
              <p:cNvSpPr>
                <a:spLocks noChangeShapeType="1"/>
              </p:cNvSpPr>
              <p:nvPr/>
            </p:nvSpPr>
            <p:spPr bwMode="auto">
              <a:xfrm>
                <a:off x="8907" y="7954"/>
                <a:ext cx="1" cy="258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AutoShape 29"/>
              <p:cNvSpPr>
                <a:spLocks noChangeShapeType="1"/>
              </p:cNvSpPr>
              <p:nvPr/>
            </p:nvSpPr>
            <p:spPr bwMode="auto">
              <a:xfrm>
                <a:off x="7287" y="10079"/>
                <a:ext cx="1" cy="43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AutoShape 28"/>
              <p:cNvSpPr>
                <a:spLocks noChangeShapeType="1"/>
              </p:cNvSpPr>
              <p:nvPr/>
            </p:nvSpPr>
            <p:spPr bwMode="auto">
              <a:xfrm>
                <a:off x="10888" y="10079"/>
                <a:ext cx="1" cy="43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AutoShape 27"/>
              <p:cNvSpPr>
                <a:spLocks noChangeShapeType="1"/>
              </p:cNvSpPr>
              <p:nvPr/>
            </p:nvSpPr>
            <p:spPr bwMode="auto">
              <a:xfrm>
                <a:off x="7287" y="10083"/>
                <a:ext cx="3601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AutoShape 26"/>
              <p:cNvSpPr>
                <a:spLocks noChangeShapeType="1"/>
              </p:cNvSpPr>
              <p:nvPr/>
            </p:nvSpPr>
            <p:spPr bwMode="auto">
              <a:xfrm>
                <a:off x="12562" y="7936"/>
                <a:ext cx="2" cy="43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AutoShape 25"/>
              <p:cNvSpPr>
                <a:spLocks noChangeShapeType="1"/>
              </p:cNvSpPr>
              <p:nvPr/>
            </p:nvSpPr>
            <p:spPr bwMode="auto">
              <a:xfrm flipH="1">
                <a:off x="7358" y="3853"/>
                <a:ext cx="3339" cy="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8" name="Group 3"/>
              <p:cNvGrpSpPr>
                <a:grpSpLocks/>
              </p:cNvGrpSpPr>
              <p:nvPr/>
            </p:nvGrpSpPr>
            <p:grpSpPr bwMode="auto">
              <a:xfrm>
                <a:off x="845" y="2817"/>
                <a:ext cx="14121" cy="8829"/>
                <a:chOff x="845" y="2817"/>
                <a:chExt cx="14121" cy="8829"/>
              </a:xfrm>
            </p:grpSpPr>
            <p:sp>
              <p:nvSpPr>
                <p:cNvPr id="29" name="Rectangle 24"/>
                <p:cNvSpPr>
                  <a:spLocks noChangeArrowheads="1"/>
                </p:cNvSpPr>
                <p:nvPr/>
              </p:nvSpPr>
              <p:spPr bwMode="auto">
                <a:xfrm>
                  <a:off x="5294" y="4094"/>
                  <a:ext cx="4302" cy="809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CHIEF </a:t>
                  </a:r>
                  <a:r>
                    <a:rPr lang="en-US" b="1" dirty="0" smtClean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EXECUTIVE</a:t>
                  </a:r>
                  <a:r>
                    <a:rPr lang="en-US" dirty="0">
                      <a:solidFill>
                        <a:srgbClr val="C00000"/>
                      </a:solidFill>
                      <a:latin typeface="Calibri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smtClean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OFFICER</a:t>
                  </a:r>
                  <a:endParaRPr lang="en-US" dirty="0">
                    <a:solidFill>
                      <a:srgbClr val="C00000"/>
                    </a:solidFill>
                    <a:latin typeface="Calibri" pitchFamily="34" charset="0"/>
                    <a:cs typeface="Arial" panose="020B0604020202020204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chemeClr val="bg1"/>
                    </a:solidFill>
                    <a:latin typeface="Calibri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Rectangle 23"/>
                <p:cNvSpPr>
                  <a:spLocks noChangeArrowheads="1"/>
                </p:cNvSpPr>
                <p:nvPr/>
              </p:nvSpPr>
              <p:spPr bwMode="auto">
                <a:xfrm>
                  <a:off x="5294" y="2817"/>
                  <a:ext cx="4302" cy="809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MANAGEMENT</a:t>
                  </a:r>
                  <a:endParaRPr lang="en-US" dirty="0">
                    <a:solidFill>
                      <a:srgbClr val="C00000"/>
                    </a:solidFill>
                    <a:latin typeface="Calibri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Rectangle 22"/>
                <p:cNvSpPr>
                  <a:spLocks noChangeArrowheads="1"/>
                </p:cNvSpPr>
                <p:nvPr/>
              </p:nvSpPr>
              <p:spPr bwMode="auto">
                <a:xfrm>
                  <a:off x="5294" y="5312"/>
                  <a:ext cx="4302" cy="941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b="1" dirty="0" smtClean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PRINCIPAL/DIRECTOR</a:t>
                  </a:r>
                  <a:endParaRPr lang="en-US" dirty="0">
                    <a:solidFill>
                      <a:srgbClr val="C00000"/>
                    </a:solidFill>
                    <a:latin typeface="Calibri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10697" y="2870"/>
                  <a:ext cx="2403" cy="1883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b="1" dirty="0" smtClean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ACADEMIC </a:t>
                  </a:r>
                  <a:r>
                    <a:rPr lang="en-US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ADVISORY</a:t>
                  </a:r>
                  <a:endParaRPr lang="en-US" dirty="0">
                    <a:solidFill>
                      <a:srgbClr val="C00000"/>
                    </a:solidFill>
                    <a:latin typeface="Calibri" pitchFamily="34" charset="0"/>
                    <a:cs typeface="Arial" panose="020B0604020202020204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BOARD</a:t>
                  </a:r>
                  <a:endParaRPr lang="en-US" dirty="0">
                    <a:solidFill>
                      <a:srgbClr val="C00000"/>
                    </a:solidFill>
                    <a:latin typeface="Calibri" pitchFamily="34" charset="0"/>
                    <a:cs typeface="Arial" panose="020B0604020202020204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chemeClr val="bg1"/>
                    </a:solidFill>
                    <a:latin typeface="Calibri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845" y="7095"/>
                  <a:ext cx="1748" cy="958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HEAD OF THE</a:t>
                  </a:r>
                  <a:endParaRPr lang="en-US" sz="12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DEPARTMENT</a:t>
                  </a:r>
                  <a:endParaRPr lang="en-US" sz="12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Rectangle 18"/>
                <p:cNvSpPr>
                  <a:spLocks noChangeArrowheads="1"/>
                </p:cNvSpPr>
                <p:nvPr/>
              </p:nvSpPr>
              <p:spPr bwMode="auto">
                <a:xfrm>
                  <a:off x="2711" y="7136"/>
                  <a:ext cx="1608" cy="906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CHIEF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LIBRARIAN</a:t>
                  </a:r>
                  <a:endParaRPr lang="en-US" sz="36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Rectangle 17"/>
                <p:cNvSpPr>
                  <a:spLocks noChangeArrowheads="1"/>
                </p:cNvSpPr>
                <p:nvPr/>
              </p:nvSpPr>
              <p:spPr bwMode="auto">
                <a:xfrm>
                  <a:off x="4622" y="7136"/>
                  <a:ext cx="1872" cy="848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PLACEMENT    AND TRAINING</a:t>
                  </a: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6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Rectangle 16"/>
                <p:cNvSpPr>
                  <a:spLocks noChangeArrowheads="1"/>
                </p:cNvSpPr>
                <p:nvPr/>
              </p:nvSpPr>
              <p:spPr bwMode="auto">
                <a:xfrm>
                  <a:off x="6628" y="7108"/>
                  <a:ext cx="1614" cy="1167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PUBLIC RELATIONSHIP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dirty="0">
                      <a:solidFill>
                        <a:srgbClr val="C00000"/>
                      </a:solidFill>
                      <a:latin typeface="Calibri" pitchFamily="34" charset="0"/>
                      <a:cs typeface="Times New Roman" pitchFamily="18" charset="0"/>
                    </a:rPr>
                    <a:t>OFFICER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1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Rectangle 15"/>
                <p:cNvSpPr>
                  <a:spLocks noChangeArrowheads="1"/>
                </p:cNvSpPr>
                <p:nvPr/>
              </p:nvSpPr>
              <p:spPr bwMode="auto">
                <a:xfrm>
                  <a:off x="8366" y="7136"/>
                  <a:ext cx="1589" cy="917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dirty="0">
                      <a:solidFill>
                        <a:schemeClr val="bg1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  <a:r>
                    <a:rPr lang="en-US" sz="12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SENIOR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MANAGER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10017" y="7136"/>
                  <a:ext cx="1453" cy="917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dirty="0">
                      <a:solidFill>
                        <a:schemeClr val="bg1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 </a:t>
                  </a:r>
                  <a:r>
                    <a:rPr lang="en-US" sz="12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HOSTEL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 WARDEN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11739" y="7153"/>
                  <a:ext cx="1614" cy="901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100" dirty="0">
                      <a:solidFill>
                        <a:schemeClr val="bg1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    </a:t>
                  </a:r>
                  <a:r>
                    <a:rPr lang="en-US" sz="12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TRANSPORT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  INCHARGE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Rectangle 12"/>
                <p:cNvSpPr>
                  <a:spLocks noChangeArrowheads="1"/>
                </p:cNvSpPr>
                <p:nvPr/>
              </p:nvSpPr>
              <p:spPr bwMode="auto">
                <a:xfrm>
                  <a:off x="13503" y="7136"/>
                  <a:ext cx="1463" cy="809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PED</a:t>
                  </a:r>
                  <a:endParaRPr lang="en-US" sz="11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2718" y="8392"/>
                  <a:ext cx="1489" cy="972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LIBRARY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ASSISTANTS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4622" y="8392"/>
                  <a:ext cx="1468" cy="972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P &amp;T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ASSISTANTS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Rectangle 9"/>
                <p:cNvSpPr>
                  <a:spLocks noChangeArrowheads="1"/>
                </p:cNvSpPr>
                <p:nvPr/>
              </p:nvSpPr>
              <p:spPr bwMode="auto">
                <a:xfrm>
                  <a:off x="1095" y="10523"/>
                  <a:ext cx="1329" cy="1123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dirty="0">
                      <a:solidFill>
                        <a:schemeClr val="bg1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  </a:t>
                  </a: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TEACHING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  FACULTY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Rectangle 8"/>
                <p:cNvSpPr>
                  <a:spLocks noChangeArrowheads="1"/>
                </p:cNvSpPr>
                <p:nvPr/>
              </p:nvSpPr>
              <p:spPr bwMode="auto">
                <a:xfrm>
                  <a:off x="2888" y="10523"/>
                  <a:ext cx="2907" cy="1123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50" b="1" dirty="0" smtClean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  <a:r>
                    <a:rPr lang="en-US" sz="1400" b="1" dirty="0" smtClean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NON </a:t>
                  </a: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TEACHING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       FACULTY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Rectangle 7"/>
                <p:cNvSpPr>
                  <a:spLocks noChangeArrowheads="1"/>
                </p:cNvSpPr>
                <p:nvPr/>
              </p:nvSpPr>
              <p:spPr bwMode="auto">
                <a:xfrm>
                  <a:off x="11894" y="8354"/>
                  <a:ext cx="1329" cy="599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b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DRIVERS</a:t>
                  </a:r>
                  <a:endParaRPr lang="en-US" sz="3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Rectangle 6"/>
                <p:cNvSpPr>
                  <a:spLocks noChangeArrowheads="1"/>
                </p:cNvSpPr>
                <p:nvPr/>
              </p:nvSpPr>
              <p:spPr bwMode="auto">
                <a:xfrm>
                  <a:off x="8267" y="10513"/>
                  <a:ext cx="1329" cy="1133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dirty="0" smtClean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EXAM  </a:t>
                  </a:r>
                  <a:r>
                    <a:rPr lang="en-US" sz="16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SECTIONS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Rectangle 5"/>
                <p:cNvSpPr>
                  <a:spLocks noChangeArrowheads="1"/>
                </p:cNvSpPr>
                <p:nvPr/>
              </p:nvSpPr>
              <p:spPr bwMode="auto">
                <a:xfrm>
                  <a:off x="10179" y="10494"/>
                  <a:ext cx="1964" cy="1009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100" b="1" dirty="0" smtClean="0">
                      <a:solidFill>
                        <a:schemeClr val="bg1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ESTABLISHMENT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 SECTIONS</a:t>
                  </a:r>
                  <a:endParaRPr lang="en-US" sz="1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Rectangle 4"/>
                <p:cNvSpPr>
                  <a:spLocks noChangeArrowheads="1"/>
                </p:cNvSpPr>
                <p:nvPr/>
              </p:nvSpPr>
              <p:spPr bwMode="auto">
                <a:xfrm>
                  <a:off x="6359" y="10498"/>
                  <a:ext cx="1493" cy="1148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50" dirty="0">
                      <a:solidFill>
                        <a:schemeClr val="bg1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  <a:r>
                    <a:rPr lang="en-US" sz="1400" b="1" dirty="0" smtClean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ACCOUNT</a:t>
                  </a:r>
                  <a:endParaRPr lang="en-US" sz="11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b="1" dirty="0">
                      <a:solidFill>
                        <a:srgbClr val="C00000"/>
                      </a:solidFill>
                      <a:latin typeface="Calibri" pitchFamily="34" charset="0"/>
                      <a:ea typeface="Calibri" pitchFamily="34" charset="0"/>
                      <a:cs typeface="Times New Roman" pitchFamily="18" charset="0"/>
                    </a:rPr>
                    <a:t> SECTIONS</a:t>
                  </a:r>
                  <a:endParaRPr lang="en-US" sz="11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44099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462203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RESOURCE</a:t>
            </a:r>
            <a:r>
              <a:rPr lang="en-US" sz="3600" b="1" dirty="0" smtClean="0">
                <a:solidFill>
                  <a:srgbClr val="FFC000"/>
                </a:solidFill>
                <a:latin typeface="Century Gothic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MOBILIZATION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37096383"/>
              </p:ext>
            </p:extLst>
          </p:nvPr>
        </p:nvGraphicFramePr>
        <p:xfrm>
          <a:off x="800100" y="1600200"/>
          <a:ext cx="11391900" cy="534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50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26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SOURCES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UTILIZATION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Tuition fee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Bus fee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Bank interest - SB &amp; FD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Hostel fee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 smtClean="0">
                        <a:solidFill>
                          <a:srgbClr val="1212AE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Salaries , EPF, ESI, staff welfare fund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Electricity charges, repairs and maintenance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Institution advertisement, telephone charge, postage        and telegrams, news paper and Periodicals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Lab consumables, professional charges, university and other fee, meeting expenses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Transport and travelling expenses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Sports and Games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Building and garden maintenance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Printing and stationary, internet charges, UPS maintenance</a:t>
                      </a:r>
                      <a:endParaRPr lang="en-US" sz="2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326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02889309"/>
              </p:ext>
            </p:extLst>
          </p:nvPr>
        </p:nvGraphicFramePr>
        <p:xfrm>
          <a:off x="990600" y="1676400"/>
          <a:ext cx="10591800" cy="4953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6485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715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019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696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Financial year</a:t>
                      </a:r>
                      <a:endParaRPr lang="en-US" sz="2500" dirty="0">
                        <a:solidFill>
                          <a:schemeClr val="bg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Requested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budget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2500" b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in </a:t>
                      </a:r>
                      <a:r>
                        <a:rPr lang="en-US" sz="2500" b="1" dirty="0" err="1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Lakhs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)</a:t>
                      </a:r>
                      <a:endParaRPr lang="en-US" sz="2500" dirty="0">
                        <a:solidFill>
                          <a:schemeClr val="bg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Approved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budget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(in </a:t>
                      </a:r>
                      <a:r>
                        <a:rPr lang="en-US" sz="2500" b="1" dirty="0" err="1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Lakhs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) </a:t>
                      </a:r>
                      <a:endParaRPr lang="en-US" sz="2500" dirty="0">
                        <a:solidFill>
                          <a:schemeClr val="bg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Adequate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/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 Not Adequate </a:t>
                      </a:r>
                      <a:endParaRPr lang="en-US" sz="2500" dirty="0">
                        <a:solidFill>
                          <a:schemeClr val="bg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2020-21</a:t>
                      </a:r>
                      <a:endParaRPr lang="en-US" sz="2500" b="1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1437.98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1200.00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Adequate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2019-20</a:t>
                      </a:r>
                      <a:endParaRPr lang="en-US" sz="2500" b="1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1429.27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1400.00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Adequate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2018-19 </a:t>
                      </a:r>
                      <a:endParaRPr lang="en-US" sz="2500" b="1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1649.41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1600.00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Adequate 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2017-18</a:t>
                      </a:r>
                      <a:endParaRPr lang="en-US" sz="2500" b="1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1556.57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1550.00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Adequate 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2016-17</a:t>
                      </a:r>
                      <a:endParaRPr lang="en-US" sz="2500" b="1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1630.71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1600.00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b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Adequate </a:t>
                      </a:r>
                      <a:endParaRPr lang="en-US" sz="2500" b="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62200" y="1524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ADEQUACY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OF BUDGET ALLOCATION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917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31906215"/>
              </p:ext>
            </p:extLst>
          </p:nvPr>
        </p:nvGraphicFramePr>
        <p:xfrm>
          <a:off x="228600" y="1600200"/>
          <a:ext cx="11734800" cy="5212465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72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370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728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8871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8015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25645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30386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09511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Items  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Budget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in  </a:t>
                      </a:r>
                      <a:endParaRPr lang="en-US" sz="14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2020-2021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Actual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Expenses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in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 2020-2021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Budget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in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2019-2020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Actual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Expenses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in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2019-2020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Budget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in   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2018-2019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Actual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Expenses in    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2018-2019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Budget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in   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2017-2018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Actual Expenses </a:t>
                      </a:r>
                      <a:endParaRPr lang="en-US" sz="14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in  8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2017-2018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268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Infrastructure Built-Up  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2.85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0.385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5.0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131.5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400.60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349.82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300.3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440.05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Library   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13.7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12.01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13.80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12.54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14.0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12.60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13.2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11.64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989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Laboratory </a:t>
                      </a:r>
                      <a:r>
                        <a:rPr lang="en-US" sz="14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equipment  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62.57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8.81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74.40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12.21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63.38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37.06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62.65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46.26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989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Laboratory consumables  </a:t>
                      </a:r>
                      <a:endParaRPr lang="en-US" sz="14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5.51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4.08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3.75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7.9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3.98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8.06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2.565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4.20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156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Teaching and non-teaching staff salary  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 smtClean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950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 smtClean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769.90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 smtClean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936.0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 smtClean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853.7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 smtClean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836.00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847.32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836.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749.1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908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Maintenance and spares 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25.43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22.95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41.76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36.65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14.4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48.86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28.48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17.76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975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R&amp;D          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2.02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0.53</a:t>
                      </a:r>
                      <a:endParaRPr lang="en-US" sz="1600" b="1" dirty="0"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5.0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2.23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5.0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5.67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5.0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2.97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770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Training and Travel  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22.23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8.8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30.26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24.68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38.65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31.97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22.895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13.47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Miscellaneous  expenses * 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233.02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36.35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179.80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62.81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142.45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69.31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139.54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72.89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009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Others  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120.65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117.83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139.51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139.70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130.95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103.04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145.95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124.94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2853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1437.9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981.75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1429.27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1284.05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1649.41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1513.72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1556.57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1483.35</a:t>
                      </a:r>
                    </a:p>
                  </a:txBody>
                  <a:tcPr marL="38491" marR="3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0" y="7620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000" b="1" dirty="0" smtClean="0">
                <a:solidFill>
                  <a:schemeClr val="bg1"/>
                </a:solidFill>
                <a:latin typeface="Century Gothic" pitchFamily="34" charset="0"/>
              </a:rPr>
              <a:t>BUDGET</a:t>
            </a:r>
            <a:r>
              <a:rPr lang="en-US" sz="3000" b="1" dirty="0" smtClean="0">
                <a:solidFill>
                  <a:srgbClr val="FFC000"/>
                </a:solidFill>
                <a:latin typeface="Arial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3000" b="1" dirty="0" smtClean="0">
                <a:solidFill>
                  <a:schemeClr val="bg1"/>
                </a:solidFill>
                <a:latin typeface="Century Gothic" pitchFamily="34" charset="0"/>
              </a:rPr>
              <a:t>ALLOCATION, UTILIZATION, AND PUBLIC ACCOUNTING AT INSTITUTE LEVEL</a:t>
            </a:r>
          </a:p>
          <a:p>
            <a:pPr lvl="0" algn="ctr"/>
            <a:r>
              <a:rPr lang="en-US" sz="3000" b="1" dirty="0" smtClean="0">
                <a:solidFill>
                  <a:schemeClr val="bg1"/>
                </a:solidFill>
                <a:latin typeface="Century Gothic" pitchFamily="34" charset="0"/>
              </a:rPr>
              <a:t>(IN LAKHS)</a:t>
            </a:r>
            <a:endParaRPr lang="en-US" sz="3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652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3810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UTILIZATION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OF ALLOCATED FUNDS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751693255"/>
              </p:ext>
            </p:extLst>
          </p:nvPr>
        </p:nvGraphicFramePr>
        <p:xfrm>
          <a:off x="685800" y="1600200"/>
          <a:ext cx="10972801" cy="5151120"/>
        </p:xfrm>
        <a:graphic>
          <a:graphicData uri="http://schemas.openxmlformats.org/drawingml/2006/table">
            <a:tbl>
              <a:tblPr/>
              <a:tblGrid>
                <a:gridCol w="28716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20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904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887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904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b="1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Financial year</a:t>
                      </a:r>
                      <a:endParaRPr lang="en-US" sz="26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Approved budget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(in Lakhs)</a:t>
                      </a:r>
                      <a:endParaRPr lang="en-US" sz="26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Actual </a:t>
                      </a: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expenditure (in Lakhs)</a:t>
                      </a:r>
                      <a:endParaRPr lang="en-US" sz="26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Percentage </a:t>
                      </a: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of</a:t>
                      </a:r>
                      <a:endParaRPr lang="en-US" sz="26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utilization</a:t>
                      </a:r>
                      <a:endParaRPr lang="en-US" sz="26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2020-21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1200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981.75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81.8%</a:t>
                      </a: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172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2019-20</a:t>
                      </a: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1400.00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1284.05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91.71%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172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2018-19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1600.00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1513.7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94.61%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172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2017-18</a:t>
                      </a: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1550.00</a:t>
                      </a: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1483.35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95.7%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7172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2016-17</a:t>
                      </a: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1600.00</a:t>
                      </a:r>
                      <a:endParaRPr lang="en-US" sz="26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1553.51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94.59%</a:t>
                      </a:r>
                      <a:endParaRPr lang="en-US" sz="2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1555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8015781"/>
              </p:ext>
            </p:extLst>
          </p:nvPr>
        </p:nvGraphicFramePr>
        <p:xfrm>
          <a:off x="533400" y="1676400"/>
          <a:ext cx="112014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1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354113">
                <a:tc>
                  <a:txBody>
                    <a:bodyPr/>
                    <a:lstStyle/>
                    <a:p>
                      <a:endParaRPr lang="en-US" sz="2000" b="1" i="0" kern="1200" dirty="0">
                        <a:solidFill>
                          <a:schemeClr val="dk1"/>
                        </a:solidFill>
                        <a:effectLst/>
                        <a:latin typeface="Arial Black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19088" marR="119088" marT="45837" marB="4583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To impart quality technical education with ethical values, employable skills and research to achieve excellence.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19088" marR="119088" marT="45837" marB="4583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75087">
                <a:tc>
                  <a:txBody>
                    <a:bodyPr/>
                    <a:lstStyle/>
                    <a:p>
                      <a:endParaRPr lang="en-US" sz="1600" dirty="0">
                        <a:latin typeface="Arial Black" panose="020B0A04020102020204" pitchFamily="34" charset="0"/>
                      </a:endParaRPr>
                    </a:p>
                  </a:txBody>
                  <a:tcPr marL="119088" marR="119088" marT="45837" marB="4583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24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M1: </a:t>
                      </a: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To attract and retain highly qualified, experienced and committed faculty.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4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M2: </a:t>
                      </a: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To create relevant </a:t>
                      </a: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infrastructure.</a:t>
                      </a:r>
                      <a:endParaRPr lang="en-US" sz="24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4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M3: </a:t>
                      </a: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Network with industry and premier institutions to encourage emergence of new ideas by providing research and development facilities to strive for academic </a:t>
                      </a: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excellence.</a:t>
                      </a:r>
                      <a:endParaRPr lang="en-US" sz="24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24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M4</a:t>
                      </a:r>
                      <a:r>
                        <a:rPr lang="en-US" sz="24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: </a:t>
                      </a: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To </a:t>
                      </a: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inculcate the professional and ethical values among young students with employable skills and knowledge acquired to transform the </a:t>
                      </a: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society.</a:t>
                      </a:r>
                      <a:endParaRPr lang="en-US" sz="24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19088" marR="119088" marT="45837" marB="4583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1" y="1777388"/>
            <a:ext cx="1752599" cy="1161359"/>
          </a:xfrm>
          <a:prstGeom prst="rect">
            <a:avLst/>
          </a:prstGeom>
          <a:blipFill dpi="0" rotWithShape="1">
            <a:blip r:embed="rId3">
              <a:alphaModFix amt="48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256" y="3609728"/>
            <a:ext cx="1940613" cy="16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62200" y="313492"/>
            <a:ext cx="655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INSTITUTE</a:t>
            </a:r>
            <a:r>
              <a:rPr lang="en-US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VISION &amp; MISSION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268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57400" y="185204"/>
            <a:ext cx="731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PROCESS</a:t>
            </a:r>
            <a:r>
              <a:rPr lang="en-US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DETAILS FOR FRAMING 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VISION &amp; MISSION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271"/>
          <a:stretch/>
        </p:blipFill>
        <p:spPr>
          <a:xfrm>
            <a:off x="2133600" y="1600200"/>
            <a:ext cx="7467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824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228601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PROCESS</a:t>
            </a:r>
            <a:r>
              <a:rPr lang="en-US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FOR FRAMING PEO’S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t="2899"/>
          <a:stretch>
            <a:fillRect/>
          </a:stretch>
        </p:blipFill>
        <p:spPr>
          <a:xfrm>
            <a:off x="2209800" y="1600200"/>
            <a:ext cx="70104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137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2BED6-3517-4856-8784-93909B80D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707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0" y="50837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itchFamily="34" charset="0"/>
              </a:rPr>
              <a:t>GREEN INITIATIVE</a:t>
            </a:r>
            <a:endParaRPr lang="en-US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01757FF-82B2-41F7-BCD1-D237A9C44F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99" t="17647" r="3239" b="1838"/>
          <a:stretch/>
        </p:blipFill>
        <p:spPr>
          <a:xfrm>
            <a:off x="0" y="1600200"/>
            <a:ext cx="12192000" cy="521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64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E4DB0C8-39E9-4512-8386-D85D6BA11585}"/>
              </a:ext>
            </a:extLst>
          </p:cNvPr>
          <p:cNvSpPr/>
          <p:nvPr/>
        </p:nvSpPr>
        <p:spPr>
          <a:xfrm>
            <a:off x="3511916" y="2767281"/>
            <a:ext cx="51681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xmlns="" val="225752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</TotalTime>
  <Words>4056</Words>
  <Application>Microsoft Office PowerPoint</Application>
  <PresentationFormat>Custom</PresentationFormat>
  <Paragraphs>1389</Paragraphs>
  <Slides>54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ceo</dc:creator>
  <cp:lastModifiedBy>Windows User</cp:lastModifiedBy>
  <cp:revision>369</cp:revision>
  <dcterms:created xsi:type="dcterms:W3CDTF">2021-11-27T09:57:20Z</dcterms:created>
  <dcterms:modified xsi:type="dcterms:W3CDTF">2021-12-09T05:27:34Z</dcterms:modified>
</cp:coreProperties>
</file>