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22EAC-2D6B-446A-93C1-449B15C3C50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1180EF-714B-4F31-B252-EF25BF178EDF}">
      <dgm:prSet phldrT="[Text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Process for Attainment through CIE &amp; SEE </a:t>
          </a:r>
          <a:endParaRPr lang="en-US" dirty="0">
            <a:solidFill>
              <a:schemeClr val="bg1"/>
            </a:solidFill>
          </a:endParaRPr>
        </a:p>
      </dgm:t>
    </dgm:pt>
    <dgm:pt modelId="{F6E671C1-7186-43AB-8988-98BC579DF009}" type="parTrans" cxnId="{BE1E5F66-F274-4296-8110-11EA94AF85CA}">
      <dgm:prSet/>
      <dgm:spPr/>
      <dgm:t>
        <a:bodyPr/>
        <a:lstStyle/>
        <a:p>
          <a:endParaRPr lang="en-US"/>
        </a:p>
      </dgm:t>
    </dgm:pt>
    <dgm:pt modelId="{6DB8EA0A-B72D-4557-A338-187C20BC19C7}" type="sibTrans" cxnId="{BE1E5F66-F274-4296-8110-11EA94AF85CA}">
      <dgm:prSet/>
      <dgm:spPr/>
      <dgm:t>
        <a:bodyPr/>
        <a:lstStyle/>
        <a:p>
          <a:endParaRPr lang="en-US"/>
        </a:p>
      </dgm:t>
    </dgm:pt>
    <dgm:pt modelId="{9F85CEA0-156D-45C1-A197-8E171A06F0E8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IN" sz="1800" b="1" dirty="0" smtClean="0">
            <a:solidFill>
              <a:schemeClr val="bg1"/>
            </a:solidFill>
            <a:latin typeface="+mj-lt"/>
            <a:ea typeface="Verdana"/>
            <a:cs typeface="Verdana"/>
          </a:endParaRPr>
        </a:p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Level 3 – 60% students should have scored &gt;= 60% of maximum marks </a:t>
          </a:r>
        </a:p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 </a:t>
          </a:r>
          <a:endParaRPr lang="en-US" sz="1800" dirty="0">
            <a:solidFill>
              <a:schemeClr val="bg1"/>
            </a:solidFill>
          </a:endParaRPr>
        </a:p>
      </dgm:t>
    </dgm:pt>
    <dgm:pt modelId="{9268E42B-4159-49C9-A6CB-88A1D3018250}" type="parTrans" cxnId="{4F0204B5-7ED4-44E8-B710-DB0FFCBC32B0}">
      <dgm:prSet/>
      <dgm:spPr/>
      <dgm:t>
        <a:bodyPr/>
        <a:lstStyle/>
        <a:p>
          <a:endParaRPr lang="en-US"/>
        </a:p>
      </dgm:t>
    </dgm:pt>
    <dgm:pt modelId="{5BB1DC5A-3476-4AAF-82CE-2B244BD3BACB}" type="sibTrans" cxnId="{4F0204B5-7ED4-44E8-B710-DB0FFCBC32B0}">
      <dgm:prSet/>
      <dgm:spPr/>
      <dgm:t>
        <a:bodyPr/>
        <a:lstStyle/>
        <a:p>
          <a:endParaRPr lang="en-US"/>
        </a:p>
      </dgm:t>
    </dgm:pt>
    <dgm:pt modelId="{C77C45E3-4187-40A2-9DE5-D006C8AC9CBB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Level 2 – 55% students should have scored &gt;= 60% </a:t>
          </a:r>
        </a:p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of maximum marks </a:t>
          </a:r>
          <a:endParaRPr lang="en-US" sz="1800" dirty="0">
            <a:solidFill>
              <a:schemeClr val="bg1"/>
            </a:solidFill>
          </a:endParaRPr>
        </a:p>
      </dgm:t>
    </dgm:pt>
    <dgm:pt modelId="{BDD09CB2-EDAF-4D65-A912-01A17864F4E4}" type="parTrans" cxnId="{5803DEDE-F375-4FA0-A318-E6FD6C51B76E}">
      <dgm:prSet/>
      <dgm:spPr/>
      <dgm:t>
        <a:bodyPr/>
        <a:lstStyle/>
        <a:p>
          <a:endParaRPr lang="en-US"/>
        </a:p>
      </dgm:t>
    </dgm:pt>
    <dgm:pt modelId="{DF5765A6-5A2C-4928-959B-43AC1391BD33}" type="sibTrans" cxnId="{5803DEDE-F375-4FA0-A318-E6FD6C51B76E}">
      <dgm:prSet/>
      <dgm:spPr/>
      <dgm:t>
        <a:bodyPr/>
        <a:lstStyle/>
        <a:p>
          <a:endParaRPr lang="en-US"/>
        </a:p>
      </dgm:t>
    </dgm:pt>
    <dgm:pt modelId="{9501354A-B175-4524-8A9B-86AA6B3D0F87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Level 1 – 50% students should have scored &gt;= 60% </a:t>
          </a:r>
        </a:p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 of maximum marks </a:t>
          </a:r>
          <a:endParaRPr lang="en-US" sz="1800" dirty="0">
            <a:solidFill>
              <a:schemeClr val="bg1"/>
            </a:solidFill>
          </a:endParaRPr>
        </a:p>
      </dgm:t>
    </dgm:pt>
    <dgm:pt modelId="{CB893A48-0832-40B0-A49B-2DB8A06965B1}" type="parTrans" cxnId="{57AC7E1D-8728-4AE2-82BF-BFE15A57480D}">
      <dgm:prSet/>
      <dgm:spPr/>
      <dgm:t>
        <a:bodyPr/>
        <a:lstStyle/>
        <a:p>
          <a:endParaRPr lang="en-US"/>
        </a:p>
      </dgm:t>
    </dgm:pt>
    <dgm:pt modelId="{F9A19A30-7B9B-4244-ACA8-955978F8AB85}" type="sibTrans" cxnId="{57AC7E1D-8728-4AE2-82BF-BFE15A57480D}">
      <dgm:prSet/>
      <dgm:spPr/>
      <dgm:t>
        <a:bodyPr/>
        <a:lstStyle/>
        <a:p>
          <a:endParaRPr lang="en-US"/>
        </a:p>
      </dgm:t>
    </dgm:pt>
    <dgm:pt modelId="{556E152F-8F6D-4691-8DC6-E2DBB3D49C3D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IN" sz="1800" b="1" dirty="0" smtClean="0">
              <a:solidFill>
                <a:schemeClr val="bg1"/>
              </a:solidFill>
              <a:latin typeface="+mj-lt"/>
              <a:ea typeface="Verdana"/>
              <a:cs typeface="Verdana"/>
            </a:rPr>
            <a:t>Based on the percentage obtained, the attainment level for each of the CO is identified</a:t>
          </a:r>
          <a:endParaRPr lang="en-US" sz="1800" dirty="0">
            <a:solidFill>
              <a:schemeClr val="bg1"/>
            </a:solidFill>
          </a:endParaRPr>
        </a:p>
      </dgm:t>
    </dgm:pt>
    <dgm:pt modelId="{AE6C9CFA-5259-4ADF-827C-6FDAF97C30CA}" type="parTrans" cxnId="{64F62CDC-87D6-4002-B7C5-C00E2FE6A060}">
      <dgm:prSet/>
      <dgm:spPr/>
      <dgm:t>
        <a:bodyPr/>
        <a:lstStyle/>
        <a:p>
          <a:endParaRPr lang="en-US"/>
        </a:p>
      </dgm:t>
    </dgm:pt>
    <dgm:pt modelId="{5C8B4B07-6EE2-463D-9DBE-AA49759D02D7}" type="sibTrans" cxnId="{64F62CDC-87D6-4002-B7C5-C00E2FE6A060}">
      <dgm:prSet/>
      <dgm:spPr/>
      <dgm:t>
        <a:bodyPr/>
        <a:lstStyle/>
        <a:p>
          <a:endParaRPr lang="en-US"/>
        </a:p>
      </dgm:t>
    </dgm:pt>
    <dgm:pt modelId="{F198B5D8-6E43-4206-ADF1-75694828772A}" type="pres">
      <dgm:prSet presAssocID="{DA822EAC-2D6B-446A-93C1-449B15C3C5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55989B-B94F-4C08-89EA-309A2CD005E9}" type="pres">
      <dgm:prSet presAssocID="{011180EF-714B-4F31-B252-EF25BF178EDF}" presName="root1" presStyleCnt="0"/>
      <dgm:spPr/>
    </dgm:pt>
    <dgm:pt modelId="{B61FBF4A-9E2C-44A6-A082-DA6571B58FC2}" type="pres">
      <dgm:prSet presAssocID="{011180EF-714B-4F31-B252-EF25BF178ED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57E061-1CB1-41D4-BF6F-B3FBE8C74B49}" type="pres">
      <dgm:prSet presAssocID="{011180EF-714B-4F31-B252-EF25BF178EDF}" presName="level2hierChild" presStyleCnt="0"/>
      <dgm:spPr/>
    </dgm:pt>
    <dgm:pt modelId="{C40D1802-41DE-45C9-A517-2596AE41E835}" type="pres">
      <dgm:prSet presAssocID="{9268E42B-4159-49C9-A6CB-88A1D3018250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A7EE5BAD-6AB3-474B-AB3C-3494FDF6913B}" type="pres">
      <dgm:prSet presAssocID="{9268E42B-4159-49C9-A6CB-88A1D3018250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50604FA-750E-4295-BD3D-1727983B74C9}" type="pres">
      <dgm:prSet presAssocID="{9F85CEA0-156D-45C1-A197-8E171A06F0E8}" presName="root2" presStyleCnt="0"/>
      <dgm:spPr/>
    </dgm:pt>
    <dgm:pt modelId="{5212D2C3-0ECC-461A-84BE-2772927837BA}" type="pres">
      <dgm:prSet presAssocID="{9F85CEA0-156D-45C1-A197-8E171A06F0E8}" presName="LevelTwoTextNode" presStyleLbl="node2" presStyleIdx="0" presStyleCnt="4" custScaleX="2078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CE5116-DE83-4E69-AB97-4DA49792D28E}" type="pres">
      <dgm:prSet presAssocID="{9F85CEA0-156D-45C1-A197-8E171A06F0E8}" presName="level3hierChild" presStyleCnt="0"/>
      <dgm:spPr/>
    </dgm:pt>
    <dgm:pt modelId="{1E065640-0EAC-4729-BA86-6BA7F83C838C}" type="pres">
      <dgm:prSet presAssocID="{BDD09CB2-EDAF-4D65-A912-01A17864F4E4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96985714-7EF6-4C85-ACC6-2E1EC93EEF7D}" type="pres">
      <dgm:prSet presAssocID="{BDD09CB2-EDAF-4D65-A912-01A17864F4E4}" presName="connTx" presStyleLbl="parChTrans1D2" presStyleIdx="1" presStyleCnt="4"/>
      <dgm:spPr/>
      <dgm:t>
        <a:bodyPr/>
        <a:lstStyle/>
        <a:p>
          <a:endParaRPr lang="en-US"/>
        </a:p>
      </dgm:t>
    </dgm:pt>
    <dgm:pt modelId="{DCF94323-AD9D-41C0-BD77-F5E12865E29E}" type="pres">
      <dgm:prSet presAssocID="{C77C45E3-4187-40A2-9DE5-D006C8AC9CBB}" presName="root2" presStyleCnt="0"/>
      <dgm:spPr/>
    </dgm:pt>
    <dgm:pt modelId="{68CC2418-2348-4FBD-AC4D-C849E40B8890}" type="pres">
      <dgm:prSet presAssocID="{C77C45E3-4187-40A2-9DE5-D006C8AC9CBB}" presName="LevelTwoTextNode" presStyleLbl="node2" presStyleIdx="1" presStyleCnt="4" custScaleX="2073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5D554-F356-4B16-A254-059C600C93DF}" type="pres">
      <dgm:prSet presAssocID="{C77C45E3-4187-40A2-9DE5-D006C8AC9CBB}" presName="level3hierChild" presStyleCnt="0"/>
      <dgm:spPr/>
    </dgm:pt>
    <dgm:pt modelId="{94C87403-704E-4332-9462-32BBC68023AA}" type="pres">
      <dgm:prSet presAssocID="{CB893A48-0832-40B0-A49B-2DB8A06965B1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60874CE1-AE7F-47E0-9AE3-FF5B19B3A159}" type="pres">
      <dgm:prSet presAssocID="{CB893A48-0832-40B0-A49B-2DB8A06965B1}" presName="connTx" presStyleLbl="parChTrans1D2" presStyleIdx="2" presStyleCnt="4"/>
      <dgm:spPr/>
      <dgm:t>
        <a:bodyPr/>
        <a:lstStyle/>
        <a:p>
          <a:endParaRPr lang="en-US"/>
        </a:p>
      </dgm:t>
    </dgm:pt>
    <dgm:pt modelId="{5E6EEA50-808D-4D18-BEAF-ACB64BA6B5A9}" type="pres">
      <dgm:prSet presAssocID="{9501354A-B175-4524-8A9B-86AA6B3D0F87}" presName="root2" presStyleCnt="0"/>
      <dgm:spPr/>
    </dgm:pt>
    <dgm:pt modelId="{C8306592-9D8E-4F49-A002-47579910AD94}" type="pres">
      <dgm:prSet presAssocID="{9501354A-B175-4524-8A9B-86AA6B3D0F87}" presName="LevelTwoTextNode" presStyleLbl="node2" presStyleIdx="2" presStyleCnt="4" custScaleX="2046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41E61-F820-40D4-8306-C0307F73251C}" type="pres">
      <dgm:prSet presAssocID="{9501354A-B175-4524-8A9B-86AA6B3D0F87}" presName="level3hierChild" presStyleCnt="0"/>
      <dgm:spPr/>
    </dgm:pt>
    <dgm:pt modelId="{51B3898C-0A2F-4E2A-B9B2-39B7EB649545}" type="pres">
      <dgm:prSet presAssocID="{AE6C9CFA-5259-4ADF-827C-6FDAF97C30CA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DDE518C9-33D7-4644-9A4D-49A1FB9A6DA2}" type="pres">
      <dgm:prSet presAssocID="{AE6C9CFA-5259-4ADF-827C-6FDAF97C30CA}" presName="connTx" presStyleLbl="parChTrans1D2" presStyleIdx="3" presStyleCnt="4"/>
      <dgm:spPr/>
      <dgm:t>
        <a:bodyPr/>
        <a:lstStyle/>
        <a:p>
          <a:endParaRPr lang="en-US"/>
        </a:p>
      </dgm:t>
    </dgm:pt>
    <dgm:pt modelId="{7B26B2FC-F16D-4E0B-8730-CD2678C58144}" type="pres">
      <dgm:prSet presAssocID="{556E152F-8F6D-4691-8DC6-E2DBB3D49C3D}" presName="root2" presStyleCnt="0"/>
      <dgm:spPr/>
    </dgm:pt>
    <dgm:pt modelId="{B4C6FE06-BA5A-4ABC-92CA-A9BCF280F063}" type="pres">
      <dgm:prSet presAssocID="{556E152F-8F6D-4691-8DC6-E2DBB3D49C3D}" presName="LevelTwoTextNode" presStyleLbl="node2" presStyleIdx="3" presStyleCnt="4" custScaleX="2046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573C3C-6D22-4C80-A3D2-7325024CC358}" type="pres">
      <dgm:prSet presAssocID="{556E152F-8F6D-4691-8DC6-E2DBB3D49C3D}" presName="level3hierChild" presStyleCnt="0"/>
      <dgm:spPr/>
    </dgm:pt>
  </dgm:ptLst>
  <dgm:cxnLst>
    <dgm:cxn modelId="{9B04C75C-00A5-49A7-B532-158976CABA4D}" type="presOf" srcId="{9268E42B-4159-49C9-A6CB-88A1D3018250}" destId="{A7EE5BAD-6AB3-474B-AB3C-3494FDF6913B}" srcOrd="1" destOrd="0" presId="urn:microsoft.com/office/officeart/2008/layout/HorizontalMultiLevelHierarchy"/>
    <dgm:cxn modelId="{91DB7147-DDF8-41CE-B262-FDFF248A69FA}" type="presOf" srcId="{556E152F-8F6D-4691-8DC6-E2DBB3D49C3D}" destId="{B4C6FE06-BA5A-4ABC-92CA-A9BCF280F063}" srcOrd="0" destOrd="0" presId="urn:microsoft.com/office/officeart/2008/layout/HorizontalMultiLevelHierarchy"/>
    <dgm:cxn modelId="{4BD8400F-3610-4D47-B3CF-86E6A1A45E02}" type="presOf" srcId="{9F85CEA0-156D-45C1-A197-8E171A06F0E8}" destId="{5212D2C3-0ECC-461A-84BE-2772927837BA}" srcOrd="0" destOrd="0" presId="urn:microsoft.com/office/officeart/2008/layout/HorizontalMultiLevelHierarchy"/>
    <dgm:cxn modelId="{4F0204B5-7ED4-44E8-B710-DB0FFCBC32B0}" srcId="{011180EF-714B-4F31-B252-EF25BF178EDF}" destId="{9F85CEA0-156D-45C1-A197-8E171A06F0E8}" srcOrd="0" destOrd="0" parTransId="{9268E42B-4159-49C9-A6CB-88A1D3018250}" sibTransId="{5BB1DC5A-3476-4AAF-82CE-2B244BD3BACB}"/>
    <dgm:cxn modelId="{64F62CDC-87D6-4002-B7C5-C00E2FE6A060}" srcId="{011180EF-714B-4F31-B252-EF25BF178EDF}" destId="{556E152F-8F6D-4691-8DC6-E2DBB3D49C3D}" srcOrd="3" destOrd="0" parTransId="{AE6C9CFA-5259-4ADF-827C-6FDAF97C30CA}" sibTransId="{5C8B4B07-6EE2-463D-9DBE-AA49759D02D7}"/>
    <dgm:cxn modelId="{0481B0A7-437D-433E-B9F8-ADBF63069FF2}" type="presOf" srcId="{BDD09CB2-EDAF-4D65-A912-01A17864F4E4}" destId="{96985714-7EF6-4C85-ACC6-2E1EC93EEF7D}" srcOrd="1" destOrd="0" presId="urn:microsoft.com/office/officeart/2008/layout/HorizontalMultiLevelHierarchy"/>
    <dgm:cxn modelId="{5803DEDE-F375-4FA0-A318-E6FD6C51B76E}" srcId="{011180EF-714B-4F31-B252-EF25BF178EDF}" destId="{C77C45E3-4187-40A2-9DE5-D006C8AC9CBB}" srcOrd="1" destOrd="0" parTransId="{BDD09CB2-EDAF-4D65-A912-01A17864F4E4}" sibTransId="{DF5765A6-5A2C-4928-959B-43AC1391BD33}"/>
    <dgm:cxn modelId="{39D72EDE-CF60-46BF-AE9F-2B7D7AC794C8}" type="presOf" srcId="{BDD09CB2-EDAF-4D65-A912-01A17864F4E4}" destId="{1E065640-0EAC-4729-BA86-6BA7F83C838C}" srcOrd="0" destOrd="0" presId="urn:microsoft.com/office/officeart/2008/layout/HorizontalMultiLevelHierarchy"/>
    <dgm:cxn modelId="{265D037B-EB94-4099-973C-0ACF618CED7F}" type="presOf" srcId="{C77C45E3-4187-40A2-9DE5-D006C8AC9CBB}" destId="{68CC2418-2348-4FBD-AC4D-C849E40B8890}" srcOrd="0" destOrd="0" presId="urn:microsoft.com/office/officeart/2008/layout/HorizontalMultiLevelHierarchy"/>
    <dgm:cxn modelId="{FE69F58D-8742-4738-94FA-478A787FBD00}" type="presOf" srcId="{AE6C9CFA-5259-4ADF-827C-6FDAF97C30CA}" destId="{DDE518C9-33D7-4644-9A4D-49A1FB9A6DA2}" srcOrd="1" destOrd="0" presId="urn:microsoft.com/office/officeart/2008/layout/HorizontalMultiLevelHierarchy"/>
    <dgm:cxn modelId="{845D3D33-62C4-4357-B3AA-23FC515BC3B9}" type="presOf" srcId="{011180EF-714B-4F31-B252-EF25BF178EDF}" destId="{B61FBF4A-9E2C-44A6-A082-DA6571B58FC2}" srcOrd="0" destOrd="0" presId="urn:microsoft.com/office/officeart/2008/layout/HorizontalMultiLevelHierarchy"/>
    <dgm:cxn modelId="{DE3E2194-6817-4675-8E8F-7F7C54B17404}" type="presOf" srcId="{9501354A-B175-4524-8A9B-86AA6B3D0F87}" destId="{C8306592-9D8E-4F49-A002-47579910AD94}" srcOrd="0" destOrd="0" presId="urn:microsoft.com/office/officeart/2008/layout/HorizontalMultiLevelHierarchy"/>
    <dgm:cxn modelId="{C134DD17-56F1-4085-92DA-A5746D1683C5}" type="presOf" srcId="{9268E42B-4159-49C9-A6CB-88A1D3018250}" destId="{C40D1802-41DE-45C9-A517-2596AE41E835}" srcOrd="0" destOrd="0" presId="urn:microsoft.com/office/officeart/2008/layout/HorizontalMultiLevelHierarchy"/>
    <dgm:cxn modelId="{1495E451-B3E1-46DE-A98A-06BE95B0673E}" type="presOf" srcId="{CB893A48-0832-40B0-A49B-2DB8A06965B1}" destId="{60874CE1-AE7F-47E0-9AE3-FF5B19B3A159}" srcOrd="1" destOrd="0" presId="urn:microsoft.com/office/officeart/2008/layout/HorizontalMultiLevelHierarchy"/>
    <dgm:cxn modelId="{57AC7E1D-8728-4AE2-82BF-BFE15A57480D}" srcId="{011180EF-714B-4F31-B252-EF25BF178EDF}" destId="{9501354A-B175-4524-8A9B-86AA6B3D0F87}" srcOrd="2" destOrd="0" parTransId="{CB893A48-0832-40B0-A49B-2DB8A06965B1}" sibTransId="{F9A19A30-7B9B-4244-ACA8-955978F8AB85}"/>
    <dgm:cxn modelId="{912B384B-E36A-4243-8CA3-0C5F5DBFC4FB}" type="presOf" srcId="{DA822EAC-2D6B-446A-93C1-449B15C3C50F}" destId="{F198B5D8-6E43-4206-ADF1-75694828772A}" srcOrd="0" destOrd="0" presId="urn:microsoft.com/office/officeart/2008/layout/HorizontalMultiLevelHierarchy"/>
    <dgm:cxn modelId="{D2F5416B-8F19-4E78-98F5-F8266D076765}" type="presOf" srcId="{AE6C9CFA-5259-4ADF-827C-6FDAF97C30CA}" destId="{51B3898C-0A2F-4E2A-B9B2-39B7EB649545}" srcOrd="0" destOrd="0" presId="urn:microsoft.com/office/officeart/2008/layout/HorizontalMultiLevelHierarchy"/>
    <dgm:cxn modelId="{BE1E5F66-F274-4296-8110-11EA94AF85CA}" srcId="{DA822EAC-2D6B-446A-93C1-449B15C3C50F}" destId="{011180EF-714B-4F31-B252-EF25BF178EDF}" srcOrd="0" destOrd="0" parTransId="{F6E671C1-7186-43AB-8988-98BC579DF009}" sibTransId="{6DB8EA0A-B72D-4557-A338-187C20BC19C7}"/>
    <dgm:cxn modelId="{FF798243-8E16-4482-A699-466F021A11C6}" type="presOf" srcId="{CB893A48-0832-40B0-A49B-2DB8A06965B1}" destId="{94C87403-704E-4332-9462-32BBC68023AA}" srcOrd="0" destOrd="0" presId="urn:microsoft.com/office/officeart/2008/layout/HorizontalMultiLevelHierarchy"/>
    <dgm:cxn modelId="{17C6F15C-2016-4084-B1D2-C4841A5B3969}" type="presParOf" srcId="{F198B5D8-6E43-4206-ADF1-75694828772A}" destId="{6755989B-B94F-4C08-89EA-309A2CD005E9}" srcOrd="0" destOrd="0" presId="urn:microsoft.com/office/officeart/2008/layout/HorizontalMultiLevelHierarchy"/>
    <dgm:cxn modelId="{DBF00721-F650-48C0-95B3-3F9EC992F6D6}" type="presParOf" srcId="{6755989B-B94F-4C08-89EA-309A2CD005E9}" destId="{B61FBF4A-9E2C-44A6-A082-DA6571B58FC2}" srcOrd="0" destOrd="0" presId="urn:microsoft.com/office/officeart/2008/layout/HorizontalMultiLevelHierarchy"/>
    <dgm:cxn modelId="{ED6B17FE-2022-4EAE-9B5B-005BB2CAD7E0}" type="presParOf" srcId="{6755989B-B94F-4C08-89EA-309A2CD005E9}" destId="{9E57E061-1CB1-41D4-BF6F-B3FBE8C74B49}" srcOrd="1" destOrd="0" presId="urn:microsoft.com/office/officeart/2008/layout/HorizontalMultiLevelHierarchy"/>
    <dgm:cxn modelId="{071088B9-6407-487D-931A-943CC3D16298}" type="presParOf" srcId="{9E57E061-1CB1-41D4-BF6F-B3FBE8C74B49}" destId="{C40D1802-41DE-45C9-A517-2596AE41E835}" srcOrd="0" destOrd="0" presId="urn:microsoft.com/office/officeart/2008/layout/HorizontalMultiLevelHierarchy"/>
    <dgm:cxn modelId="{A81BAB57-E30D-4DC9-88D1-2F3862B38936}" type="presParOf" srcId="{C40D1802-41DE-45C9-A517-2596AE41E835}" destId="{A7EE5BAD-6AB3-474B-AB3C-3494FDF6913B}" srcOrd="0" destOrd="0" presId="urn:microsoft.com/office/officeart/2008/layout/HorizontalMultiLevelHierarchy"/>
    <dgm:cxn modelId="{46E0B213-0746-4D13-A66A-F5482678BCB6}" type="presParOf" srcId="{9E57E061-1CB1-41D4-BF6F-B3FBE8C74B49}" destId="{050604FA-750E-4295-BD3D-1727983B74C9}" srcOrd="1" destOrd="0" presId="urn:microsoft.com/office/officeart/2008/layout/HorizontalMultiLevelHierarchy"/>
    <dgm:cxn modelId="{8D86BC3D-CD5B-440C-9955-C97A278110B9}" type="presParOf" srcId="{050604FA-750E-4295-BD3D-1727983B74C9}" destId="{5212D2C3-0ECC-461A-84BE-2772927837BA}" srcOrd="0" destOrd="0" presId="urn:microsoft.com/office/officeart/2008/layout/HorizontalMultiLevelHierarchy"/>
    <dgm:cxn modelId="{9702E75D-5A0D-4B00-8293-36A3B0C91917}" type="presParOf" srcId="{050604FA-750E-4295-BD3D-1727983B74C9}" destId="{6ECE5116-DE83-4E69-AB97-4DA49792D28E}" srcOrd="1" destOrd="0" presId="urn:microsoft.com/office/officeart/2008/layout/HorizontalMultiLevelHierarchy"/>
    <dgm:cxn modelId="{24D250E6-7A76-473D-83C1-15A2A2F2D9C5}" type="presParOf" srcId="{9E57E061-1CB1-41D4-BF6F-B3FBE8C74B49}" destId="{1E065640-0EAC-4729-BA86-6BA7F83C838C}" srcOrd="2" destOrd="0" presId="urn:microsoft.com/office/officeart/2008/layout/HorizontalMultiLevelHierarchy"/>
    <dgm:cxn modelId="{27CF5FA2-13C7-4C02-86C0-7D243076B158}" type="presParOf" srcId="{1E065640-0EAC-4729-BA86-6BA7F83C838C}" destId="{96985714-7EF6-4C85-ACC6-2E1EC93EEF7D}" srcOrd="0" destOrd="0" presId="urn:microsoft.com/office/officeart/2008/layout/HorizontalMultiLevelHierarchy"/>
    <dgm:cxn modelId="{1EBBD61E-94D7-4AF1-9F02-9F1FECE58C37}" type="presParOf" srcId="{9E57E061-1CB1-41D4-BF6F-B3FBE8C74B49}" destId="{DCF94323-AD9D-41C0-BD77-F5E12865E29E}" srcOrd="3" destOrd="0" presId="urn:microsoft.com/office/officeart/2008/layout/HorizontalMultiLevelHierarchy"/>
    <dgm:cxn modelId="{A1F7238D-DDF4-47CD-8214-6E0B96CD9765}" type="presParOf" srcId="{DCF94323-AD9D-41C0-BD77-F5E12865E29E}" destId="{68CC2418-2348-4FBD-AC4D-C849E40B8890}" srcOrd="0" destOrd="0" presId="urn:microsoft.com/office/officeart/2008/layout/HorizontalMultiLevelHierarchy"/>
    <dgm:cxn modelId="{CD7D8D4F-D4CE-45D2-BADC-58F5A8507113}" type="presParOf" srcId="{DCF94323-AD9D-41C0-BD77-F5E12865E29E}" destId="{3125D554-F356-4B16-A254-059C600C93DF}" srcOrd="1" destOrd="0" presId="urn:microsoft.com/office/officeart/2008/layout/HorizontalMultiLevelHierarchy"/>
    <dgm:cxn modelId="{30FA73D4-84B8-406E-906E-D7683FE4A369}" type="presParOf" srcId="{9E57E061-1CB1-41D4-BF6F-B3FBE8C74B49}" destId="{94C87403-704E-4332-9462-32BBC68023AA}" srcOrd="4" destOrd="0" presId="urn:microsoft.com/office/officeart/2008/layout/HorizontalMultiLevelHierarchy"/>
    <dgm:cxn modelId="{7937EF00-E5E4-4337-A8AB-7A990D700D9E}" type="presParOf" srcId="{94C87403-704E-4332-9462-32BBC68023AA}" destId="{60874CE1-AE7F-47E0-9AE3-FF5B19B3A159}" srcOrd="0" destOrd="0" presId="urn:microsoft.com/office/officeart/2008/layout/HorizontalMultiLevelHierarchy"/>
    <dgm:cxn modelId="{8D2D5276-E9E7-4DD0-868D-C8D7F393CBDD}" type="presParOf" srcId="{9E57E061-1CB1-41D4-BF6F-B3FBE8C74B49}" destId="{5E6EEA50-808D-4D18-BEAF-ACB64BA6B5A9}" srcOrd="5" destOrd="0" presId="urn:microsoft.com/office/officeart/2008/layout/HorizontalMultiLevelHierarchy"/>
    <dgm:cxn modelId="{5BE2691C-1BCB-4D52-9EB0-22B6595D327C}" type="presParOf" srcId="{5E6EEA50-808D-4D18-BEAF-ACB64BA6B5A9}" destId="{C8306592-9D8E-4F49-A002-47579910AD94}" srcOrd="0" destOrd="0" presId="urn:microsoft.com/office/officeart/2008/layout/HorizontalMultiLevelHierarchy"/>
    <dgm:cxn modelId="{D164B0CA-8C65-4BAD-8E44-CCEEB248B0F7}" type="presParOf" srcId="{5E6EEA50-808D-4D18-BEAF-ACB64BA6B5A9}" destId="{A4C41E61-F820-40D4-8306-C0307F73251C}" srcOrd="1" destOrd="0" presId="urn:microsoft.com/office/officeart/2008/layout/HorizontalMultiLevelHierarchy"/>
    <dgm:cxn modelId="{D012E0E2-6287-440B-8AD7-C7278CE0FA1B}" type="presParOf" srcId="{9E57E061-1CB1-41D4-BF6F-B3FBE8C74B49}" destId="{51B3898C-0A2F-4E2A-B9B2-39B7EB649545}" srcOrd="6" destOrd="0" presId="urn:microsoft.com/office/officeart/2008/layout/HorizontalMultiLevelHierarchy"/>
    <dgm:cxn modelId="{DF3932AF-9B48-4999-A401-333D32BC174D}" type="presParOf" srcId="{51B3898C-0A2F-4E2A-B9B2-39B7EB649545}" destId="{DDE518C9-33D7-4644-9A4D-49A1FB9A6DA2}" srcOrd="0" destOrd="0" presId="urn:microsoft.com/office/officeart/2008/layout/HorizontalMultiLevelHierarchy"/>
    <dgm:cxn modelId="{D47BA90A-874D-490B-94FE-8BEB6ECC88C5}" type="presParOf" srcId="{9E57E061-1CB1-41D4-BF6F-B3FBE8C74B49}" destId="{7B26B2FC-F16D-4E0B-8730-CD2678C58144}" srcOrd="7" destOrd="0" presId="urn:microsoft.com/office/officeart/2008/layout/HorizontalMultiLevelHierarchy"/>
    <dgm:cxn modelId="{855CC3DD-A670-45B6-A7DE-BC59BCF74E0A}" type="presParOf" srcId="{7B26B2FC-F16D-4E0B-8730-CD2678C58144}" destId="{B4C6FE06-BA5A-4ABC-92CA-A9BCF280F063}" srcOrd="0" destOrd="0" presId="urn:microsoft.com/office/officeart/2008/layout/HorizontalMultiLevelHierarchy"/>
    <dgm:cxn modelId="{53FB871C-9B97-45FF-B89A-CA85A84963B8}" type="presParOf" srcId="{7B26B2FC-F16D-4E0B-8730-CD2678C58144}" destId="{FC573C3C-6D22-4C80-A3D2-7325024CC358}" srcOrd="1" destOrd="0" presId="urn:microsoft.com/office/officeart/2008/layout/HorizontalMultiLevelHierarchy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8B9E2B-B754-4B84-B797-70DB1CE970AD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C8788D-BFBB-40A8-B62D-89A39FABBF9D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800" b="1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Faculty Level Process</a:t>
          </a:r>
          <a:endParaRPr lang="en-US" sz="1800" dirty="0">
            <a:solidFill>
              <a:srgbClr val="FFFFFF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96E557-AE6B-49D1-9DD1-F8C7F3EB6B63}" type="parTrans" cxnId="{D47FE20B-6B48-41AF-A582-24A5AAFBF51D}">
      <dgm:prSet/>
      <dgm:spPr/>
      <dgm:t>
        <a:bodyPr/>
        <a:lstStyle/>
        <a:p>
          <a:endParaRPr lang="en-US"/>
        </a:p>
      </dgm:t>
    </dgm:pt>
    <dgm:pt modelId="{521992A2-68B7-419C-AC2A-3DF1B36C7DAC}" type="sibTrans" cxnId="{D47FE20B-6B48-41AF-A582-24A5AAFBF51D}">
      <dgm:prSet/>
      <dgm:spPr/>
      <dgm:t>
        <a:bodyPr/>
        <a:lstStyle/>
        <a:p>
          <a:endParaRPr lang="en-US"/>
        </a:p>
      </dgm:t>
    </dgm:pt>
    <dgm:pt modelId="{A692F491-B116-4C01-80A6-2869996713CF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HOD</a:t>
          </a:r>
        </a:p>
      </dgm:t>
    </dgm:pt>
    <dgm:pt modelId="{CA08144A-D001-4BDF-8D29-DA59A569A594}" type="parTrans" cxnId="{88E2EC23-4BD5-4F49-9144-A2ECE928E949}">
      <dgm:prSet/>
      <dgm:spPr/>
      <dgm:t>
        <a:bodyPr/>
        <a:lstStyle/>
        <a:p>
          <a:endParaRPr lang="en-US"/>
        </a:p>
      </dgm:t>
    </dgm:pt>
    <dgm:pt modelId="{912386DF-AB48-453A-BBD6-BA1516478927}" type="sibTrans" cxnId="{88E2EC23-4BD5-4F49-9144-A2ECE928E949}">
      <dgm:prSet/>
      <dgm:spPr/>
      <dgm:t>
        <a:bodyPr/>
        <a:lstStyle/>
        <a:p>
          <a:endParaRPr lang="en-US"/>
        </a:p>
      </dgm:t>
    </dgm:pt>
    <dgm:pt modelId="{C2D581B3-861C-45C7-B91F-1765A74060E4}">
      <dgm:prSet phldrT="[Text]" custT="1"/>
      <dgm:spPr>
        <a:solidFill>
          <a:schemeClr val="bg2">
            <a:lumMod val="1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DAC</a:t>
          </a:r>
          <a:endParaRPr lang="en-US" sz="18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endParaRPr lang="en-US" sz="1400" dirty="0"/>
        </a:p>
      </dgm:t>
    </dgm:pt>
    <dgm:pt modelId="{1832E7AB-0341-461F-9940-D8A11E0716BC}" type="parTrans" cxnId="{36C2BCDF-5C6D-436E-B2EA-5EB3C8045FBD}">
      <dgm:prSet/>
      <dgm:spPr/>
      <dgm:t>
        <a:bodyPr/>
        <a:lstStyle/>
        <a:p>
          <a:endParaRPr lang="en-US"/>
        </a:p>
      </dgm:t>
    </dgm:pt>
    <dgm:pt modelId="{11C029E6-BA0F-4541-A8F5-3417CA5DFD23}" type="sibTrans" cxnId="{36C2BCDF-5C6D-436E-B2EA-5EB3C8045FBD}">
      <dgm:prSet/>
      <dgm:spPr/>
      <dgm:t>
        <a:bodyPr/>
        <a:lstStyle/>
        <a:p>
          <a:endParaRPr lang="en-US"/>
        </a:p>
      </dgm:t>
    </dgm:pt>
    <dgm:pt modelId="{6EFAF5E3-7CB2-42B9-9C46-9677FF7D7E68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Module Coordinator</a:t>
          </a:r>
        </a:p>
      </dgm:t>
    </dgm:pt>
    <dgm:pt modelId="{141ABF07-B92E-4497-A727-2DB4C96D191F}" type="parTrans" cxnId="{D10116B7-03A3-42DA-B413-39C358400F72}">
      <dgm:prSet/>
      <dgm:spPr/>
      <dgm:t>
        <a:bodyPr/>
        <a:lstStyle/>
        <a:p>
          <a:endParaRPr lang="en-US"/>
        </a:p>
      </dgm:t>
    </dgm:pt>
    <dgm:pt modelId="{E7909D54-1141-4836-9C60-5E11D0AF70E2}" type="sibTrans" cxnId="{D10116B7-03A3-42DA-B413-39C358400F72}">
      <dgm:prSet/>
      <dgm:spPr/>
      <dgm:t>
        <a:bodyPr/>
        <a:lstStyle/>
        <a:p>
          <a:endParaRPr lang="en-US"/>
        </a:p>
      </dgm:t>
    </dgm:pt>
    <dgm:pt modelId="{A424376C-CA5B-4211-AB15-637B040D638F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US" sz="1200" b="1" i="0" u="none" dirty="0">
              <a:latin typeface="Arial" panose="020B0604020202020204" pitchFamily="34" charset="0"/>
              <a:cs typeface="Arial" panose="020B0604020202020204" pitchFamily="34" charset="0"/>
            </a:rPr>
            <a:t>Preparation and Maintenance of Course File by </a:t>
          </a:r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Revising / refining of COs, COs-POs and COs-PSOs </a:t>
          </a:r>
          <a:r>
            <a:rPr lang="en-U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mapping.</a:t>
          </a:r>
          <a:endParaRPr 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BC1CDE-5C50-4631-8AF9-EF981FE279F2}" type="parTrans" cxnId="{E52A738A-218F-4647-901F-CC1BFAD5B8C2}">
      <dgm:prSet/>
      <dgm:spPr/>
      <dgm:t>
        <a:bodyPr/>
        <a:lstStyle/>
        <a:p>
          <a:endParaRPr lang="en-US"/>
        </a:p>
      </dgm:t>
    </dgm:pt>
    <dgm:pt modelId="{044D6410-CC4E-4E4E-AE7C-028AEEE90238}" type="sibTrans" cxnId="{E52A738A-218F-4647-901F-CC1BFAD5B8C2}">
      <dgm:prSet/>
      <dgm:spPr/>
      <dgm:t>
        <a:bodyPr/>
        <a:lstStyle/>
        <a:p>
          <a:endParaRPr lang="en-US"/>
        </a:p>
      </dgm:t>
    </dgm:pt>
    <dgm:pt modelId="{ED83ABD1-74A3-495D-A8DE-BC62E84E6EC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CIA assessment, identification of weak and bright students on the basis of performance of student, assignment preparation &amp; </a:t>
          </a:r>
          <a:r>
            <a:rPr lang="en-US" sz="1200" b="1" i="0" u="none" dirty="0">
              <a:latin typeface="Arial" panose="020B0604020202020204" pitchFamily="34" charset="0"/>
              <a:cs typeface="Arial" panose="020B0604020202020204" pitchFamily="34" charset="0"/>
            </a:rPr>
            <a:t>Preparation of Closing </a:t>
          </a:r>
          <a:r>
            <a:rPr lang="en-US" sz="1200" b="1" i="0" u="none" dirty="0" smtClean="0">
              <a:latin typeface="Arial" panose="020B0604020202020204" pitchFamily="34" charset="0"/>
              <a:cs typeface="Arial" panose="020B0604020202020204" pitchFamily="34" charset="0"/>
            </a:rPr>
            <a:t>Report.</a:t>
          </a:r>
          <a:endParaRPr 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6235BF-88CE-4E36-A07B-90FB4C37A5BF}" type="parTrans" cxnId="{D44136D1-99EE-45CD-AD8C-763F10129533}">
      <dgm:prSet/>
      <dgm:spPr/>
      <dgm:t>
        <a:bodyPr/>
        <a:lstStyle/>
        <a:p>
          <a:endParaRPr lang="en-US"/>
        </a:p>
      </dgm:t>
    </dgm:pt>
    <dgm:pt modelId="{CF2FC7D2-7FB2-4185-8C53-95C8CFE9FCE0}" type="sibTrans" cxnId="{D44136D1-99EE-45CD-AD8C-763F10129533}">
      <dgm:prSet/>
      <dgm:spPr/>
      <dgm:t>
        <a:bodyPr/>
        <a:lstStyle/>
        <a:p>
          <a:endParaRPr lang="en-US"/>
        </a:p>
      </dgm:t>
    </dgm:pt>
    <dgm:pt modelId="{71FEB7FA-36BD-4B33-974E-FD2A6BD7E2C4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marL="182880">
            <a:lnSpc>
              <a:spcPct val="100000"/>
            </a:lnSpc>
          </a:pP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0E70C2-476F-44D7-90D9-0EAFA4FC6CBD}" type="parTrans" cxnId="{2E01AD18-40B6-4BDD-9839-D0F64AF9DAE8}">
      <dgm:prSet/>
      <dgm:spPr/>
      <dgm:t>
        <a:bodyPr/>
        <a:lstStyle/>
        <a:p>
          <a:endParaRPr lang="en-US"/>
        </a:p>
      </dgm:t>
    </dgm:pt>
    <dgm:pt modelId="{D2F1779A-7C8B-4EC8-B165-44EE09386FC4}" type="sibTrans" cxnId="{2E01AD18-40B6-4BDD-9839-D0F64AF9DAE8}">
      <dgm:prSet/>
      <dgm:spPr/>
      <dgm:t>
        <a:bodyPr/>
        <a:lstStyle/>
        <a:p>
          <a:endParaRPr lang="en-US"/>
        </a:p>
      </dgm:t>
    </dgm:pt>
    <dgm:pt modelId="{A3833680-8587-4644-8F14-B5146F72F805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Course Coverage, Attendance monitoring, Physical verification of Classes and Labs, </a:t>
          </a:r>
          <a:r>
            <a:rPr lang="en-US" sz="1400" b="1" dirty="0" err="1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etc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781A5-3A7A-4B5B-B178-455C56EEEB7D}" type="parTrans" cxnId="{DFD0DFC8-1F5D-45BD-8545-CD7CA754DD0E}">
      <dgm:prSet/>
      <dgm:spPr/>
      <dgm:t>
        <a:bodyPr/>
        <a:lstStyle/>
        <a:p>
          <a:endParaRPr lang="en-US"/>
        </a:p>
      </dgm:t>
    </dgm:pt>
    <dgm:pt modelId="{8FC053E3-080B-464A-BA4F-2BBFC6B4FBC4}" type="sibTrans" cxnId="{DFD0DFC8-1F5D-45BD-8545-CD7CA754DD0E}">
      <dgm:prSet/>
      <dgm:spPr/>
      <dgm:t>
        <a:bodyPr/>
        <a:lstStyle/>
        <a:p>
          <a:endParaRPr lang="en-US"/>
        </a:p>
      </dgm:t>
    </dgm:pt>
    <dgm:pt modelId="{A9FF6399-DC2E-46BD-9E9D-8D0AF3E849D2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PAC</a:t>
          </a:r>
        </a:p>
      </dgm:t>
    </dgm:pt>
    <dgm:pt modelId="{C88347EF-AC5F-470C-AD2C-C36C4FB44916}" type="parTrans" cxnId="{DC0C373A-2B7D-450B-8046-85EB7D812C47}">
      <dgm:prSet/>
      <dgm:spPr/>
      <dgm:t>
        <a:bodyPr/>
        <a:lstStyle/>
        <a:p>
          <a:endParaRPr lang="en-US"/>
        </a:p>
      </dgm:t>
    </dgm:pt>
    <dgm:pt modelId="{61CB44E8-A93C-42CA-8520-34CB449EE076}" type="sibTrans" cxnId="{DC0C373A-2B7D-450B-8046-85EB7D812C47}">
      <dgm:prSet/>
      <dgm:spPr/>
      <dgm:t>
        <a:bodyPr/>
        <a:lstStyle/>
        <a:p>
          <a:endParaRPr lang="en-US"/>
        </a:p>
      </dgm:t>
    </dgm:pt>
    <dgm:pt modelId="{4AAE0390-1621-46A1-B4C7-A07B98AA42AF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Internal Audit</a:t>
          </a:r>
        </a:p>
      </dgm:t>
    </dgm:pt>
    <dgm:pt modelId="{69FA642C-8BA0-4522-BABD-704A20FBBAFF}" type="parTrans" cxnId="{A6B5A2B9-D792-4DED-B537-691DB684B1D3}">
      <dgm:prSet/>
      <dgm:spPr/>
      <dgm:t>
        <a:bodyPr/>
        <a:lstStyle/>
        <a:p>
          <a:endParaRPr lang="en-US"/>
        </a:p>
      </dgm:t>
    </dgm:pt>
    <dgm:pt modelId="{C13BC038-4387-4F93-BA21-CC35C7109C7E}" type="sibTrans" cxnId="{A6B5A2B9-D792-4DED-B537-691DB684B1D3}">
      <dgm:prSet/>
      <dgm:spPr/>
      <dgm:t>
        <a:bodyPr/>
        <a:lstStyle/>
        <a:p>
          <a:endParaRPr lang="en-US"/>
        </a:p>
      </dgm:t>
    </dgm:pt>
    <dgm:pt modelId="{CC9C4CCA-8581-4CC3-94C8-DC566E6B203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Verification of course files and personal file of all the </a:t>
          </a:r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faculties.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5026D3-0B0F-4A81-8C81-156DCAEAF54F}" type="parTrans" cxnId="{8A56F6DE-70A7-4D18-A1E3-B3D0CE8CFFE7}">
      <dgm:prSet/>
      <dgm:spPr/>
      <dgm:t>
        <a:bodyPr/>
        <a:lstStyle/>
        <a:p>
          <a:endParaRPr lang="en-US"/>
        </a:p>
      </dgm:t>
    </dgm:pt>
    <dgm:pt modelId="{F4E02C03-426F-48DD-9613-F2924CC8A848}" type="sibTrans" cxnId="{8A56F6DE-70A7-4D18-A1E3-B3D0CE8CFFE7}">
      <dgm:prSet/>
      <dgm:spPr/>
      <dgm:t>
        <a:bodyPr/>
        <a:lstStyle/>
        <a:p>
          <a:endParaRPr lang="en-US"/>
        </a:p>
      </dgm:t>
    </dgm:pt>
    <dgm:pt modelId="{9FC5CB12-B131-4943-ADEC-23A353C58DDD}">
      <dgm:prSet custT="1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Analysis of PO attainment and  preparation of action 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plan.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D838FB75-ED45-4BFA-A33D-E89F270394AB}" type="parTrans" cxnId="{226CC7A0-6177-4059-AA21-088530EE90A6}">
      <dgm:prSet/>
      <dgm:spPr/>
      <dgm:t>
        <a:bodyPr/>
        <a:lstStyle/>
        <a:p>
          <a:endParaRPr lang="en-US"/>
        </a:p>
      </dgm:t>
    </dgm:pt>
    <dgm:pt modelId="{2570E07F-AE8D-455C-89E7-100161D5410B}" type="sibTrans" cxnId="{226CC7A0-6177-4059-AA21-088530EE90A6}">
      <dgm:prSet/>
      <dgm:spPr/>
      <dgm:t>
        <a:bodyPr/>
        <a:lstStyle/>
        <a:p>
          <a:endParaRPr lang="en-US"/>
        </a:p>
      </dgm:t>
    </dgm:pt>
    <dgm:pt modelId="{CD97A8F5-F8C6-4F16-A33F-13C24ACAB9DC}">
      <dgm:prSet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Overall Program Level 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Improvement.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CE115997-676E-403C-A3F3-9F13B96CE458}" type="parTrans" cxnId="{5EF240B3-1763-4D9E-A12E-8AC058964758}">
      <dgm:prSet/>
      <dgm:spPr/>
      <dgm:t>
        <a:bodyPr/>
        <a:lstStyle/>
        <a:p>
          <a:endParaRPr lang="en-US"/>
        </a:p>
      </dgm:t>
    </dgm:pt>
    <dgm:pt modelId="{8E5C9120-3879-42CF-9568-88641433F3C9}" type="sibTrans" cxnId="{5EF240B3-1763-4D9E-A12E-8AC058964758}">
      <dgm:prSet/>
      <dgm:spPr/>
      <dgm:t>
        <a:bodyPr/>
        <a:lstStyle/>
        <a:p>
          <a:endParaRPr lang="en-US"/>
        </a:p>
      </dgm:t>
    </dgm:pt>
    <dgm:pt modelId="{B07BCAB8-D3E7-485E-A382-63C75DB5E0DD}">
      <dgm:prSet custT="1"/>
      <dgm:spPr/>
      <dgm:t>
        <a:bodyPr/>
        <a:lstStyle/>
        <a:p>
          <a:r>
            <a:rPr lang="en-US" sz="1400" b="1" dirty="0">
              <a:latin typeface="Arial" pitchFamily="34" charset="0"/>
              <a:cs typeface="Arial" pitchFamily="34" charset="0"/>
            </a:rPr>
            <a:t>Checking and coverage of COs in question papers</a:t>
          </a:r>
        </a:p>
      </dgm:t>
    </dgm:pt>
    <dgm:pt modelId="{D9EA073A-79D4-4922-9EFB-CDC0B2154D0D}" type="parTrans" cxnId="{A49CED14-0F81-493E-887A-31E360127457}">
      <dgm:prSet/>
      <dgm:spPr/>
      <dgm:t>
        <a:bodyPr/>
        <a:lstStyle/>
        <a:p>
          <a:endParaRPr lang="en-US"/>
        </a:p>
      </dgm:t>
    </dgm:pt>
    <dgm:pt modelId="{1ADC109A-1E4E-4E2B-8685-DC160AF4CFEF}" type="sibTrans" cxnId="{A49CED14-0F81-493E-887A-31E360127457}">
      <dgm:prSet/>
      <dgm:spPr/>
      <dgm:t>
        <a:bodyPr/>
        <a:lstStyle/>
        <a:p>
          <a:endParaRPr lang="en-US"/>
        </a:p>
      </dgm:t>
    </dgm:pt>
    <dgm:pt modelId="{528C87A5-516C-44AF-B9EE-3E26FDAFAE48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marL="182880" rtl="0">
            <a:lnSpc>
              <a:spcPct val="100000"/>
            </a:lnSpc>
          </a:pPr>
          <a:r>
            <a:rPr lang="en-US" sz="1400" b="1" dirty="0" smtClean="0">
              <a:latin typeface="Arial" pitchFamily="34" charset="0"/>
              <a:cs typeface="Arial" pitchFamily="34" charset="0"/>
            </a:rPr>
            <a:t>Monitoring </a:t>
          </a:r>
          <a:r>
            <a:rPr lang="en-US" sz="1400" b="1" dirty="0">
              <a:latin typeface="Arial" pitchFamily="34" charset="0"/>
              <a:cs typeface="Arial" pitchFamily="34" charset="0"/>
            </a:rPr>
            <a:t>quality of CIE papers and assignments</a:t>
          </a:r>
        </a:p>
      </dgm:t>
    </dgm:pt>
    <dgm:pt modelId="{04BDFD41-4D1A-48A3-8BFC-034A9BB1040E}" type="parTrans" cxnId="{6D094099-71B9-41AA-A9AE-64498F825D6D}">
      <dgm:prSet/>
      <dgm:spPr/>
      <dgm:t>
        <a:bodyPr/>
        <a:lstStyle/>
        <a:p>
          <a:endParaRPr lang="en-US"/>
        </a:p>
      </dgm:t>
    </dgm:pt>
    <dgm:pt modelId="{D40C721E-75F9-4DA6-8D94-EC6728906276}" type="sibTrans" cxnId="{6D094099-71B9-41AA-A9AE-64498F825D6D}">
      <dgm:prSet/>
      <dgm:spPr/>
      <dgm:t>
        <a:bodyPr/>
        <a:lstStyle/>
        <a:p>
          <a:endParaRPr lang="en-US"/>
        </a:p>
      </dgm:t>
    </dgm:pt>
    <dgm:pt modelId="{05B74D89-3E1B-4C17-9147-5842977C3F7F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Submission of Audit </a:t>
          </a:r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Report.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908583-D89B-462B-983E-DBD6987C54A9}" type="parTrans" cxnId="{016F79B7-F2E2-4F90-B5F1-3EBE4CCEA25C}">
      <dgm:prSet/>
      <dgm:spPr/>
      <dgm:t>
        <a:bodyPr/>
        <a:lstStyle/>
        <a:p>
          <a:endParaRPr lang="en-US"/>
        </a:p>
      </dgm:t>
    </dgm:pt>
    <dgm:pt modelId="{BB86D33D-11B3-4A5A-BAA9-4A9D06F4DA83}" type="sibTrans" cxnId="{016F79B7-F2E2-4F90-B5F1-3EBE4CCEA25C}">
      <dgm:prSet/>
      <dgm:spPr/>
      <dgm:t>
        <a:bodyPr/>
        <a:lstStyle/>
        <a:p>
          <a:endParaRPr lang="en-US"/>
        </a:p>
      </dgm:t>
    </dgm:pt>
    <dgm:pt modelId="{16E5DF45-EB3F-4E36-9B1E-F420D716F519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External Audit</a:t>
          </a:r>
        </a:p>
      </dgm:t>
    </dgm:pt>
    <dgm:pt modelId="{D63AEBA0-DF4F-46B8-969D-04CEA5C10121}" type="parTrans" cxnId="{D9BE9248-22A9-460B-B762-B7E074623C12}">
      <dgm:prSet/>
      <dgm:spPr/>
      <dgm:t>
        <a:bodyPr/>
        <a:lstStyle/>
        <a:p>
          <a:endParaRPr lang="en-US"/>
        </a:p>
      </dgm:t>
    </dgm:pt>
    <dgm:pt modelId="{0C239C0D-A5D5-4ACB-B994-823BAA7FA577}" type="sibTrans" cxnId="{D9BE9248-22A9-460B-B762-B7E074623C12}">
      <dgm:prSet/>
      <dgm:spPr/>
      <dgm:t>
        <a:bodyPr/>
        <a:lstStyle/>
        <a:p>
          <a:endParaRPr lang="en-US"/>
        </a:p>
      </dgm:t>
    </dgm:pt>
    <dgm:pt modelId="{6E36C69D-FBC3-49EC-8FA6-15E6C0D2C6E1}">
      <dgm:prSet custT="1"/>
      <dgm:spPr/>
      <dgm:t>
        <a:bodyPr/>
        <a:lstStyle/>
        <a:p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Verification of sample course file, student attendance record, sample blue books, Minutes of class committee meetings, student mentor process, faculty feedback, result analysis file, internal audit </a:t>
          </a:r>
          <a:r>
            <a:rPr lang="en-US" sz="1300" b="1" dirty="0" smtClean="0">
              <a:latin typeface="Arial" panose="020B0604020202020204" pitchFamily="34" charset="0"/>
              <a:cs typeface="Arial" panose="020B0604020202020204" pitchFamily="34" charset="0"/>
            </a:rPr>
            <a:t>proofs.</a:t>
          </a:r>
          <a:endParaRPr lang="en-US" sz="13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AB7A2C-FE15-48D7-BF19-0D05C95A5784}" type="parTrans" cxnId="{FB7ACCFB-B1B1-4512-BA41-D2D85C7E47BA}">
      <dgm:prSet/>
      <dgm:spPr/>
      <dgm:t>
        <a:bodyPr/>
        <a:lstStyle/>
        <a:p>
          <a:endParaRPr lang="en-US"/>
        </a:p>
      </dgm:t>
    </dgm:pt>
    <dgm:pt modelId="{9E962694-EFCD-416D-9B44-6F09F9EEA239}" type="sibTrans" cxnId="{FB7ACCFB-B1B1-4512-BA41-D2D85C7E47BA}">
      <dgm:prSet/>
      <dgm:spPr/>
      <dgm:t>
        <a:bodyPr/>
        <a:lstStyle/>
        <a:p>
          <a:endParaRPr lang="en-US"/>
        </a:p>
      </dgm:t>
    </dgm:pt>
    <dgm:pt modelId="{80E0CB8B-E736-4001-B0FA-6738EA0EC4C9}">
      <dgm:prSet custT="1"/>
      <dgm:spPr/>
      <dgm:t>
        <a:bodyPr/>
        <a:lstStyle/>
        <a:p>
          <a:endParaRPr lang="en-US" sz="13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8CB97F-6EB5-4D8A-975E-EAB018508B58}" type="parTrans" cxnId="{A28CD0A6-24F6-4658-BF2B-E1084CC8645E}">
      <dgm:prSet/>
      <dgm:spPr/>
      <dgm:t>
        <a:bodyPr/>
        <a:lstStyle/>
        <a:p>
          <a:endParaRPr lang="en-US"/>
        </a:p>
      </dgm:t>
    </dgm:pt>
    <dgm:pt modelId="{6AF90EFB-AA9E-43A9-A7B4-92436294AB5B}" type="sibTrans" cxnId="{A28CD0A6-24F6-4658-BF2B-E1084CC8645E}">
      <dgm:prSet/>
      <dgm:spPr/>
      <dgm:t>
        <a:bodyPr/>
        <a:lstStyle/>
        <a:p>
          <a:endParaRPr lang="en-US"/>
        </a:p>
      </dgm:t>
    </dgm:pt>
    <dgm:pt modelId="{77D827AB-8042-4838-9C87-9C4F19DF5B50}">
      <dgm:prSet custT="1"/>
      <dgm:spPr/>
      <dgm:t>
        <a:bodyPr/>
        <a:lstStyle/>
        <a:p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Reporting on </a:t>
          </a:r>
          <a:r>
            <a:rPr lang="en-US" sz="1300" b="1" dirty="0" smtClean="0">
              <a:latin typeface="Arial" panose="020B0604020202020204" pitchFamily="34" charset="0"/>
              <a:cs typeface="Arial" panose="020B0604020202020204" pitchFamily="34" charset="0"/>
            </a:rPr>
            <a:t>verification.</a:t>
          </a:r>
          <a:endParaRPr lang="en-US" sz="13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BD714E-977B-4A20-A64D-83C006D36CDB}" type="parTrans" cxnId="{CD11FD14-1755-4D38-8763-F5B2669BCFF7}">
      <dgm:prSet/>
      <dgm:spPr/>
      <dgm:t>
        <a:bodyPr/>
        <a:lstStyle/>
        <a:p>
          <a:endParaRPr lang="en-US"/>
        </a:p>
      </dgm:t>
    </dgm:pt>
    <dgm:pt modelId="{CB9EE462-AF93-439D-9945-7BC3FF381015}" type="sibTrans" cxnId="{CD11FD14-1755-4D38-8763-F5B2669BCFF7}">
      <dgm:prSet/>
      <dgm:spPr/>
      <dgm:t>
        <a:bodyPr/>
        <a:lstStyle/>
        <a:p>
          <a:endParaRPr lang="en-US"/>
        </a:p>
      </dgm:t>
    </dgm:pt>
    <dgm:pt modelId="{C3636B51-4E58-4263-8D62-7286C86F5A70}">
      <dgm:prSet custT="1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endParaRPr lang="en-US" sz="1400" b="1" dirty="0">
            <a:solidFill>
              <a:schemeClr val="tx1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48185207-1717-48AF-AEB8-C324951C669D}" type="parTrans" cxnId="{A70DF660-4425-467C-BC68-9713B9857CC0}">
      <dgm:prSet/>
      <dgm:spPr/>
      <dgm:t>
        <a:bodyPr/>
        <a:lstStyle/>
        <a:p>
          <a:endParaRPr lang="en-US"/>
        </a:p>
      </dgm:t>
    </dgm:pt>
    <dgm:pt modelId="{4A41BFFD-9843-4DE9-B51E-25F856405EBA}" type="sibTrans" cxnId="{A70DF660-4425-467C-BC68-9713B9857CC0}">
      <dgm:prSet/>
      <dgm:spPr/>
      <dgm:t>
        <a:bodyPr/>
        <a:lstStyle/>
        <a:p>
          <a:endParaRPr lang="en-US"/>
        </a:p>
      </dgm:t>
    </dgm:pt>
    <dgm:pt modelId="{378C5921-F39E-4636-A313-8E1B63F867BA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FDA0AB-15CD-4035-BC74-AE548F1E4FE8}" type="parTrans" cxnId="{45376EA1-96BB-45DC-81AF-D5AD82CFE892}">
      <dgm:prSet/>
      <dgm:spPr/>
      <dgm:t>
        <a:bodyPr/>
        <a:lstStyle/>
        <a:p>
          <a:endParaRPr lang="en-US"/>
        </a:p>
      </dgm:t>
    </dgm:pt>
    <dgm:pt modelId="{8B52E6FB-E2E5-4F93-AF47-A4240521C02D}" type="sibTrans" cxnId="{45376EA1-96BB-45DC-81AF-D5AD82CFE892}">
      <dgm:prSet/>
      <dgm:spPr/>
      <dgm:t>
        <a:bodyPr/>
        <a:lstStyle/>
        <a:p>
          <a:endParaRPr lang="en-US"/>
        </a:p>
      </dgm:t>
    </dgm:pt>
    <dgm:pt modelId="{E43D246C-48D1-4FC0-8221-A55483406BF7}" type="pres">
      <dgm:prSet presAssocID="{348B9E2B-B754-4B84-B797-70DB1CE970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58BFA2A-0655-48B4-86B8-EAADC6C4BA27}" type="pres">
      <dgm:prSet presAssocID="{8BC8788D-BFBB-40A8-B62D-89A39FABBF9D}" presName="linNode" presStyleCnt="0"/>
      <dgm:spPr/>
    </dgm:pt>
    <dgm:pt modelId="{2AE2374E-27B4-4862-9A04-E64D2277C7CD}" type="pres">
      <dgm:prSet presAssocID="{8BC8788D-BFBB-40A8-B62D-89A39FABBF9D}" presName="parentShp" presStyleLbl="node1" presStyleIdx="0" presStyleCnt="7" custScaleX="56538" custScaleY="320107" custLinFactNeighborX="-542" custLinFactNeighborY="-384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5D8DB-B807-4582-9843-DF2909424BCB}" type="pres">
      <dgm:prSet presAssocID="{8BC8788D-BFBB-40A8-B62D-89A39FABBF9D}" presName="childShp" presStyleLbl="bgAccFollowNode1" presStyleIdx="0" presStyleCnt="7" custScaleX="172845" custScaleY="516794" custLinFactNeighborX="2033" custLinFactNeighborY="-33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564E28-3387-4BC9-9EC6-B5EC1837383E}" type="pres">
      <dgm:prSet presAssocID="{521992A2-68B7-419C-AC2A-3DF1B36C7DAC}" presName="spacing" presStyleCnt="0"/>
      <dgm:spPr/>
    </dgm:pt>
    <dgm:pt modelId="{7DF99C98-B9CD-477D-A204-A3ECB75AC2DF}" type="pres">
      <dgm:prSet presAssocID="{6EFAF5E3-7CB2-42B9-9C46-9677FF7D7E68}" presName="linNode" presStyleCnt="0"/>
      <dgm:spPr/>
    </dgm:pt>
    <dgm:pt modelId="{F062F983-CB96-4846-9B96-3701B945E8EC}" type="pres">
      <dgm:prSet presAssocID="{6EFAF5E3-7CB2-42B9-9C46-9677FF7D7E68}" presName="parentShp" presStyleLbl="node1" presStyleIdx="1" presStyleCnt="7" custScaleX="46785" custScaleY="334165" custLinFactNeighborX="-9831" custLinFactNeighborY="-443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5121B-0D08-4569-AA41-C62E1D40831E}" type="pres">
      <dgm:prSet presAssocID="{6EFAF5E3-7CB2-42B9-9C46-9677FF7D7E68}" presName="childShp" presStyleLbl="bgAccFollowNode1" presStyleIdx="1" presStyleCnt="7" custScaleX="147616" custScaleY="356550" custLinFactNeighborX="1690" custLinFactNeighborY="-357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4F4BCA-D286-4075-9D44-7A1FF26721B1}" type="pres">
      <dgm:prSet presAssocID="{E7909D54-1141-4836-9C60-5E11D0AF70E2}" presName="spacing" presStyleCnt="0"/>
      <dgm:spPr/>
    </dgm:pt>
    <dgm:pt modelId="{11484541-CBF0-447A-BC7D-B6DDAC3FD7F7}" type="pres">
      <dgm:prSet presAssocID="{A692F491-B116-4C01-80A6-2869996713CF}" presName="linNode" presStyleCnt="0"/>
      <dgm:spPr/>
    </dgm:pt>
    <dgm:pt modelId="{0CE84733-5A01-479B-B43E-A1DBFA1C9AE2}" type="pres">
      <dgm:prSet presAssocID="{A692F491-B116-4C01-80A6-2869996713CF}" presName="parentShp" presStyleLbl="node1" presStyleIdx="2" presStyleCnt="7" custScaleX="46983" custScaleY="293651" custLinFactNeighborX="-12938" custLinFactNeighborY="-356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6AA75-521E-484C-910E-BE97263500F1}" type="pres">
      <dgm:prSet presAssocID="{A692F491-B116-4C01-80A6-2869996713CF}" presName="childShp" presStyleLbl="bgAccFollowNode1" presStyleIdx="2" presStyleCnt="7" custScaleX="144450" custScaleY="436755" custLinFactNeighborX="1726" custLinFactNeighborY="-12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9DD63-B993-4971-A3AE-CE04B04BA6FF}" type="pres">
      <dgm:prSet presAssocID="{912386DF-AB48-453A-BBD6-BA1516478927}" presName="spacing" presStyleCnt="0"/>
      <dgm:spPr/>
    </dgm:pt>
    <dgm:pt modelId="{19CC16D3-C2F2-45BE-9750-0AD2851FD6E3}" type="pres">
      <dgm:prSet presAssocID="{C2D581B3-861C-45C7-B91F-1765A74060E4}" presName="linNode" presStyleCnt="0"/>
      <dgm:spPr/>
    </dgm:pt>
    <dgm:pt modelId="{34575140-F085-4D3A-AECB-8CEFCBC2645A}" type="pres">
      <dgm:prSet presAssocID="{C2D581B3-861C-45C7-B91F-1765A74060E4}" presName="parentShp" presStyleLbl="node1" presStyleIdx="3" presStyleCnt="7" custScaleX="46620" custScaleY="205559" custLinFactY="314461" custLinFactNeighborX="-519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F9654-F679-4EB6-B5A3-79807D4BD1F0}" type="pres">
      <dgm:prSet presAssocID="{C2D581B3-861C-45C7-B91F-1765A74060E4}" presName="childShp" presStyleLbl="bgAccFollowNode1" presStyleIdx="3" presStyleCnt="7" custScaleX="144550" custScaleY="292102" custLinFactY="307775" custLinFactNeighborX="409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262DB-4CE4-40D4-9EDE-BA75FAFDF80F}" type="pres">
      <dgm:prSet presAssocID="{11C029E6-BA0F-4541-A8F5-3417CA5DFD23}" presName="spacing" presStyleCnt="0"/>
      <dgm:spPr/>
    </dgm:pt>
    <dgm:pt modelId="{7AD673D0-AFA3-4C66-9916-746EB8789F3B}" type="pres">
      <dgm:prSet presAssocID="{A9FF6399-DC2E-46BD-9E9D-8D0AF3E849D2}" presName="linNode" presStyleCnt="0"/>
      <dgm:spPr/>
    </dgm:pt>
    <dgm:pt modelId="{0AD74FF0-BDB5-4977-AB7E-3EE39A86BF2B}" type="pres">
      <dgm:prSet presAssocID="{A9FF6399-DC2E-46BD-9E9D-8D0AF3E849D2}" presName="parentShp" presStyleLbl="node1" presStyleIdx="4" presStyleCnt="7" custScaleX="44448" custScaleY="248534" custLinFactY="325094" custLinFactNeighborX="-3073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6C685-586F-4E9C-A7E2-78056594B3B3}" type="pres">
      <dgm:prSet presAssocID="{A9FF6399-DC2E-46BD-9E9D-8D0AF3E849D2}" presName="childShp" presStyleLbl="bgAccFollowNode1" presStyleIdx="4" presStyleCnt="7" custScaleX="130965" custScaleY="196407" custLinFactY="314896" custLinFactNeighborX="-2130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755C2-C0A8-4C87-8652-F14545E2CFFA}" type="pres">
      <dgm:prSet presAssocID="{61CB44E8-A93C-42CA-8520-34CB449EE076}" presName="spacing" presStyleCnt="0"/>
      <dgm:spPr/>
    </dgm:pt>
    <dgm:pt modelId="{326B19AB-EC74-4EA0-BB41-708663A36930}" type="pres">
      <dgm:prSet presAssocID="{4AAE0390-1621-46A1-B4C7-A07B98AA42AF}" presName="linNode" presStyleCnt="0"/>
      <dgm:spPr/>
    </dgm:pt>
    <dgm:pt modelId="{DFFFE470-D05D-41C8-81F2-DFD2FFBCDD3B}" type="pres">
      <dgm:prSet presAssocID="{4AAE0390-1621-46A1-B4C7-A07B98AA42AF}" presName="parentShp" presStyleLbl="node1" presStyleIdx="5" presStyleCnt="7" custScaleX="41544" custScaleY="272991" custLinFactY="-240331" custLinFactNeighborX="-12277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CAB5A-13D9-446F-803C-A74CD54681FA}" type="pres">
      <dgm:prSet presAssocID="{4AAE0390-1621-46A1-B4C7-A07B98AA42AF}" presName="childShp" presStyleLbl="bgAccFollowNode1" presStyleIdx="5" presStyleCnt="7" custScaleX="135430" custScaleY="231836" custLinFactY="-232413" custLinFactNeighborX="734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34F65A-FB62-4F59-881C-2AEE14006D7A}" type="pres">
      <dgm:prSet presAssocID="{C13BC038-4387-4F93-BA21-CC35C7109C7E}" presName="spacing" presStyleCnt="0"/>
      <dgm:spPr/>
    </dgm:pt>
    <dgm:pt modelId="{6EC65D50-14F0-4F82-B97F-F1904234DE41}" type="pres">
      <dgm:prSet presAssocID="{16E5DF45-EB3F-4E36-9B1E-F420D716F519}" presName="linNode" presStyleCnt="0"/>
      <dgm:spPr/>
    </dgm:pt>
    <dgm:pt modelId="{4449A4AD-40DD-4754-8370-D2C919E3E294}" type="pres">
      <dgm:prSet presAssocID="{16E5DF45-EB3F-4E36-9B1E-F420D716F519}" presName="parentShp" presStyleLbl="node1" presStyleIdx="6" presStyleCnt="7" custScaleX="40699" custScaleY="313330" custLinFactY="-256930" custLinFactNeighborX="-1766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C7980-8B96-4F08-B289-302D3619FE67}" type="pres">
      <dgm:prSet presAssocID="{16E5DF45-EB3F-4E36-9B1E-F420D716F519}" presName="childShp" presStyleLbl="bgAccFollowNode1" presStyleIdx="6" presStyleCnt="7" custScaleX="135650" custScaleY="408961" custLinFactY="-245590" custLinFactNeighborX="1562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C799F3-1A49-41BF-B027-1355CB200365}" type="presOf" srcId="{A692F491-B116-4C01-80A6-2869996713CF}" destId="{0CE84733-5A01-479B-B43E-A1DBFA1C9AE2}" srcOrd="0" destOrd="0" presId="urn:microsoft.com/office/officeart/2005/8/layout/vList6"/>
    <dgm:cxn modelId="{A49CED14-0F81-493E-887A-31E360127457}" srcId="{528C87A5-516C-44AF-B9EE-3E26FDAFAE48}" destId="{B07BCAB8-D3E7-485E-A382-63C75DB5E0DD}" srcOrd="0" destOrd="0" parTransId="{D9EA073A-79D4-4922-9EFB-CDC0B2154D0D}" sibTransId="{1ADC109A-1E4E-4E2B-8685-DC160AF4CFEF}"/>
    <dgm:cxn modelId="{D44136D1-99EE-45CD-AD8C-763F10129533}" srcId="{8BC8788D-BFBB-40A8-B62D-89A39FABBF9D}" destId="{ED83ABD1-74A3-495D-A8DE-BC62E84E6EC1}" srcOrd="1" destOrd="0" parTransId="{676235BF-88CE-4E36-A07B-90FB4C37A5BF}" sibTransId="{CF2FC7D2-7FB2-4185-8C53-95C8CFE9FCE0}"/>
    <dgm:cxn modelId="{D35ED35F-DDEA-4454-97AE-673C11434D7E}" type="presOf" srcId="{A3833680-8587-4644-8F14-B5146F72F805}" destId="{D716AA75-521E-484C-910E-BE97263500F1}" srcOrd="0" destOrd="1" presId="urn:microsoft.com/office/officeart/2005/8/layout/vList6"/>
    <dgm:cxn modelId="{DFD0DFC8-1F5D-45BD-8545-CD7CA754DD0E}" srcId="{A692F491-B116-4C01-80A6-2869996713CF}" destId="{A3833680-8587-4644-8F14-B5146F72F805}" srcOrd="1" destOrd="0" parTransId="{55E781A5-3A7A-4B5B-B178-455C56EEEB7D}" sibTransId="{8FC053E3-080B-464A-BA4F-2BBFC6B4FBC4}"/>
    <dgm:cxn modelId="{D10116B7-03A3-42DA-B413-39C358400F72}" srcId="{348B9E2B-B754-4B84-B797-70DB1CE970AD}" destId="{6EFAF5E3-7CB2-42B9-9C46-9677FF7D7E68}" srcOrd="1" destOrd="0" parTransId="{141ABF07-B92E-4497-A727-2DB4C96D191F}" sibTransId="{E7909D54-1141-4836-9C60-5E11D0AF70E2}"/>
    <dgm:cxn modelId="{6D094099-71B9-41AA-A9AE-64498F825D6D}" srcId="{6EFAF5E3-7CB2-42B9-9C46-9677FF7D7E68}" destId="{528C87A5-516C-44AF-B9EE-3E26FDAFAE48}" srcOrd="0" destOrd="0" parTransId="{04BDFD41-4D1A-48A3-8BFC-034A9BB1040E}" sibTransId="{D40C721E-75F9-4DA6-8D94-EC6728906276}"/>
    <dgm:cxn modelId="{4357CA46-7054-4E50-B467-65EB4647914B}" type="presOf" srcId="{A9FF6399-DC2E-46BD-9E9D-8D0AF3E849D2}" destId="{0AD74FF0-BDB5-4977-AB7E-3EE39A86BF2B}" srcOrd="0" destOrd="0" presId="urn:microsoft.com/office/officeart/2005/8/layout/vList6"/>
    <dgm:cxn modelId="{D988316C-0170-46A0-9E7C-74969BECDA52}" type="presOf" srcId="{ED83ABD1-74A3-495D-A8DE-BC62E84E6EC1}" destId="{7005D8DB-B807-4582-9843-DF2909424BCB}" srcOrd="0" destOrd="1" presId="urn:microsoft.com/office/officeart/2005/8/layout/vList6"/>
    <dgm:cxn modelId="{A28CD0A6-24F6-4658-BF2B-E1084CC8645E}" srcId="{16E5DF45-EB3F-4E36-9B1E-F420D716F519}" destId="{80E0CB8B-E736-4001-B0FA-6738EA0EC4C9}" srcOrd="2" destOrd="0" parTransId="{048CB97F-6EB5-4D8A-975E-EAB018508B58}" sibTransId="{6AF90EFB-AA9E-43A9-A7B4-92436294AB5B}"/>
    <dgm:cxn modelId="{0CC7B74A-23E9-4261-AAE7-0453049F93DC}" type="presOf" srcId="{528C87A5-516C-44AF-B9EE-3E26FDAFAE48}" destId="{2365121B-0D08-4569-AA41-C62E1D40831E}" srcOrd="0" destOrd="0" presId="urn:microsoft.com/office/officeart/2005/8/layout/vList6"/>
    <dgm:cxn modelId="{A70DF660-4425-467C-BC68-9713B9857CC0}" srcId="{C2D581B3-861C-45C7-B91F-1765A74060E4}" destId="{C3636B51-4E58-4263-8D62-7286C86F5A70}" srcOrd="0" destOrd="0" parTransId="{48185207-1717-48AF-AEB8-C324951C669D}" sibTransId="{4A41BFFD-9843-4DE9-B51E-25F856405EBA}"/>
    <dgm:cxn modelId="{3D5D5355-26C2-49A0-8E19-2E67838E2B9D}" type="presOf" srcId="{16E5DF45-EB3F-4E36-9B1E-F420D716F519}" destId="{4449A4AD-40DD-4754-8370-D2C919E3E294}" srcOrd="0" destOrd="0" presId="urn:microsoft.com/office/officeart/2005/8/layout/vList6"/>
    <dgm:cxn modelId="{FB7ACCFB-B1B1-4512-BA41-D2D85C7E47BA}" srcId="{16E5DF45-EB3F-4E36-9B1E-F420D716F519}" destId="{6E36C69D-FBC3-49EC-8FA6-15E6C0D2C6E1}" srcOrd="0" destOrd="0" parTransId="{39AB7A2C-FE15-48D7-BF19-0D05C95A5784}" sibTransId="{9E962694-EFCD-416D-9B44-6F09F9EEA239}"/>
    <dgm:cxn modelId="{D47FE20B-6B48-41AF-A582-24A5AAFBF51D}" srcId="{348B9E2B-B754-4B84-B797-70DB1CE970AD}" destId="{8BC8788D-BFBB-40A8-B62D-89A39FABBF9D}" srcOrd="0" destOrd="0" parTransId="{A496E557-AE6B-49D1-9DD1-F8C7F3EB6B63}" sibTransId="{521992A2-68B7-419C-AC2A-3DF1B36C7DAC}"/>
    <dgm:cxn modelId="{E8601046-52CA-426F-97D9-D8D17CA9F955}" type="presOf" srcId="{378C5921-F39E-4636-A313-8E1B63F867BA}" destId="{D716AA75-521E-484C-910E-BE97263500F1}" srcOrd="0" destOrd="0" presId="urn:microsoft.com/office/officeart/2005/8/layout/vList6"/>
    <dgm:cxn modelId="{2E01AD18-40B6-4BDD-9839-D0F64AF9DAE8}" srcId="{6EFAF5E3-7CB2-42B9-9C46-9677FF7D7E68}" destId="{71FEB7FA-36BD-4B33-974E-FD2A6BD7E2C4}" srcOrd="1" destOrd="0" parTransId="{940E70C2-476F-44D7-90D9-0EAFA4FC6CBD}" sibTransId="{D2F1779A-7C8B-4EC8-B165-44EE09386FC4}"/>
    <dgm:cxn modelId="{226CC7A0-6177-4059-AA21-088530EE90A6}" srcId="{C2D581B3-861C-45C7-B91F-1765A74060E4}" destId="{9FC5CB12-B131-4943-ADEC-23A353C58DDD}" srcOrd="1" destOrd="0" parTransId="{D838FB75-ED45-4BFA-A33D-E89F270394AB}" sibTransId="{2570E07F-AE8D-455C-89E7-100161D5410B}"/>
    <dgm:cxn modelId="{89D0CBBB-06AE-4AFC-B0DB-B9AF6413B45A}" type="presOf" srcId="{348B9E2B-B754-4B84-B797-70DB1CE970AD}" destId="{E43D246C-48D1-4FC0-8221-A55483406BF7}" srcOrd="0" destOrd="0" presId="urn:microsoft.com/office/officeart/2005/8/layout/vList6"/>
    <dgm:cxn modelId="{FE0F33CE-793D-4D65-A1DF-1C4E3C05D468}" type="presOf" srcId="{C2D581B3-861C-45C7-B91F-1765A74060E4}" destId="{34575140-F085-4D3A-AECB-8CEFCBC2645A}" srcOrd="0" destOrd="0" presId="urn:microsoft.com/office/officeart/2005/8/layout/vList6"/>
    <dgm:cxn modelId="{9D59984E-A85F-4D89-ADC7-EF50BC26D742}" type="presOf" srcId="{CD97A8F5-F8C6-4F16-A33F-13C24ACAB9DC}" destId="{2E26C685-586F-4E9C-A7E2-78056594B3B3}" srcOrd="0" destOrd="0" presId="urn:microsoft.com/office/officeart/2005/8/layout/vList6"/>
    <dgm:cxn modelId="{CD11FD14-1755-4D38-8763-F5B2669BCFF7}" srcId="{16E5DF45-EB3F-4E36-9B1E-F420D716F519}" destId="{77D827AB-8042-4838-9C87-9C4F19DF5B50}" srcOrd="1" destOrd="0" parTransId="{C1BD714E-977B-4A20-A64D-83C006D36CDB}" sibTransId="{CB9EE462-AF93-439D-9945-7BC3FF381015}"/>
    <dgm:cxn modelId="{016F79B7-F2E2-4F90-B5F1-3EBE4CCEA25C}" srcId="{4AAE0390-1621-46A1-B4C7-A07B98AA42AF}" destId="{05B74D89-3E1B-4C17-9147-5842977C3F7F}" srcOrd="1" destOrd="0" parTransId="{D5908583-D89B-462B-983E-DBD6987C54A9}" sibTransId="{BB86D33D-11B3-4A5A-BAA9-4A9D06F4DA83}"/>
    <dgm:cxn modelId="{8A56F6DE-70A7-4D18-A1E3-B3D0CE8CFFE7}" srcId="{4AAE0390-1621-46A1-B4C7-A07B98AA42AF}" destId="{CC9C4CCA-8581-4CC3-94C8-DC566E6B2036}" srcOrd="0" destOrd="0" parTransId="{E95026D3-0B0F-4A81-8C81-156DCAEAF54F}" sibTransId="{F4E02C03-426F-48DD-9613-F2924CC8A848}"/>
    <dgm:cxn modelId="{80E5CAAE-67E3-4461-A766-D4E9D3D82055}" type="presOf" srcId="{9FC5CB12-B131-4943-ADEC-23A353C58DDD}" destId="{D68F9654-F679-4EB6-B5A3-79807D4BD1F0}" srcOrd="0" destOrd="1" presId="urn:microsoft.com/office/officeart/2005/8/layout/vList6"/>
    <dgm:cxn modelId="{AD3373C8-F014-4C0F-A8CF-5190BF6510AA}" type="presOf" srcId="{8BC8788D-BFBB-40A8-B62D-89A39FABBF9D}" destId="{2AE2374E-27B4-4862-9A04-E64D2277C7CD}" srcOrd="0" destOrd="0" presId="urn:microsoft.com/office/officeart/2005/8/layout/vList6"/>
    <dgm:cxn modelId="{45376EA1-96BB-45DC-81AF-D5AD82CFE892}" srcId="{A692F491-B116-4C01-80A6-2869996713CF}" destId="{378C5921-F39E-4636-A313-8E1B63F867BA}" srcOrd="0" destOrd="0" parTransId="{EFFDA0AB-15CD-4035-BC74-AE548F1E4FE8}" sibTransId="{8B52E6FB-E2E5-4F93-AF47-A4240521C02D}"/>
    <dgm:cxn modelId="{D649ADBA-2A2F-40B6-967E-6A150CFF9CA7}" type="presOf" srcId="{80E0CB8B-E736-4001-B0FA-6738EA0EC4C9}" destId="{279C7980-8B96-4F08-B289-302D3619FE67}" srcOrd="0" destOrd="2" presId="urn:microsoft.com/office/officeart/2005/8/layout/vList6"/>
    <dgm:cxn modelId="{FA739E28-78C8-494B-A147-0ECBCC556999}" type="presOf" srcId="{CC9C4CCA-8581-4CC3-94C8-DC566E6B2036}" destId="{C0ACAB5A-13D9-446F-803C-A74CD54681FA}" srcOrd="0" destOrd="0" presId="urn:microsoft.com/office/officeart/2005/8/layout/vList6"/>
    <dgm:cxn modelId="{4653AA9D-D954-4FD2-BC1F-FC8357A6AE00}" type="presOf" srcId="{A424376C-CA5B-4211-AB15-637B040D638F}" destId="{7005D8DB-B807-4582-9843-DF2909424BCB}" srcOrd="0" destOrd="0" presId="urn:microsoft.com/office/officeart/2005/8/layout/vList6"/>
    <dgm:cxn modelId="{E52A738A-218F-4647-901F-CC1BFAD5B8C2}" srcId="{8BC8788D-BFBB-40A8-B62D-89A39FABBF9D}" destId="{A424376C-CA5B-4211-AB15-637B040D638F}" srcOrd="0" destOrd="0" parTransId="{28BC1CDE-5C50-4631-8AF9-EF981FE279F2}" sibTransId="{044D6410-CC4E-4E4E-AE7C-028AEEE90238}"/>
    <dgm:cxn modelId="{41419DC4-1582-41EC-AD39-AFBE5FA7D00A}" type="presOf" srcId="{71FEB7FA-36BD-4B33-974E-FD2A6BD7E2C4}" destId="{2365121B-0D08-4569-AA41-C62E1D40831E}" srcOrd="0" destOrd="2" presId="urn:microsoft.com/office/officeart/2005/8/layout/vList6"/>
    <dgm:cxn modelId="{75273178-EF7E-4D51-B15C-27D1B6D09520}" type="presOf" srcId="{05B74D89-3E1B-4C17-9147-5842977C3F7F}" destId="{C0ACAB5A-13D9-446F-803C-A74CD54681FA}" srcOrd="0" destOrd="1" presId="urn:microsoft.com/office/officeart/2005/8/layout/vList6"/>
    <dgm:cxn modelId="{D9BE9248-22A9-460B-B762-B7E074623C12}" srcId="{348B9E2B-B754-4B84-B797-70DB1CE970AD}" destId="{16E5DF45-EB3F-4E36-9B1E-F420D716F519}" srcOrd="6" destOrd="0" parTransId="{D63AEBA0-DF4F-46B8-969D-04CEA5C10121}" sibTransId="{0C239C0D-A5D5-4ACB-B994-823BAA7FA577}"/>
    <dgm:cxn modelId="{BC4FC677-F424-4A48-8A4B-2C071B023CD8}" type="presOf" srcId="{6E36C69D-FBC3-49EC-8FA6-15E6C0D2C6E1}" destId="{279C7980-8B96-4F08-B289-302D3619FE67}" srcOrd="0" destOrd="0" presId="urn:microsoft.com/office/officeart/2005/8/layout/vList6"/>
    <dgm:cxn modelId="{DC0C373A-2B7D-450B-8046-85EB7D812C47}" srcId="{348B9E2B-B754-4B84-B797-70DB1CE970AD}" destId="{A9FF6399-DC2E-46BD-9E9D-8D0AF3E849D2}" srcOrd="4" destOrd="0" parTransId="{C88347EF-AC5F-470C-AD2C-C36C4FB44916}" sibTransId="{61CB44E8-A93C-42CA-8520-34CB449EE076}"/>
    <dgm:cxn modelId="{88E2EC23-4BD5-4F49-9144-A2ECE928E949}" srcId="{348B9E2B-B754-4B84-B797-70DB1CE970AD}" destId="{A692F491-B116-4C01-80A6-2869996713CF}" srcOrd="2" destOrd="0" parTransId="{CA08144A-D001-4BDF-8D29-DA59A569A594}" sibTransId="{912386DF-AB48-453A-BBD6-BA1516478927}"/>
    <dgm:cxn modelId="{5EF240B3-1763-4D9E-A12E-8AC058964758}" srcId="{A9FF6399-DC2E-46BD-9E9D-8D0AF3E849D2}" destId="{CD97A8F5-F8C6-4F16-A33F-13C24ACAB9DC}" srcOrd="0" destOrd="0" parTransId="{CE115997-676E-403C-A3F3-9F13B96CE458}" sibTransId="{8E5C9120-3879-42CF-9568-88641433F3C9}"/>
    <dgm:cxn modelId="{07A202B9-C323-4E8D-AED4-A094660E1405}" type="presOf" srcId="{6EFAF5E3-7CB2-42B9-9C46-9677FF7D7E68}" destId="{F062F983-CB96-4846-9B96-3701B945E8EC}" srcOrd="0" destOrd="0" presId="urn:microsoft.com/office/officeart/2005/8/layout/vList6"/>
    <dgm:cxn modelId="{E0B91E00-C76F-440D-8706-B2E1F9599F7D}" type="presOf" srcId="{C3636B51-4E58-4263-8D62-7286C86F5A70}" destId="{D68F9654-F679-4EB6-B5A3-79807D4BD1F0}" srcOrd="0" destOrd="0" presId="urn:microsoft.com/office/officeart/2005/8/layout/vList6"/>
    <dgm:cxn modelId="{265DD3EA-AECD-4B2A-98DE-E83ED24F8282}" type="presOf" srcId="{4AAE0390-1621-46A1-B4C7-A07B98AA42AF}" destId="{DFFFE470-D05D-41C8-81F2-DFD2FFBCDD3B}" srcOrd="0" destOrd="0" presId="urn:microsoft.com/office/officeart/2005/8/layout/vList6"/>
    <dgm:cxn modelId="{2A713114-40AF-4340-87B3-140763805520}" type="presOf" srcId="{77D827AB-8042-4838-9C87-9C4F19DF5B50}" destId="{279C7980-8B96-4F08-B289-302D3619FE67}" srcOrd="0" destOrd="1" presId="urn:microsoft.com/office/officeart/2005/8/layout/vList6"/>
    <dgm:cxn modelId="{FC72258E-0D38-4700-B95E-04C5503F9309}" type="presOf" srcId="{B07BCAB8-D3E7-485E-A382-63C75DB5E0DD}" destId="{2365121B-0D08-4569-AA41-C62E1D40831E}" srcOrd="0" destOrd="1" presId="urn:microsoft.com/office/officeart/2005/8/layout/vList6"/>
    <dgm:cxn modelId="{36C2BCDF-5C6D-436E-B2EA-5EB3C8045FBD}" srcId="{348B9E2B-B754-4B84-B797-70DB1CE970AD}" destId="{C2D581B3-861C-45C7-B91F-1765A74060E4}" srcOrd="3" destOrd="0" parTransId="{1832E7AB-0341-461F-9940-D8A11E0716BC}" sibTransId="{11C029E6-BA0F-4541-A8F5-3417CA5DFD23}"/>
    <dgm:cxn modelId="{A6B5A2B9-D792-4DED-B537-691DB684B1D3}" srcId="{348B9E2B-B754-4B84-B797-70DB1CE970AD}" destId="{4AAE0390-1621-46A1-B4C7-A07B98AA42AF}" srcOrd="5" destOrd="0" parTransId="{69FA642C-8BA0-4522-BABD-704A20FBBAFF}" sibTransId="{C13BC038-4387-4F93-BA21-CC35C7109C7E}"/>
    <dgm:cxn modelId="{2ABC8A28-1C27-4C2D-AABD-ADAFAC668AF9}" type="presParOf" srcId="{E43D246C-48D1-4FC0-8221-A55483406BF7}" destId="{258BFA2A-0655-48B4-86B8-EAADC6C4BA27}" srcOrd="0" destOrd="0" presId="urn:microsoft.com/office/officeart/2005/8/layout/vList6"/>
    <dgm:cxn modelId="{0D7C6DF6-CD89-4C08-B1E1-74F7AE907063}" type="presParOf" srcId="{258BFA2A-0655-48B4-86B8-EAADC6C4BA27}" destId="{2AE2374E-27B4-4862-9A04-E64D2277C7CD}" srcOrd="0" destOrd="0" presId="urn:microsoft.com/office/officeart/2005/8/layout/vList6"/>
    <dgm:cxn modelId="{85DFBA09-4E6C-415E-8409-6D48295F48F6}" type="presParOf" srcId="{258BFA2A-0655-48B4-86B8-EAADC6C4BA27}" destId="{7005D8DB-B807-4582-9843-DF2909424BCB}" srcOrd="1" destOrd="0" presId="urn:microsoft.com/office/officeart/2005/8/layout/vList6"/>
    <dgm:cxn modelId="{1823F95E-AE5A-44C1-9BA6-852F4D080E7C}" type="presParOf" srcId="{E43D246C-48D1-4FC0-8221-A55483406BF7}" destId="{9D564E28-3387-4BC9-9EC6-B5EC1837383E}" srcOrd="1" destOrd="0" presId="urn:microsoft.com/office/officeart/2005/8/layout/vList6"/>
    <dgm:cxn modelId="{F4EA9D6E-AB9F-4CE2-BFC7-D8B0C67C0730}" type="presParOf" srcId="{E43D246C-48D1-4FC0-8221-A55483406BF7}" destId="{7DF99C98-B9CD-477D-A204-A3ECB75AC2DF}" srcOrd="2" destOrd="0" presId="urn:microsoft.com/office/officeart/2005/8/layout/vList6"/>
    <dgm:cxn modelId="{8F1FBFC4-1E58-4A6E-9734-AFC65AA3033F}" type="presParOf" srcId="{7DF99C98-B9CD-477D-A204-A3ECB75AC2DF}" destId="{F062F983-CB96-4846-9B96-3701B945E8EC}" srcOrd="0" destOrd="0" presId="urn:microsoft.com/office/officeart/2005/8/layout/vList6"/>
    <dgm:cxn modelId="{467086F1-6456-4A5A-89DC-CBA3553A3043}" type="presParOf" srcId="{7DF99C98-B9CD-477D-A204-A3ECB75AC2DF}" destId="{2365121B-0D08-4569-AA41-C62E1D40831E}" srcOrd="1" destOrd="0" presId="urn:microsoft.com/office/officeart/2005/8/layout/vList6"/>
    <dgm:cxn modelId="{EF8F0A9E-4679-453A-B562-56B1684B10C2}" type="presParOf" srcId="{E43D246C-48D1-4FC0-8221-A55483406BF7}" destId="{4A4F4BCA-D286-4075-9D44-7A1FF26721B1}" srcOrd="3" destOrd="0" presId="urn:microsoft.com/office/officeart/2005/8/layout/vList6"/>
    <dgm:cxn modelId="{1DD32B98-E294-4B1D-BF87-57DAD58D8DE0}" type="presParOf" srcId="{E43D246C-48D1-4FC0-8221-A55483406BF7}" destId="{11484541-CBF0-447A-BC7D-B6DDAC3FD7F7}" srcOrd="4" destOrd="0" presId="urn:microsoft.com/office/officeart/2005/8/layout/vList6"/>
    <dgm:cxn modelId="{8F02407F-47E3-420A-BD78-60371AAA45BE}" type="presParOf" srcId="{11484541-CBF0-447A-BC7D-B6DDAC3FD7F7}" destId="{0CE84733-5A01-479B-B43E-A1DBFA1C9AE2}" srcOrd="0" destOrd="0" presId="urn:microsoft.com/office/officeart/2005/8/layout/vList6"/>
    <dgm:cxn modelId="{AB6ECAB2-FC59-44A6-90A2-DBC6747466AC}" type="presParOf" srcId="{11484541-CBF0-447A-BC7D-B6DDAC3FD7F7}" destId="{D716AA75-521E-484C-910E-BE97263500F1}" srcOrd="1" destOrd="0" presId="urn:microsoft.com/office/officeart/2005/8/layout/vList6"/>
    <dgm:cxn modelId="{699479A4-6216-4D23-BE11-E87214ED4275}" type="presParOf" srcId="{E43D246C-48D1-4FC0-8221-A55483406BF7}" destId="{5219DD63-B993-4971-A3AE-CE04B04BA6FF}" srcOrd="5" destOrd="0" presId="urn:microsoft.com/office/officeart/2005/8/layout/vList6"/>
    <dgm:cxn modelId="{198AA0F3-7D3D-4A7E-9BB9-66E334A4B97B}" type="presParOf" srcId="{E43D246C-48D1-4FC0-8221-A55483406BF7}" destId="{19CC16D3-C2F2-45BE-9750-0AD2851FD6E3}" srcOrd="6" destOrd="0" presId="urn:microsoft.com/office/officeart/2005/8/layout/vList6"/>
    <dgm:cxn modelId="{04EAEDFF-BE75-4D8E-B4AC-79BB49DEA783}" type="presParOf" srcId="{19CC16D3-C2F2-45BE-9750-0AD2851FD6E3}" destId="{34575140-F085-4D3A-AECB-8CEFCBC2645A}" srcOrd="0" destOrd="0" presId="urn:microsoft.com/office/officeart/2005/8/layout/vList6"/>
    <dgm:cxn modelId="{DF4FBB0D-008C-4427-80EF-9D55CAE87771}" type="presParOf" srcId="{19CC16D3-C2F2-45BE-9750-0AD2851FD6E3}" destId="{D68F9654-F679-4EB6-B5A3-79807D4BD1F0}" srcOrd="1" destOrd="0" presId="urn:microsoft.com/office/officeart/2005/8/layout/vList6"/>
    <dgm:cxn modelId="{E20215C2-086A-467E-B483-44FA1796DC98}" type="presParOf" srcId="{E43D246C-48D1-4FC0-8221-A55483406BF7}" destId="{072262DB-4CE4-40D4-9EDE-BA75FAFDF80F}" srcOrd="7" destOrd="0" presId="urn:microsoft.com/office/officeart/2005/8/layout/vList6"/>
    <dgm:cxn modelId="{945FA194-23F7-4D5A-876D-1280322EBB10}" type="presParOf" srcId="{E43D246C-48D1-4FC0-8221-A55483406BF7}" destId="{7AD673D0-AFA3-4C66-9916-746EB8789F3B}" srcOrd="8" destOrd="0" presId="urn:microsoft.com/office/officeart/2005/8/layout/vList6"/>
    <dgm:cxn modelId="{2DF9FF74-4C1F-4123-9746-DF40D2B0D08E}" type="presParOf" srcId="{7AD673D0-AFA3-4C66-9916-746EB8789F3B}" destId="{0AD74FF0-BDB5-4977-AB7E-3EE39A86BF2B}" srcOrd="0" destOrd="0" presId="urn:microsoft.com/office/officeart/2005/8/layout/vList6"/>
    <dgm:cxn modelId="{28CB27C6-2032-425C-9401-C5B1AA467FB4}" type="presParOf" srcId="{7AD673D0-AFA3-4C66-9916-746EB8789F3B}" destId="{2E26C685-586F-4E9C-A7E2-78056594B3B3}" srcOrd="1" destOrd="0" presId="urn:microsoft.com/office/officeart/2005/8/layout/vList6"/>
    <dgm:cxn modelId="{6FE10C5C-9B5B-41A4-95D1-67ED4AD93F9D}" type="presParOf" srcId="{E43D246C-48D1-4FC0-8221-A55483406BF7}" destId="{BB3755C2-C0A8-4C87-8652-F14545E2CFFA}" srcOrd="9" destOrd="0" presId="urn:microsoft.com/office/officeart/2005/8/layout/vList6"/>
    <dgm:cxn modelId="{5D1AD123-0137-4E77-A484-76013F7BB7FD}" type="presParOf" srcId="{E43D246C-48D1-4FC0-8221-A55483406BF7}" destId="{326B19AB-EC74-4EA0-BB41-708663A36930}" srcOrd="10" destOrd="0" presId="urn:microsoft.com/office/officeart/2005/8/layout/vList6"/>
    <dgm:cxn modelId="{8C8D9204-1347-4A61-B452-26EEDAD8A0BF}" type="presParOf" srcId="{326B19AB-EC74-4EA0-BB41-708663A36930}" destId="{DFFFE470-D05D-41C8-81F2-DFD2FFBCDD3B}" srcOrd="0" destOrd="0" presId="urn:microsoft.com/office/officeart/2005/8/layout/vList6"/>
    <dgm:cxn modelId="{A2ADD228-59AE-41F8-9EF3-63099A43170D}" type="presParOf" srcId="{326B19AB-EC74-4EA0-BB41-708663A36930}" destId="{C0ACAB5A-13D9-446F-803C-A74CD54681FA}" srcOrd="1" destOrd="0" presId="urn:microsoft.com/office/officeart/2005/8/layout/vList6"/>
    <dgm:cxn modelId="{CE0867D9-B7B8-4D67-807A-91EAE6774BEE}" type="presParOf" srcId="{E43D246C-48D1-4FC0-8221-A55483406BF7}" destId="{E234F65A-FB62-4F59-881C-2AEE14006D7A}" srcOrd="11" destOrd="0" presId="urn:microsoft.com/office/officeart/2005/8/layout/vList6"/>
    <dgm:cxn modelId="{DC16437A-5409-4604-BEEA-B874E73B267A}" type="presParOf" srcId="{E43D246C-48D1-4FC0-8221-A55483406BF7}" destId="{6EC65D50-14F0-4F82-B97F-F1904234DE41}" srcOrd="12" destOrd="0" presId="urn:microsoft.com/office/officeart/2005/8/layout/vList6"/>
    <dgm:cxn modelId="{30BBD870-23BA-4939-8881-2D401C6FE652}" type="presParOf" srcId="{6EC65D50-14F0-4F82-B97F-F1904234DE41}" destId="{4449A4AD-40DD-4754-8370-D2C919E3E294}" srcOrd="0" destOrd="0" presId="urn:microsoft.com/office/officeart/2005/8/layout/vList6"/>
    <dgm:cxn modelId="{EC40AA66-3DA6-40B6-894B-09B65B139467}" type="presParOf" srcId="{6EC65D50-14F0-4F82-B97F-F1904234DE41}" destId="{279C7980-8B96-4F08-B289-302D3619FE67}" srcOrd="1" destOrd="0" presId="urn:microsoft.com/office/officeart/2005/8/layout/vList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4FB130-548D-47DF-9D81-579C891895E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4450BF-2D83-4E40-A542-2C9C6EAADCAE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Internal audit is done once in a semester by two senior faculty from other department</a:t>
          </a:r>
          <a:endParaRPr lang="en-US" sz="2000" dirty="0">
            <a:solidFill>
              <a:schemeClr val="tx1"/>
            </a:solidFill>
          </a:endParaRPr>
        </a:p>
      </dgm:t>
    </dgm:pt>
    <dgm:pt modelId="{564FFBF3-3C25-4734-AC3A-A15F8C767669}" type="parTrans" cxnId="{5BF91212-907F-40E3-BC45-0C37A76B6040}">
      <dgm:prSet/>
      <dgm:spPr/>
      <dgm:t>
        <a:bodyPr/>
        <a:lstStyle/>
        <a:p>
          <a:endParaRPr lang="en-US"/>
        </a:p>
      </dgm:t>
    </dgm:pt>
    <dgm:pt modelId="{1251958A-7C0F-4A36-9529-C455C103A0DC}" type="sibTrans" cxnId="{5BF91212-907F-40E3-BC45-0C37A76B6040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9204A4A7-B40B-4DA9-B9E3-740E286ECBE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The department also undergoes external audit once in a year by academicians from other institutions</a:t>
          </a:r>
          <a:endParaRPr lang="en-US" sz="2000" dirty="0">
            <a:solidFill>
              <a:schemeClr val="tx1"/>
            </a:solidFill>
          </a:endParaRPr>
        </a:p>
      </dgm:t>
    </dgm:pt>
    <dgm:pt modelId="{8D9A65E8-8AD1-4961-B8AD-BCBCE5AB091A}" type="parTrans" cxnId="{D4512BB7-E384-4C8D-A3C7-9B68E39679AC}">
      <dgm:prSet/>
      <dgm:spPr/>
      <dgm:t>
        <a:bodyPr/>
        <a:lstStyle/>
        <a:p>
          <a:endParaRPr lang="en-US"/>
        </a:p>
      </dgm:t>
    </dgm:pt>
    <dgm:pt modelId="{DCE65B0D-B298-4787-AD82-E635A09125E7}" type="sibTrans" cxnId="{D4512BB7-E384-4C8D-A3C7-9B68E39679AC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5AB229F9-38FD-415E-934C-B6357F1EDDB2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/>
            <a:t>Audit observations from the internal audit  </a:t>
          </a:r>
          <a:r>
            <a:rPr lang="en-US" sz="2000" b="1" dirty="0">
              <a:solidFill>
                <a:schemeClr val="bg1"/>
              </a:solidFill>
            </a:rPr>
            <a:t>The outcomes of External audit are placed before the Department Advisory Committee (DAC) for its implementation. </a:t>
          </a:r>
        </a:p>
        <a:p>
          <a:endParaRPr lang="en-US" sz="1300" dirty="0"/>
        </a:p>
      </dgm:t>
    </dgm:pt>
    <dgm:pt modelId="{C22B76D5-E192-44AC-B0C7-4C51C5B894DE}" type="parTrans" cxnId="{D5B775B2-E1D6-4348-893B-E365977DFA94}">
      <dgm:prSet/>
      <dgm:spPr/>
      <dgm:t>
        <a:bodyPr/>
        <a:lstStyle/>
        <a:p>
          <a:endParaRPr lang="en-US"/>
        </a:p>
      </dgm:t>
    </dgm:pt>
    <dgm:pt modelId="{500CE352-ABBB-4675-A155-80A0457F86B0}" type="sibTrans" cxnId="{D5B775B2-E1D6-4348-893B-E365977DFA94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C0065B9A-84BE-48FD-8352-F2C2AB1F1EE3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b="1" dirty="0"/>
            <a:t>The outcomes from the  DAC are placed before the Program Assessment Committee (PAC) for its approval</a:t>
          </a:r>
          <a:endParaRPr lang="en-US" sz="2000" dirty="0"/>
        </a:p>
      </dgm:t>
    </dgm:pt>
    <dgm:pt modelId="{6CEF8993-034E-4728-9430-2EAA94FEEB74}" type="parTrans" cxnId="{1399E14F-8C78-4D4A-8CD7-B0396210E953}">
      <dgm:prSet/>
      <dgm:spPr/>
      <dgm:t>
        <a:bodyPr/>
        <a:lstStyle/>
        <a:p>
          <a:endParaRPr lang="en-US"/>
        </a:p>
      </dgm:t>
    </dgm:pt>
    <dgm:pt modelId="{08BEE46E-AD3C-4B50-B436-B1F995F59A18}" type="sibTrans" cxnId="{1399E14F-8C78-4D4A-8CD7-B0396210E953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4BEFFB66-C516-494E-989C-F216385FF0B5}">
      <dgm:prSet phldrT="[Text]"/>
      <dgm:spPr/>
      <dgm:t>
        <a:bodyPr/>
        <a:lstStyle/>
        <a:p>
          <a:r>
            <a:rPr lang="en-US" b="1" dirty="0"/>
            <a:t>PAC discusses on the observations and if found necessary, then it gives approval for DAC for its implementation</a:t>
          </a:r>
          <a:endParaRPr lang="en-US" dirty="0"/>
        </a:p>
      </dgm:t>
    </dgm:pt>
    <dgm:pt modelId="{40E3FE9B-D4E9-4790-BE47-7EC61F89EA01}" type="parTrans" cxnId="{00F42E00-0E14-4AD2-8668-3E86F68D5370}">
      <dgm:prSet/>
      <dgm:spPr/>
      <dgm:t>
        <a:bodyPr/>
        <a:lstStyle/>
        <a:p>
          <a:endParaRPr lang="en-US"/>
        </a:p>
      </dgm:t>
    </dgm:pt>
    <dgm:pt modelId="{3603A199-8928-4AB3-8BAA-1CD9BAF0DDF1}" type="sibTrans" cxnId="{00F42E00-0E14-4AD2-8668-3E86F68D5370}">
      <dgm:prSet/>
      <dgm:spPr/>
      <dgm:t>
        <a:bodyPr/>
        <a:lstStyle/>
        <a:p>
          <a:endParaRPr lang="en-US"/>
        </a:p>
      </dgm:t>
    </dgm:pt>
    <dgm:pt modelId="{FB599835-14C0-4B85-B78F-20341961BF37}" type="pres">
      <dgm:prSet presAssocID="{3D4FB130-548D-47DF-9D81-579C891895E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7970B8-1088-4B89-995A-56F2240B88C0}" type="pres">
      <dgm:prSet presAssocID="{3D4FB130-548D-47DF-9D81-579C891895EA}" presName="dummyMaxCanvas" presStyleCnt="0">
        <dgm:presLayoutVars/>
      </dgm:prSet>
      <dgm:spPr/>
    </dgm:pt>
    <dgm:pt modelId="{82BE169F-0F74-429D-B484-D3195B7EAC20}" type="pres">
      <dgm:prSet presAssocID="{3D4FB130-548D-47DF-9D81-579C891895E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52FC1-8824-4F58-AF39-5368E9BBC59A}" type="pres">
      <dgm:prSet presAssocID="{3D4FB130-548D-47DF-9D81-579C891895E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5B35F-AF0B-4E57-B16F-AB223FCF5D2A}" type="pres">
      <dgm:prSet presAssocID="{3D4FB130-548D-47DF-9D81-579C891895E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8B6A0-DF38-405B-B59A-3110C95AD4FD}" type="pres">
      <dgm:prSet presAssocID="{3D4FB130-548D-47DF-9D81-579C891895E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D8BFB-46E1-45FC-8609-28287FE5770A}" type="pres">
      <dgm:prSet presAssocID="{3D4FB130-548D-47DF-9D81-579C891895E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3B8B7B-64A1-4AF8-8D98-F8730E5FE870}" type="pres">
      <dgm:prSet presAssocID="{3D4FB130-548D-47DF-9D81-579C891895E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13C4B-4A50-4DD9-A053-84F9E3CA6D3B}" type="pres">
      <dgm:prSet presAssocID="{3D4FB130-548D-47DF-9D81-579C891895E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DE30C-BE8B-4167-8EBA-517212EFC6DE}" type="pres">
      <dgm:prSet presAssocID="{3D4FB130-548D-47DF-9D81-579C891895E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03B41F-DC9B-4DF1-A441-75AF4DCBF479}" type="pres">
      <dgm:prSet presAssocID="{3D4FB130-548D-47DF-9D81-579C891895E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2BD034-ACC4-49A8-B5B5-17DC497DE58B}" type="pres">
      <dgm:prSet presAssocID="{3D4FB130-548D-47DF-9D81-579C891895E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994AD-5488-4DB7-9FCF-A6D29543AACD}" type="pres">
      <dgm:prSet presAssocID="{3D4FB130-548D-47DF-9D81-579C891895E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C639D2-7591-4238-A92B-B7A624EE34D9}" type="pres">
      <dgm:prSet presAssocID="{3D4FB130-548D-47DF-9D81-579C891895E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BCF3F-8AA2-4B7A-9068-E1B106CCCD55}" type="pres">
      <dgm:prSet presAssocID="{3D4FB130-548D-47DF-9D81-579C891895E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63D32-4141-415D-87E0-E24478F37434}" type="pres">
      <dgm:prSet presAssocID="{3D4FB130-548D-47DF-9D81-579C891895E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89B050-6694-40AC-9010-C766AC355A60}" type="presOf" srcId="{C0065B9A-84BE-48FD-8352-F2C2AB1F1EE3}" destId="{B868B6A0-DF38-405B-B59A-3110C95AD4FD}" srcOrd="0" destOrd="0" presId="urn:microsoft.com/office/officeart/2005/8/layout/vProcess5"/>
    <dgm:cxn modelId="{F1DA93B6-3D5C-46CE-B84A-055B71E6FA77}" type="presOf" srcId="{5AB229F9-38FD-415E-934C-B6357F1EDDB2}" destId="{52C639D2-7591-4238-A92B-B7A624EE34D9}" srcOrd="1" destOrd="0" presId="urn:microsoft.com/office/officeart/2005/8/layout/vProcess5"/>
    <dgm:cxn modelId="{C74B39BB-0DC6-4A37-BC2E-CE2BCF45F776}" type="presOf" srcId="{3D4FB130-548D-47DF-9D81-579C891895EA}" destId="{FB599835-14C0-4B85-B78F-20341961BF37}" srcOrd="0" destOrd="0" presId="urn:microsoft.com/office/officeart/2005/8/layout/vProcess5"/>
    <dgm:cxn modelId="{AE613C54-058B-4630-9CAB-08A98078667A}" type="presOf" srcId="{08BEE46E-AD3C-4B50-B436-B1F995F59A18}" destId="{B203B41F-DC9B-4DF1-A441-75AF4DCBF479}" srcOrd="0" destOrd="0" presId="urn:microsoft.com/office/officeart/2005/8/layout/vProcess5"/>
    <dgm:cxn modelId="{7D7F748A-679D-4F49-B978-3A105ECCFBF0}" type="presOf" srcId="{9204A4A7-B40B-4DA9-B9E3-740E286ECBE0}" destId="{1DB994AD-5488-4DB7-9FCF-A6D29543AACD}" srcOrd="1" destOrd="0" presId="urn:microsoft.com/office/officeart/2005/8/layout/vProcess5"/>
    <dgm:cxn modelId="{D4512BB7-E384-4C8D-A3C7-9B68E39679AC}" srcId="{3D4FB130-548D-47DF-9D81-579C891895EA}" destId="{9204A4A7-B40B-4DA9-B9E3-740E286ECBE0}" srcOrd="1" destOrd="0" parTransId="{8D9A65E8-8AD1-4961-B8AD-BCBCE5AB091A}" sibTransId="{DCE65B0D-B298-4787-AD82-E635A09125E7}"/>
    <dgm:cxn modelId="{00F42E00-0E14-4AD2-8668-3E86F68D5370}" srcId="{3D4FB130-548D-47DF-9D81-579C891895EA}" destId="{4BEFFB66-C516-494E-989C-F216385FF0B5}" srcOrd="4" destOrd="0" parTransId="{40E3FE9B-D4E9-4790-BE47-7EC61F89EA01}" sibTransId="{3603A199-8928-4AB3-8BAA-1CD9BAF0DDF1}"/>
    <dgm:cxn modelId="{D5B775B2-E1D6-4348-893B-E365977DFA94}" srcId="{3D4FB130-548D-47DF-9D81-579C891895EA}" destId="{5AB229F9-38FD-415E-934C-B6357F1EDDB2}" srcOrd="2" destOrd="0" parTransId="{C22B76D5-E192-44AC-B0C7-4C51C5B894DE}" sibTransId="{500CE352-ABBB-4675-A155-80A0457F86B0}"/>
    <dgm:cxn modelId="{1399E14F-8C78-4D4A-8CD7-B0396210E953}" srcId="{3D4FB130-548D-47DF-9D81-579C891895EA}" destId="{C0065B9A-84BE-48FD-8352-F2C2AB1F1EE3}" srcOrd="3" destOrd="0" parTransId="{6CEF8993-034E-4728-9430-2EAA94FEEB74}" sibTransId="{08BEE46E-AD3C-4B50-B436-B1F995F59A18}"/>
    <dgm:cxn modelId="{15AA3400-48D9-452C-904A-0515AAFC2322}" type="presOf" srcId="{DCE65B0D-B298-4787-AD82-E635A09125E7}" destId="{CBD13C4B-4A50-4DD9-A053-84F9E3CA6D3B}" srcOrd="0" destOrd="0" presId="urn:microsoft.com/office/officeart/2005/8/layout/vProcess5"/>
    <dgm:cxn modelId="{52A30AE3-8C82-4E79-AAA5-E9C088D0C866}" type="presOf" srcId="{9204A4A7-B40B-4DA9-B9E3-740E286ECBE0}" destId="{EE652FC1-8824-4F58-AF39-5368E9BBC59A}" srcOrd="0" destOrd="0" presId="urn:microsoft.com/office/officeart/2005/8/layout/vProcess5"/>
    <dgm:cxn modelId="{F6DB2D15-56AC-4B3C-929E-1C6DD74F8E27}" type="presOf" srcId="{C0065B9A-84BE-48FD-8352-F2C2AB1F1EE3}" destId="{2BDBCF3F-8AA2-4B7A-9068-E1B106CCCD55}" srcOrd="1" destOrd="0" presId="urn:microsoft.com/office/officeart/2005/8/layout/vProcess5"/>
    <dgm:cxn modelId="{5BF91212-907F-40E3-BC45-0C37A76B6040}" srcId="{3D4FB130-548D-47DF-9D81-579C891895EA}" destId="{274450BF-2D83-4E40-A542-2C9C6EAADCAE}" srcOrd="0" destOrd="0" parTransId="{564FFBF3-3C25-4734-AC3A-A15F8C767669}" sibTransId="{1251958A-7C0F-4A36-9529-C455C103A0DC}"/>
    <dgm:cxn modelId="{AB1A1631-402D-4120-B6AF-48DF57C89AFB}" type="presOf" srcId="{4BEFFB66-C516-494E-989C-F216385FF0B5}" destId="{C6A63D32-4141-415D-87E0-E24478F37434}" srcOrd="1" destOrd="0" presId="urn:microsoft.com/office/officeart/2005/8/layout/vProcess5"/>
    <dgm:cxn modelId="{D4E91141-0F75-49B7-ABE4-17952C806130}" type="presOf" srcId="{5AB229F9-38FD-415E-934C-B6357F1EDDB2}" destId="{7835B35F-AF0B-4E57-B16F-AB223FCF5D2A}" srcOrd="0" destOrd="0" presId="urn:microsoft.com/office/officeart/2005/8/layout/vProcess5"/>
    <dgm:cxn modelId="{71E06478-6FA2-4234-83C9-524928F3F3BE}" type="presOf" srcId="{1251958A-7C0F-4A36-9529-C455C103A0DC}" destId="{733B8B7B-64A1-4AF8-8D98-F8730E5FE870}" srcOrd="0" destOrd="0" presId="urn:microsoft.com/office/officeart/2005/8/layout/vProcess5"/>
    <dgm:cxn modelId="{06B9A57C-DA8B-491F-9882-403FAB2FD1C4}" type="presOf" srcId="{274450BF-2D83-4E40-A542-2C9C6EAADCAE}" destId="{3C2BD034-ACC4-49A8-B5B5-17DC497DE58B}" srcOrd="1" destOrd="0" presId="urn:microsoft.com/office/officeart/2005/8/layout/vProcess5"/>
    <dgm:cxn modelId="{7E34BBD9-88B9-4FE4-B483-79F6AD8B7DE8}" type="presOf" srcId="{274450BF-2D83-4E40-A542-2C9C6EAADCAE}" destId="{82BE169F-0F74-429D-B484-D3195B7EAC20}" srcOrd="0" destOrd="0" presId="urn:microsoft.com/office/officeart/2005/8/layout/vProcess5"/>
    <dgm:cxn modelId="{7462C09B-F276-4EB2-AC3C-9E6590C2F3CA}" type="presOf" srcId="{500CE352-ABBB-4675-A155-80A0457F86B0}" destId="{24DDE30C-BE8B-4167-8EBA-517212EFC6DE}" srcOrd="0" destOrd="0" presId="urn:microsoft.com/office/officeart/2005/8/layout/vProcess5"/>
    <dgm:cxn modelId="{0AC419C9-DC11-41B0-B5A7-585CCF69F13A}" type="presOf" srcId="{4BEFFB66-C516-494E-989C-F216385FF0B5}" destId="{477D8BFB-46E1-45FC-8609-28287FE5770A}" srcOrd="0" destOrd="0" presId="urn:microsoft.com/office/officeart/2005/8/layout/vProcess5"/>
    <dgm:cxn modelId="{0E9188C5-813E-45DE-92B4-B180373D2E00}" type="presParOf" srcId="{FB599835-14C0-4B85-B78F-20341961BF37}" destId="{7F7970B8-1088-4B89-995A-56F2240B88C0}" srcOrd="0" destOrd="0" presId="urn:microsoft.com/office/officeart/2005/8/layout/vProcess5"/>
    <dgm:cxn modelId="{48808935-DDA4-443F-93DE-838EDAC42163}" type="presParOf" srcId="{FB599835-14C0-4B85-B78F-20341961BF37}" destId="{82BE169F-0F74-429D-B484-D3195B7EAC20}" srcOrd="1" destOrd="0" presId="urn:microsoft.com/office/officeart/2005/8/layout/vProcess5"/>
    <dgm:cxn modelId="{8C8BA3C7-99BB-46C7-86B7-1A5FFA1BDD34}" type="presParOf" srcId="{FB599835-14C0-4B85-B78F-20341961BF37}" destId="{EE652FC1-8824-4F58-AF39-5368E9BBC59A}" srcOrd="2" destOrd="0" presId="urn:microsoft.com/office/officeart/2005/8/layout/vProcess5"/>
    <dgm:cxn modelId="{CC4AD02D-E2C4-454C-BB57-25ABFD3A62E5}" type="presParOf" srcId="{FB599835-14C0-4B85-B78F-20341961BF37}" destId="{7835B35F-AF0B-4E57-B16F-AB223FCF5D2A}" srcOrd="3" destOrd="0" presId="urn:microsoft.com/office/officeart/2005/8/layout/vProcess5"/>
    <dgm:cxn modelId="{48D98C85-7027-40B6-A7AA-F5D1166DDD84}" type="presParOf" srcId="{FB599835-14C0-4B85-B78F-20341961BF37}" destId="{B868B6A0-DF38-405B-B59A-3110C95AD4FD}" srcOrd="4" destOrd="0" presId="urn:microsoft.com/office/officeart/2005/8/layout/vProcess5"/>
    <dgm:cxn modelId="{17ADD88E-9D86-43AE-94AC-90606DC41A7E}" type="presParOf" srcId="{FB599835-14C0-4B85-B78F-20341961BF37}" destId="{477D8BFB-46E1-45FC-8609-28287FE5770A}" srcOrd="5" destOrd="0" presId="urn:microsoft.com/office/officeart/2005/8/layout/vProcess5"/>
    <dgm:cxn modelId="{0C566531-A21E-4AAA-AE5F-D4CA3D3BA289}" type="presParOf" srcId="{FB599835-14C0-4B85-B78F-20341961BF37}" destId="{733B8B7B-64A1-4AF8-8D98-F8730E5FE870}" srcOrd="6" destOrd="0" presId="urn:microsoft.com/office/officeart/2005/8/layout/vProcess5"/>
    <dgm:cxn modelId="{01A0D5DC-F97B-4914-9B3E-9EC696FC4CE1}" type="presParOf" srcId="{FB599835-14C0-4B85-B78F-20341961BF37}" destId="{CBD13C4B-4A50-4DD9-A053-84F9E3CA6D3B}" srcOrd="7" destOrd="0" presId="urn:microsoft.com/office/officeart/2005/8/layout/vProcess5"/>
    <dgm:cxn modelId="{32370A5C-08D2-488B-9934-C0B293E0B146}" type="presParOf" srcId="{FB599835-14C0-4B85-B78F-20341961BF37}" destId="{24DDE30C-BE8B-4167-8EBA-517212EFC6DE}" srcOrd="8" destOrd="0" presId="urn:microsoft.com/office/officeart/2005/8/layout/vProcess5"/>
    <dgm:cxn modelId="{4EB2349C-07F6-4E85-A3BF-C83883F55959}" type="presParOf" srcId="{FB599835-14C0-4B85-B78F-20341961BF37}" destId="{B203B41F-DC9B-4DF1-A441-75AF4DCBF479}" srcOrd="9" destOrd="0" presId="urn:microsoft.com/office/officeart/2005/8/layout/vProcess5"/>
    <dgm:cxn modelId="{4D55FA3D-B95E-4E96-AD56-69E342633685}" type="presParOf" srcId="{FB599835-14C0-4B85-B78F-20341961BF37}" destId="{3C2BD034-ACC4-49A8-B5B5-17DC497DE58B}" srcOrd="10" destOrd="0" presId="urn:microsoft.com/office/officeart/2005/8/layout/vProcess5"/>
    <dgm:cxn modelId="{E989872A-9533-478F-820D-F8858AAF40E8}" type="presParOf" srcId="{FB599835-14C0-4B85-B78F-20341961BF37}" destId="{1DB994AD-5488-4DB7-9FCF-A6D29543AACD}" srcOrd="11" destOrd="0" presId="urn:microsoft.com/office/officeart/2005/8/layout/vProcess5"/>
    <dgm:cxn modelId="{ECF60BE1-74F6-40A1-87B0-8FEC1D6C1FB6}" type="presParOf" srcId="{FB599835-14C0-4B85-B78F-20341961BF37}" destId="{52C639D2-7591-4238-A92B-B7A624EE34D9}" srcOrd="12" destOrd="0" presId="urn:microsoft.com/office/officeart/2005/8/layout/vProcess5"/>
    <dgm:cxn modelId="{E7619D81-4BFC-4F4A-ADA8-5AA2F20AF0CA}" type="presParOf" srcId="{FB599835-14C0-4B85-B78F-20341961BF37}" destId="{2BDBCF3F-8AA2-4B7A-9068-E1B106CCCD55}" srcOrd="13" destOrd="0" presId="urn:microsoft.com/office/officeart/2005/8/layout/vProcess5"/>
    <dgm:cxn modelId="{FCA7A1CC-5499-4049-B423-068A0214BBD2}" type="presParOf" srcId="{FB599835-14C0-4B85-B78F-20341961BF37}" destId="{C6A63D32-4141-415D-87E0-E24478F37434}" srcOrd="14" destOrd="0" presId="urn:microsoft.com/office/officeart/2005/8/layout/v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1D84E-7EC7-413F-8224-82F17354E9F8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F68AA-AE90-4ADC-913C-1DFCA8B1C3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69A29-00C3-4030-8740-C831A7F4D2DD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3C7F-54DC-41D3-A68D-834E50A85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openxmlformats.org/officeDocument/2006/relationships/image" Target="../media/image36.jpeg"/><Relationship Id="rId3" Type="http://schemas.openxmlformats.org/officeDocument/2006/relationships/image" Target="../media/image23.jpeg"/><Relationship Id="rId21" Type="http://schemas.openxmlformats.org/officeDocument/2006/relationships/image" Target="../media/image39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.bin"/><Relationship Id="rId20" Type="http://schemas.openxmlformats.org/officeDocument/2006/relationships/image" Target="../media/image38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30.jpeg"/><Relationship Id="rId19" Type="http://schemas.openxmlformats.org/officeDocument/2006/relationships/image" Target="../media/image37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3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8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5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550206"/>
            <a:ext cx="9361488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Verdana" pitchFamily="34" charset="0"/>
              </a:rPr>
              <a:t>HEARTY WELCOME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Verdana" pitchFamily="34" charset="0"/>
              </a:rPr>
              <a:t>TO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3600" b="1" dirty="0">
                <a:solidFill>
                  <a:srgbClr val="7030A0"/>
                </a:solidFill>
                <a:ea typeface="Verdana" pitchFamily="34" charset="0"/>
              </a:rPr>
              <a:t>NBA EXPERT COMMITTEE MEMBERS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a typeface="Verdana" pitchFamily="34" charset="0"/>
              </a:rPr>
              <a:t>DEPARTMENT OF MECHANICAL ENGINEERING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408394" y="5776455"/>
            <a:ext cx="264187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Presented by</a:t>
            </a:r>
          </a:p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Dr. </a:t>
            </a:r>
            <a:r>
              <a:rPr lang="en-US" altLang="en-US" dirty="0" err="1">
                <a:latin typeface="Arial Black" pitchFamily="34" charset="0"/>
                <a:cs typeface="Times New Roman" pitchFamily="18" charset="0"/>
              </a:rPr>
              <a:t>Umashankar</a:t>
            </a:r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 M  </a:t>
            </a:r>
          </a:p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HOD ME</a:t>
            </a:r>
            <a:endParaRPr lang="en-US" altLang="en-US" dirty="0">
              <a:latin typeface="Arial Black" pitchFamily="34" charset="0"/>
            </a:endParaRPr>
          </a:p>
        </p:txBody>
      </p:sp>
      <p:pic>
        <p:nvPicPr>
          <p:cNvPr id="7" name="Picture 2" descr="Image result for bunch of flower images downlo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8" t="13516" r="5688" b="9956"/>
          <a:stretch/>
        </p:blipFill>
        <p:spPr bwMode="auto">
          <a:xfrm>
            <a:off x="2953095" y="4424514"/>
            <a:ext cx="3298444" cy="209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08010" y="54430"/>
            <a:ext cx="7402592" cy="762757"/>
          </a:xfrm>
        </p:spPr>
        <p:txBody>
          <a:bodyPr/>
          <a:lstStyle/>
          <a:p>
            <a:r>
              <a:rPr lang="en-IN" sz="3600" b="1" dirty="0">
                <a:solidFill>
                  <a:srgbClr val="800000"/>
                </a:solidFill>
              </a:rPr>
              <a:t>Head of </a:t>
            </a:r>
            <a:r>
              <a:rPr lang="en-IN" sz="4000" b="1" dirty="0">
                <a:solidFill>
                  <a:srgbClr val="800000"/>
                </a:solidFill>
              </a:rPr>
              <a:t>the</a:t>
            </a:r>
            <a:r>
              <a:rPr lang="en-IN" sz="3600" b="1" dirty="0">
                <a:solidFill>
                  <a:srgbClr val="800000"/>
                </a:solidFill>
              </a:rPr>
              <a:t> Department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0635" y="1282844"/>
            <a:ext cx="543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err="1">
                <a:solidFill>
                  <a:schemeClr val="tx2">
                    <a:lumMod val="75000"/>
                  </a:schemeClr>
                </a:solidFill>
              </a:rPr>
              <a:t>Dr.</a:t>
            </a:r>
            <a:r>
              <a:rPr lang="en-IN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N" sz="2400" b="1" dirty="0" err="1">
                <a:solidFill>
                  <a:schemeClr val="tx2">
                    <a:lumMod val="75000"/>
                  </a:schemeClr>
                </a:solidFill>
              </a:rPr>
              <a:t>Umashankar</a:t>
            </a:r>
            <a:r>
              <a:rPr lang="en-IN" sz="2400" b="1" dirty="0">
                <a:solidFill>
                  <a:schemeClr val="tx2">
                    <a:lumMod val="75000"/>
                  </a:schemeClr>
                </a:solidFill>
              </a:rPr>
              <a:t> M</a:t>
            </a:r>
            <a:r>
              <a:rPr lang="en-IN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N" b="1" baseline="-25000" dirty="0" err="1">
                <a:solidFill>
                  <a:srgbClr val="C00000"/>
                </a:solidFill>
              </a:rPr>
              <a:t>M.Sc</a:t>
            </a:r>
            <a:r>
              <a:rPr lang="en-IN" b="1" baseline="-25000" dirty="0">
                <a:solidFill>
                  <a:srgbClr val="C00000"/>
                </a:solidFill>
              </a:rPr>
              <a:t> (ENGG), PhD, MIE, MISTE</a:t>
            </a:r>
            <a:endParaRPr lang="en-IN" b="1" dirty="0">
              <a:solidFill>
                <a:srgbClr val="C00000"/>
              </a:solidFill>
            </a:endParaRPr>
          </a:p>
          <a:p>
            <a:r>
              <a:rPr lang="en-IN" b="1" dirty="0">
                <a:solidFill>
                  <a:schemeClr val="bg2">
                    <a:lumMod val="10000"/>
                  </a:schemeClr>
                </a:solidFill>
              </a:rPr>
              <a:t>Professor &amp; Head</a:t>
            </a:r>
          </a:p>
          <a:p>
            <a:r>
              <a:rPr lang="en-IN" b="1" dirty="0">
                <a:solidFill>
                  <a:schemeClr val="bg2">
                    <a:lumMod val="10000"/>
                  </a:schemeClr>
                </a:solidFill>
              </a:rPr>
              <a:t>Department of Mechanical Engineering</a:t>
            </a:r>
          </a:p>
        </p:txBody>
      </p:sp>
      <p:pic>
        <p:nvPicPr>
          <p:cNvPr id="7" name="Picture 2" descr="Dr. UMASHANKAR M">
            <a:extLst>
              <a:ext uri="{FF2B5EF4-FFF2-40B4-BE49-F238E27FC236}">
                <a16:creationId xmlns:a16="http://schemas.microsoft.com/office/drawing/2014/main" xmlns="" id="{CAE39907-08E4-43B5-8E74-05A9FC8ED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74" t="2291" r="19552" b="16109"/>
          <a:stretch/>
        </p:blipFill>
        <p:spPr bwMode="auto">
          <a:xfrm>
            <a:off x="488974" y="746034"/>
            <a:ext cx="1790416" cy="155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3166435"/>
              </p:ext>
            </p:extLst>
          </p:nvPr>
        </p:nvGraphicFramePr>
        <p:xfrm>
          <a:off x="291177" y="2893676"/>
          <a:ext cx="8624223" cy="3154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1734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507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913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</a:t>
                      </a:r>
                      <a:r>
                        <a:rPr lang="en-IN" sz="16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B.E. – </a:t>
                      </a:r>
                      <a:r>
                        <a:rPr lang="en-IN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S. R.</a:t>
                      </a:r>
                      <a:r>
                        <a:rPr lang="en-IN" sz="1600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I. T.,  Bangalore University </a:t>
                      </a:r>
                      <a:r>
                        <a:rPr lang="en-IN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1996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M.Sc</a:t>
                      </a:r>
                      <a:r>
                        <a:rPr lang="en-IN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(ENGG).</a:t>
                      </a: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IN" sz="1600" b="1" kern="1200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U.V.C.E., </a:t>
                      </a:r>
                      <a:r>
                        <a:rPr lang="en-IN" sz="1600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Bangalore University-2006</a:t>
                      </a:r>
                      <a:endParaRPr lang="en-IN" sz="1600" b="1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Ph.D. – </a:t>
                      </a:r>
                      <a:r>
                        <a:rPr lang="en-IN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V.I.T., Chennai - 2021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Experience: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Teaching Experience – 20 Years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Experience – 8 Years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Professional Body Membership:</a:t>
                      </a:r>
                      <a:r>
                        <a:rPr lang="en-US" sz="1600" b="1" u="sng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Institution of Engineers [India] (IEI)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Indian Society for Technical Education (ISTE)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6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Publications</a:t>
                      </a:r>
                      <a:r>
                        <a:rPr lang="en-IN" sz="1600" b="1" u="sng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Journals – 6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Conferences – 2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Conferences- 1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41343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FAC2353-75EE-4DEE-8BA6-AB41057C1F4A}"/>
              </a:ext>
            </a:extLst>
          </p:cNvPr>
          <p:cNvSpPr/>
          <p:nvPr/>
        </p:nvSpPr>
        <p:spPr>
          <a:xfrm>
            <a:off x="564828" y="1460885"/>
            <a:ext cx="8510186" cy="5065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Year of Inception of ME department </a:t>
            </a:r>
            <a:r>
              <a:rPr lang="en-IN" sz="2394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: </a:t>
            </a:r>
            <a:r>
              <a:rPr lang="en-IN" sz="2394" b="1" dirty="0">
                <a:solidFill>
                  <a:srgbClr val="C00000"/>
                </a:solidFill>
                <a:latin typeface="+mj-lt"/>
              </a:rPr>
              <a:t>1999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Sanctioned  Intake in year 1999 </a:t>
            </a:r>
            <a:r>
              <a:rPr lang="en-IN" sz="2394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: </a:t>
            </a:r>
            <a:r>
              <a:rPr lang="en-IN" sz="2394" b="1" dirty="0">
                <a:solidFill>
                  <a:srgbClr val="C00000"/>
                </a:solidFill>
                <a:latin typeface="+mj-lt"/>
              </a:rPr>
              <a:t>60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1</a:t>
            </a:r>
            <a:r>
              <a:rPr lang="en-IN" sz="2394" b="1" baseline="300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st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Upgradation in intake was in the year 2004 </a:t>
            </a:r>
            <a:r>
              <a:rPr lang="en-IN" sz="2394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: </a:t>
            </a:r>
            <a:r>
              <a:rPr lang="en-IN" sz="2394" b="1" dirty="0">
                <a:solidFill>
                  <a:srgbClr val="C00000"/>
                </a:solidFill>
                <a:latin typeface="+mj-lt"/>
              </a:rPr>
              <a:t>90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2</a:t>
            </a:r>
            <a:r>
              <a:rPr lang="en-IN" sz="2394" b="1" baseline="300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nd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Upgradation in intake 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</a:rPr>
              <a:t>was in the year 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2009 : </a:t>
            </a:r>
            <a:r>
              <a:rPr lang="en-IN" sz="2394" b="1" dirty="0">
                <a:solidFill>
                  <a:srgbClr val="C00000"/>
                </a:solidFill>
                <a:latin typeface="+mj-lt"/>
              </a:rPr>
              <a:t>120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Present Sanctioned  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</a:rPr>
              <a:t>in the year</a:t>
            </a:r>
            <a:r>
              <a:rPr lang="en-IN" sz="2394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2021</a:t>
            </a:r>
            <a:r>
              <a:rPr lang="en-IN" sz="2394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: </a:t>
            </a:r>
            <a:r>
              <a:rPr lang="en-IN" sz="2394" b="1" dirty="0">
                <a:solidFill>
                  <a:srgbClr val="C00000"/>
                </a:solidFill>
                <a:latin typeface="+mj-lt"/>
              </a:rPr>
              <a:t>60</a:t>
            </a:r>
          </a:p>
          <a:p>
            <a:pPr>
              <a:lnSpc>
                <a:spcPct val="150000"/>
              </a:lnSpc>
            </a:pPr>
            <a:r>
              <a:rPr lang="en-IN" sz="2394" b="1" u="sng" dirty="0">
                <a:solidFill>
                  <a:srgbClr val="C00000"/>
                </a:solidFill>
                <a:latin typeface="+mj-lt"/>
              </a:rPr>
              <a:t>Programs offered in ME department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rgbClr val="002060"/>
                </a:solidFill>
                <a:latin typeface="+mj-lt"/>
              </a:rPr>
              <a:t>Under graduation [UG]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rgbClr val="002060"/>
                </a:solidFill>
                <a:latin typeface="+mj-lt"/>
              </a:rPr>
              <a:t>Post Graduation [PG]  </a:t>
            </a:r>
          </a:p>
          <a:p>
            <a:pPr marL="342043" indent="-3420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394" b="1" dirty="0">
                <a:solidFill>
                  <a:srgbClr val="002060"/>
                </a:solidFill>
                <a:latin typeface="+mj-lt"/>
              </a:rPr>
              <a:t> PhD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4DDA0A1F-7D60-48CB-A355-29240ED9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0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CADFF32-479F-4E74-A559-61DE5EF70B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1" y="0"/>
            <a:ext cx="9144000" cy="144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8EEDD0-7535-426B-A7F9-58097F985254}"/>
              </a:ext>
            </a:extLst>
          </p:cNvPr>
          <p:cNvSpPr txBox="1"/>
          <p:nvPr/>
        </p:nvSpPr>
        <p:spPr>
          <a:xfrm>
            <a:off x="1609960" y="136175"/>
            <a:ext cx="6419922" cy="156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Inception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&amp;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Programs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offered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in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M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IN" sz="3591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Dept</a:t>
            </a:r>
            <a:endParaRPr lang="en-IN" sz="359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IN" sz="2394" b="1" cap="all" dirty="0">
              <a:ln w="3175" cmpd="sng">
                <a:noFill/>
              </a:ln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41343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110062" y="1149318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5" name="Pentagon 4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</a:rPr>
                <a:t>19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400" b="1" dirty="0">
                  <a:solidFill>
                    <a:schemeClr val="tx1"/>
                  </a:solidFill>
                </a:rPr>
                <a:t>Female Faculty – 02</a:t>
              </a:r>
            </a:p>
            <a:p>
              <a:r>
                <a:rPr lang="en-IN" sz="1400" b="1" dirty="0">
                  <a:solidFill>
                    <a:schemeClr val="tx1"/>
                  </a:solidFill>
                </a:rPr>
                <a:t>Male Faculty - 17</a:t>
              </a:r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110062" y="1875927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8" name="Pentagon 7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3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400" b="1" dirty="0">
                  <a:solidFill>
                    <a:schemeClr val="tx1"/>
                  </a:solidFill>
                </a:rPr>
                <a:t>Professors</a:t>
              </a:r>
            </a:p>
          </p:txBody>
        </p:sp>
      </p:grpSp>
      <p:grpSp>
        <p:nvGrpSpPr>
          <p:cNvPr id="10" name="Group 13"/>
          <p:cNvGrpSpPr/>
          <p:nvPr/>
        </p:nvGrpSpPr>
        <p:grpSpPr>
          <a:xfrm>
            <a:off x="110062" y="2568905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11" name="Pentagon 10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</a:rPr>
                <a:t>6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400" b="1" dirty="0">
                  <a:solidFill>
                    <a:schemeClr val="tx1"/>
                  </a:solidFill>
                </a:rPr>
                <a:t>Associate Professors</a:t>
              </a: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110062" y="3304058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14" name="Pentagon 13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 smtClean="0">
                  <a:solidFill>
                    <a:srgbClr val="C00000"/>
                  </a:solidFill>
                </a:rPr>
                <a:t>10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400" b="1" dirty="0">
                  <a:solidFill>
                    <a:schemeClr val="tx1"/>
                  </a:solidFill>
                </a:rPr>
                <a:t>Assistant Professors</a:t>
              </a:r>
            </a:p>
          </p:txBody>
        </p:sp>
      </p:grpSp>
      <p:grpSp>
        <p:nvGrpSpPr>
          <p:cNvPr id="16" name="Group 19"/>
          <p:cNvGrpSpPr/>
          <p:nvPr/>
        </p:nvGrpSpPr>
        <p:grpSpPr>
          <a:xfrm>
            <a:off x="110062" y="4022304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17" name="Pentagon 16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7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400" b="1" dirty="0">
                  <a:solidFill>
                    <a:schemeClr val="tx1"/>
                  </a:solidFill>
                </a:rPr>
                <a:t>Ph.D Holders</a:t>
              </a:r>
            </a:p>
          </p:txBody>
        </p:sp>
      </p:grpSp>
      <p:grpSp>
        <p:nvGrpSpPr>
          <p:cNvPr id="19" name="Group 22"/>
          <p:cNvGrpSpPr/>
          <p:nvPr/>
        </p:nvGrpSpPr>
        <p:grpSpPr>
          <a:xfrm>
            <a:off x="82788" y="4740551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20" name="Pentagon 19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9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1"/>
                  </a:solidFill>
                </a:rPr>
                <a:t>Faculty Pursuing Ph.D</a:t>
              </a:r>
            </a:p>
          </p:txBody>
        </p:sp>
      </p:grpSp>
      <p:grpSp>
        <p:nvGrpSpPr>
          <p:cNvPr id="22" name="Group 25"/>
          <p:cNvGrpSpPr/>
          <p:nvPr/>
        </p:nvGrpSpPr>
        <p:grpSpPr>
          <a:xfrm>
            <a:off x="82788" y="5377104"/>
            <a:ext cx="2676297" cy="574597"/>
            <a:chOff x="395536" y="1052736"/>
            <a:chExt cx="2880320" cy="576064"/>
          </a:xfrm>
          <a:solidFill>
            <a:srgbClr val="FFFFCC"/>
          </a:solidFill>
        </p:grpSpPr>
        <p:sp>
          <p:nvSpPr>
            <p:cNvPr id="23" name="Pentagon 22"/>
            <p:cNvSpPr/>
            <p:nvPr/>
          </p:nvSpPr>
          <p:spPr>
            <a:xfrm>
              <a:off x="395536" y="1196752"/>
              <a:ext cx="648072" cy="288032"/>
            </a:xfrm>
            <a:prstGeom prst="homePlate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</a:rPr>
                <a:t>4</a:t>
              </a:r>
              <a:r>
                <a:rPr lang="en-IN" sz="1600" b="1" dirty="0" smtClean="0">
                  <a:solidFill>
                    <a:srgbClr val="C00000"/>
                  </a:solidFill>
                </a:rPr>
                <a:t>8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tx1"/>
                  </a:solidFill>
                </a:rPr>
                <a:t>Paper Publications</a:t>
              </a:r>
            </a:p>
          </p:txBody>
        </p:sp>
      </p:grpSp>
      <p:sp>
        <p:nvSpPr>
          <p:cNvPr id="25" name="Pentagon 24"/>
          <p:cNvSpPr/>
          <p:nvPr/>
        </p:nvSpPr>
        <p:spPr>
          <a:xfrm>
            <a:off x="3128871" y="1194498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92357" y="1146457"/>
            <a:ext cx="1909158" cy="430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Laboratories</a:t>
            </a:r>
          </a:p>
        </p:txBody>
      </p:sp>
      <p:sp>
        <p:nvSpPr>
          <p:cNvPr id="27" name="Pentagon 26"/>
          <p:cNvSpPr/>
          <p:nvPr/>
        </p:nvSpPr>
        <p:spPr>
          <a:xfrm>
            <a:off x="3114450" y="1795981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7</a:t>
            </a:r>
            <a:endParaRPr lang="en-IN" sz="1600" b="1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777936" y="1747941"/>
            <a:ext cx="1923579" cy="430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Class Rooms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134500" y="2582208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97987" y="2390248"/>
            <a:ext cx="1903528" cy="695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Department Library</a:t>
            </a:r>
          </a:p>
        </p:txBody>
      </p:sp>
      <p:sp>
        <p:nvSpPr>
          <p:cNvPr id="31" name="Pentagon 30"/>
          <p:cNvSpPr/>
          <p:nvPr/>
        </p:nvSpPr>
        <p:spPr>
          <a:xfrm>
            <a:off x="3139554" y="3294318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2</a:t>
            </a:r>
            <a:endParaRPr lang="en-IN" sz="1600" b="1" dirty="0">
              <a:solidFill>
                <a:srgbClr val="00206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803040" y="3246278"/>
            <a:ext cx="1898475" cy="430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Seminar Hall</a:t>
            </a:r>
          </a:p>
        </p:txBody>
      </p:sp>
      <p:sp>
        <p:nvSpPr>
          <p:cNvPr id="33" name="Pentagon 32"/>
          <p:cNvSpPr/>
          <p:nvPr/>
        </p:nvSpPr>
        <p:spPr>
          <a:xfrm>
            <a:off x="3134500" y="3882021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97987" y="3833981"/>
            <a:ext cx="1903528" cy="430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 </a:t>
            </a:r>
            <a:r>
              <a:rPr lang="en-IN" sz="1600" dirty="0" smtClean="0">
                <a:solidFill>
                  <a:schemeClr val="tx1"/>
                </a:solidFill>
              </a:rPr>
              <a:t>R &amp; D </a:t>
            </a:r>
            <a:r>
              <a:rPr lang="en-IN" sz="1600" dirty="0" err="1">
                <a:solidFill>
                  <a:schemeClr val="tx1"/>
                </a:solidFill>
              </a:rPr>
              <a:t>Center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35" name="Pentagon 34"/>
          <p:cNvSpPr/>
          <p:nvPr/>
        </p:nvSpPr>
        <p:spPr>
          <a:xfrm>
            <a:off x="3139554" y="4505491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03041" y="4405566"/>
            <a:ext cx="1903528" cy="5293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 smtClean="0">
                <a:solidFill>
                  <a:schemeClr val="tx1"/>
                </a:solidFill>
              </a:rPr>
              <a:t>HOD Office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114450" y="5155150"/>
            <a:ext cx="663486" cy="287299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20</a:t>
            </a:r>
            <a:endParaRPr lang="en-IN" sz="1600" b="1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777936" y="5055225"/>
            <a:ext cx="1903528" cy="5293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 smtClean="0">
                <a:solidFill>
                  <a:schemeClr val="tx1"/>
                </a:solidFill>
              </a:rPr>
              <a:t>Faculty Cabins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39" name="Pentagon 38"/>
          <p:cNvSpPr/>
          <p:nvPr/>
        </p:nvSpPr>
        <p:spPr>
          <a:xfrm>
            <a:off x="2897027" y="5742854"/>
            <a:ext cx="880909" cy="452887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b="1" dirty="0">
                <a:solidFill>
                  <a:srgbClr val="002060"/>
                </a:solidFill>
              </a:rPr>
              <a:t>500 Mbps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92357" y="5714623"/>
            <a:ext cx="1903528" cy="5293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Internet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37160" y="243840"/>
            <a:ext cx="9037320" cy="61563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Lucida Sans" panose="020B0602030504020204" pitchFamily="34" charset="0"/>
                <a:cs typeface="Andalus" panose="02020603050405020304" pitchFamily="18" charset="-78"/>
              </a:rPr>
              <a:t>Introduction</a:t>
            </a:r>
            <a:br>
              <a:rPr lang="en-US" sz="2400" b="1" dirty="0">
                <a:solidFill>
                  <a:srgbClr val="C00000"/>
                </a:solidFill>
                <a:latin typeface="Lucida Sans" panose="020B0602030504020204" pitchFamily="34" charset="0"/>
                <a:cs typeface="Andalus" panose="02020603050405020304" pitchFamily="18" charset="-78"/>
              </a:rPr>
            </a:br>
            <a:r>
              <a:rPr lang="en-IN" sz="2400" b="1" dirty="0">
                <a:solidFill>
                  <a:srgbClr val="C00000"/>
                </a:solidFill>
                <a:latin typeface="Lucida Sans" panose="020B0602030504020204" pitchFamily="34" charset="0"/>
                <a:cs typeface="Andalus" panose="02020603050405020304" pitchFamily="18" charset="-78"/>
              </a:rPr>
              <a:t>Faculty – Infrastructure - Students</a:t>
            </a:r>
          </a:p>
        </p:txBody>
      </p:sp>
      <p:sp>
        <p:nvSpPr>
          <p:cNvPr id="4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2859" y="6340168"/>
            <a:ext cx="2184347" cy="364195"/>
          </a:xfrm>
        </p:spPr>
        <p:txBody>
          <a:bodyPr/>
          <a:lstStyle/>
          <a:p>
            <a:fld id="{AD32FF36-0650-4599-8591-CB91F0F77817}" type="slidenum">
              <a:rPr lang="en-IN" b="1" smtClean="0">
                <a:solidFill>
                  <a:schemeClr val="tx1"/>
                </a:solidFill>
              </a:rPr>
              <a:pPr/>
              <a:t>4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43" name="Footer Placeholder 9">
            <a:extLst>
              <a:ext uri="{FF2B5EF4-FFF2-40B4-BE49-F238E27FC236}">
                <a16:creationId xmlns:a16="http://schemas.microsoft.com/office/drawing/2014/main" xmlns="" id="{10731146-A460-4CB2-B68D-BE74E12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986985" y="2525047"/>
            <a:ext cx="1969241" cy="50272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Avg. Pass % in last three years</a:t>
            </a:r>
          </a:p>
        </p:txBody>
      </p:sp>
      <p:sp>
        <p:nvSpPr>
          <p:cNvPr id="45" name="Pentagon 44"/>
          <p:cNvSpPr/>
          <p:nvPr/>
        </p:nvSpPr>
        <p:spPr>
          <a:xfrm>
            <a:off x="6014419" y="1903855"/>
            <a:ext cx="922225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</a:rPr>
              <a:t>60.28%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46" name="Slide Number Placeholder 1"/>
          <p:cNvSpPr txBox="1">
            <a:spLocks/>
          </p:cNvSpPr>
          <p:nvPr/>
        </p:nvSpPr>
        <p:spPr>
          <a:xfrm>
            <a:off x="6549275" y="2488244"/>
            <a:ext cx="2184347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85563" y="4561130"/>
            <a:ext cx="1969241" cy="5311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 smtClean="0">
                <a:solidFill>
                  <a:schemeClr val="tx1"/>
                </a:solidFill>
              </a:rPr>
              <a:t>Total Number of VTU Ranks from inception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48" name="Pentagon 47"/>
          <p:cNvSpPr/>
          <p:nvPr/>
        </p:nvSpPr>
        <p:spPr>
          <a:xfrm>
            <a:off x="5940048" y="3889068"/>
            <a:ext cx="922224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</a:rPr>
              <a:t>21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974171" y="3265751"/>
            <a:ext cx="1969241" cy="3207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Placements</a:t>
            </a:r>
          </a:p>
        </p:txBody>
      </p:sp>
      <p:sp>
        <p:nvSpPr>
          <p:cNvPr id="50" name="Pentagon 49"/>
          <p:cNvSpPr/>
          <p:nvPr/>
        </p:nvSpPr>
        <p:spPr>
          <a:xfrm>
            <a:off x="5975755" y="2560697"/>
            <a:ext cx="970292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</a:rPr>
              <a:t>66.34%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51" name="Pentagon 50"/>
          <p:cNvSpPr/>
          <p:nvPr/>
        </p:nvSpPr>
        <p:spPr>
          <a:xfrm>
            <a:off x="5940048" y="3197135"/>
            <a:ext cx="981443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</a:rPr>
              <a:t>51%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52" name="Pentagon 51"/>
          <p:cNvSpPr/>
          <p:nvPr/>
        </p:nvSpPr>
        <p:spPr>
          <a:xfrm>
            <a:off x="6048428" y="1191704"/>
            <a:ext cx="922224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</a:rPr>
              <a:t>37.49%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011159" y="1161376"/>
            <a:ext cx="1980442" cy="5311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Enrolment Ratio  (In last three years)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74170" y="3888144"/>
            <a:ext cx="1969241" cy="5311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Online certification courses </a:t>
            </a:r>
          </a:p>
        </p:txBody>
      </p:sp>
      <p:sp>
        <p:nvSpPr>
          <p:cNvPr id="55" name="Pentagon 54"/>
          <p:cNvSpPr/>
          <p:nvPr/>
        </p:nvSpPr>
        <p:spPr>
          <a:xfrm>
            <a:off x="5999267" y="4563045"/>
            <a:ext cx="922224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986085" y="5239508"/>
            <a:ext cx="1969241" cy="69636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Professional </a:t>
            </a:r>
            <a:r>
              <a:rPr lang="en-IN" sz="1600" dirty="0" smtClean="0">
                <a:solidFill>
                  <a:schemeClr val="tx1"/>
                </a:solidFill>
              </a:rPr>
              <a:t>bodies– IEI, ISTE, IIF, SAE 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57" name="Pentagon 56"/>
          <p:cNvSpPr/>
          <p:nvPr/>
        </p:nvSpPr>
        <p:spPr>
          <a:xfrm>
            <a:off x="5999789" y="5267550"/>
            <a:ext cx="922224" cy="432735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4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06801" y="1836296"/>
            <a:ext cx="2137199" cy="5311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</a:rPr>
              <a:t>Enrolment Ratio  </a:t>
            </a:r>
            <a:r>
              <a:rPr lang="en-IN" sz="1600" dirty="0" smtClean="0">
                <a:solidFill>
                  <a:schemeClr val="tx1"/>
                </a:solidFill>
              </a:rPr>
              <a:t>(when dept. APPLIED for NBA)</a:t>
            </a:r>
            <a:endParaRPr lang="en-IN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CA3EAA7-EBE4-4ADF-9551-C1B6CF15AB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0" y="0"/>
            <a:ext cx="9144000" cy="1459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95800" y="5238163"/>
            <a:ext cx="4580482" cy="40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KSCST Award for Best Project,2019-20 </a:t>
            </a:r>
            <a:endParaRPr lang="en-IN" sz="1596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052161" cy="364195"/>
          </a:xfrm>
        </p:spPr>
        <p:txBody>
          <a:bodyPr/>
          <a:lstStyle/>
          <a:p>
            <a:fld id="{AD8884B2-ED36-4C2C-845A-F9B60BBC8940}" type="slidenum">
              <a:rPr lang="en-IN" b="1" smtClean="0">
                <a:solidFill>
                  <a:schemeClr val="tx1"/>
                </a:solidFill>
                <a:cs typeface="Times New Roman" panose="02020603050405020304" pitchFamily="18" charset="0"/>
              </a:rPr>
              <a:pPr/>
              <a:t>5</a:t>
            </a:fld>
            <a:r>
              <a:rPr lang="en-IN" b="1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1261C3A-F2E7-4626-A497-64F62283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44961"/>
            <a:ext cx="5928466" cy="107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192" b="1" dirty="0">
                <a:solidFill>
                  <a:schemeClr val="bg1"/>
                </a:solidFill>
              </a:rPr>
              <a:t>Departmental Achievements &amp; Recognition</a:t>
            </a:r>
          </a:p>
        </p:txBody>
      </p:sp>
      <p:pic>
        <p:nvPicPr>
          <p:cNvPr id="8" name="Picture 2" descr="C:\Users\admin\Desktop\WhatsApp Image 2021-11-29 at 6.51.02 P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72" y="1768010"/>
            <a:ext cx="5094928" cy="2858821"/>
          </a:xfrm>
          <a:prstGeom prst="rect">
            <a:avLst/>
          </a:prstGeom>
          <a:noFill/>
        </p:spPr>
      </p:pic>
      <p:pic>
        <p:nvPicPr>
          <p:cNvPr id="9" name="Picture 4" descr="C:\Users\admin\Desktop\KSCST-202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400000">
            <a:off x="5474255" y="1536146"/>
            <a:ext cx="3371448" cy="3804357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76200" y="4831605"/>
            <a:ext cx="4442687" cy="40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State NSS Award 2020-21</a:t>
            </a:r>
            <a:r>
              <a:rPr lang="en-US" altLang="en-US" sz="179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1596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xmlns="" id="{10731146-A460-4CB2-B68D-BE74E12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3334804"/>
            <a:ext cx="3944983" cy="384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Our BAJA Team, 2018-19</a:t>
            </a:r>
            <a:endParaRPr lang="en-IN" sz="1596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0601" y="6432957"/>
            <a:ext cx="2848216" cy="368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Our </a:t>
            </a:r>
            <a:r>
              <a:rPr lang="en-US" altLang="en-US" sz="179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Gokart</a:t>
            </a: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Team, 2017-18</a:t>
            </a:r>
            <a:endParaRPr lang="en-IN" sz="1795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JGI\Downloads\Best student proje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717" y="3722915"/>
            <a:ext cx="4433883" cy="256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159974" y="3236454"/>
            <a:ext cx="4474391" cy="40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Best Student Award by ISTE, 2017-18</a:t>
            </a:r>
            <a:endParaRPr lang="en-IN" sz="1596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8" name="Picture 2" descr="H:\iste\Kushal IS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1732" y="886575"/>
            <a:ext cx="4281268" cy="225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947160" y="6326295"/>
            <a:ext cx="4602259" cy="40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KSCST Award for Best Project</a:t>
            </a:r>
            <a:r>
              <a:rPr lang="en-US" altLang="en-US" sz="1795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2017-18 </a:t>
            </a:r>
            <a:endParaRPr lang="en-IN" sz="1596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76518" y="6504129"/>
            <a:ext cx="2052161" cy="364195"/>
          </a:xfrm>
        </p:spPr>
        <p:txBody>
          <a:bodyPr/>
          <a:lstStyle/>
          <a:p>
            <a:fld id="{AD8884B2-ED36-4C2C-845A-F9B60BBC8940}" type="slidenum">
              <a:rPr lang="en-IN" b="1" smtClean="0">
                <a:solidFill>
                  <a:schemeClr val="tx1"/>
                </a:solidFill>
                <a:cs typeface="Times New Roman" panose="02020603050405020304" pitchFamily="18" charset="0"/>
              </a:rPr>
              <a:pPr/>
              <a:t>6</a:t>
            </a:fld>
            <a:endParaRPr lang="en-IN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xmlns="" id="{71261C3A-F2E7-4626-A497-64F62283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486" y="192709"/>
            <a:ext cx="7421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Departmental Achievements &amp; Recognition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18" y="810713"/>
            <a:ext cx="3487782" cy="252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804" y="3696789"/>
            <a:ext cx="390539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mechanical sports\IMG_75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135" y="4180272"/>
            <a:ext cx="3896623" cy="229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RD Photo of 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018" y="888571"/>
            <a:ext cx="4674736" cy="27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D Photo of B.jpg"/>
          <p:cNvPicPr>
            <a:picLocks noChangeAspect="1" noChangeArrowheads="1"/>
          </p:cNvPicPr>
          <p:nvPr/>
        </p:nvPicPr>
        <p:blipFill rotWithShape="1">
          <a:blip r:embed="rId4"/>
          <a:srcRect l="6575" t="14047"/>
          <a:stretch/>
        </p:blipFill>
        <p:spPr bwMode="auto">
          <a:xfrm>
            <a:off x="4765970" y="4193177"/>
            <a:ext cx="3913651" cy="232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9073" y="3684332"/>
            <a:ext cx="7360767" cy="40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6057" algn="ctr">
              <a:lnSpc>
                <a:spcPct val="115000"/>
              </a:lnSpc>
              <a:spcAft>
                <a:spcPts val="998"/>
              </a:spcAft>
            </a:pPr>
            <a:r>
              <a:rPr lang="en-US" altLang="en-US" sz="1795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Participation in the Republic Day Parade, 2018</a:t>
            </a:r>
            <a:endParaRPr lang="en-IN" altLang="en-US" sz="1596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43455" y="6468627"/>
            <a:ext cx="4796249" cy="351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057">
              <a:lnSpc>
                <a:spcPct val="115000"/>
              </a:lnSpc>
              <a:spcAft>
                <a:spcPts val="998"/>
              </a:spcAft>
              <a:defRPr/>
            </a:pPr>
            <a:r>
              <a:rPr lang="en-US" sz="1596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Best Sportsman and Best NSS Volunteer, 2018</a:t>
            </a:r>
            <a:endParaRPr lang="en-IN" sz="1596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52794" y="6514088"/>
            <a:ext cx="4591206" cy="33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96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Our Students with the </a:t>
            </a:r>
            <a:r>
              <a:rPr lang="en-US" sz="1596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Hon.Prime</a:t>
            </a:r>
            <a:r>
              <a:rPr lang="en-US" sz="1596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Minister in 2018</a:t>
            </a:r>
            <a:endParaRPr lang="en-IN" sz="1596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71261C3A-F2E7-4626-A497-64F62283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988" y="192709"/>
            <a:ext cx="7421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Departmental Achievements &amp; Recognition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8062" y="857697"/>
            <a:ext cx="1523137" cy="284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1051210"/>
              </p:ext>
            </p:extLst>
          </p:nvPr>
        </p:nvGraphicFramePr>
        <p:xfrm>
          <a:off x="312809" y="1078368"/>
          <a:ext cx="8527807" cy="4937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68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16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86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68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i="0" kern="12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Sl. </a:t>
                      </a: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No.</a:t>
                      </a: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Name of the </a:t>
                      </a:r>
                      <a:r>
                        <a:rPr lang="en-IN" sz="1800" b="1" i="0" kern="1200" dirty="0" err="1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Awardee</a:t>
                      </a: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t"/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Name of the Award</a:t>
                      </a:r>
                    </a:p>
                  </a:txBody>
                  <a:tcPr marL="9501" marR="9501" marT="9501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Name of the Awarding Agency</a:t>
                      </a:r>
                    </a:p>
                  </a:txBody>
                  <a:tcPr marL="9501" marR="9501" marT="9501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i="0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Year of Award</a:t>
                      </a:r>
                    </a:p>
                  </a:txBody>
                  <a:tcPr marL="9501" marR="9501" marT="9501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6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Umashankar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M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Best Student Project Award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KSCST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2020</a:t>
                      </a: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7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Umashankar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M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Best Student Project Award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KSCST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2018</a:t>
                      </a: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5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Mr. Nagaprasad K S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Young Scientist Award 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VGST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8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405" marR="68405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Mr. K. Prasad 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Project of the Year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KSCST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marL="9501" marR="9501" marT="950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9439" y="6476343"/>
            <a:ext cx="2052161" cy="36419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  <a:cs typeface="Times New Roman" pitchFamily="18" charset="0"/>
              </a:rPr>
              <a:t>8</a:t>
            </a:r>
            <a:endParaRPr lang="en-IN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1261C3A-F2E7-4626-A497-64F62283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232" y="192709"/>
            <a:ext cx="7421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Faculty Awards</a:t>
            </a:r>
            <a:endParaRPr lang="en-US" altLang="en-US" sz="2800" b="1" dirty="0">
              <a:solidFill>
                <a:srgbClr val="8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10731146-A460-4CB2-B68D-BE74E12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6926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0577" y="163902"/>
            <a:ext cx="8562191" cy="431321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800000"/>
                </a:solidFill>
              </a:rPr>
              <a:t>Criteria-1 </a:t>
            </a:r>
            <a:br>
              <a:rPr lang="en-IN" sz="2800" b="1" dirty="0">
                <a:solidFill>
                  <a:srgbClr val="800000"/>
                </a:solidFill>
              </a:rPr>
            </a:br>
            <a:r>
              <a:rPr lang="en-IN" sz="2800" b="1" dirty="0">
                <a:solidFill>
                  <a:srgbClr val="800000"/>
                </a:solidFill>
              </a:rPr>
              <a:t>Institute &amp; Department </a:t>
            </a:r>
            <a:r>
              <a:rPr lang="en-IN" sz="2800" b="1" dirty="0" smtClean="0">
                <a:solidFill>
                  <a:srgbClr val="800000"/>
                </a:solidFill>
              </a:rPr>
              <a:t>Vision, </a:t>
            </a:r>
            <a:r>
              <a:rPr lang="en-IN" sz="2800" b="1" dirty="0">
                <a:solidFill>
                  <a:srgbClr val="800000"/>
                </a:solidFill>
              </a:rPr>
              <a:t>Mission</a:t>
            </a:r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764526" y="6476343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9</a:t>
            </a:fld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6332751"/>
              </p:ext>
            </p:extLst>
          </p:nvPr>
        </p:nvGraphicFramePr>
        <p:xfrm>
          <a:off x="77793" y="926647"/>
          <a:ext cx="8990007" cy="5199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262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521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33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Institute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Department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25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impart quality technical education with ethical values, employable skills and research to achieve excellence.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To groom incumbents to compete with their professional peers in mechanical engineering that brings recognition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91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M1: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attract and retain highly qualified, experienced and committed faculty.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M2: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create relevant infrastructure.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M3: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Network with industry and premier institutions to encourage emergence of new ideas by providing research and development facilities to strive for academic excellence.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M4: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inculcate the professional and ethical values among young students with employable skills and knowledge acquired to transform the society.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M1: </a:t>
                      </a:r>
                      <a:r>
                        <a:rPr lang="en-US" sz="1800" b="0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impart sound fundamentals in Mechanical engineering.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M2: </a:t>
                      </a:r>
                      <a:r>
                        <a:rPr lang="en-US" sz="1800" b="0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expose students to new frontiers.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M3: </a:t>
                      </a:r>
                      <a:r>
                        <a:rPr lang="en-US" sz="1800" b="0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achieve engineering excellence through experimental learning and team work.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00" y="1594191"/>
            <a:ext cx="1080000" cy="1005714"/>
          </a:xfrm>
          <a:prstGeom prst="rect">
            <a:avLst/>
          </a:prstGeom>
          <a:blipFill dpi="0" rotWithShape="1">
            <a:blip r:embed="rId3">
              <a:alphaModFix amt="48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00" y="3622459"/>
            <a:ext cx="1080000" cy="104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Footer Placeholder 9">
            <a:extLst>
              <a:ext uri="{FF2B5EF4-FFF2-40B4-BE49-F238E27FC236}">
                <a16:creationId xmlns:a16="http://schemas.microsoft.com/office/drawing/2014/main" xmlns="" id="{1629DED8-B0EA-4BFA-B362-146E9CC5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84200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5268" y="0"/>
            <a:ext cx="8562191" cy="431321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800000"/>
                </a:solidFill>
              </a:rPr>
              <a:t>Criteria-1 Department PEO’s and  PSO’s </a:t>
            </a:r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883453" y="6476343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10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809" y="652098"/>
            <a:ext cx="8770362" cy="34573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PROGRAMME EDUCATIONAL OBJECTIVES (PEOs):</a:t>
            </a:r>
          </a:p>
          <a:p>
            <a:endParaRPr lang="en-US" sz="2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>
              <a:spcBef>
                <a:spcPts val="450"/>
              </a:spcBef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PEO1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produce graduates who would have developed a strong background 	in basic science and mathematics and ability to use these tools in 	Mechanical Engineering.</a:t>
            </a:r>
          </a:p>
          <a:p>
            <a:pPr algn="just">
              <a:spcBef>
                <a:spcPts val="450"/>
              </a:spcBef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PEO2: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prepare graduates who have the ability to demonstrate technical 	competence in their fields of Mechanical Engineering and develop 	solutions to the problems.  	</a:t>
            </a:r>
          </a:p>
          <a:p>
            <a:pPr algn="just">
              <a:spcBef>
                <a:spcPts val="450"/>
              </a:spcBef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PEO3: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equip graduates to function effectively in a multi-disciplinary </a:t>
            </a:r>
          </a:p>
          <a:p>
            <a:pPr algn="just">
              <a:spcBef>
                <a:spcPts val="450"/>
              </a:spcBef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environment individually, within a global, societal, and environmental 	context.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692" y="4350729"/>
            <a:ext cx="8770362" cy="1944122"/>
          </a:xfrm>
          <a:prstGeom prst="rect">
            <a:avLst/>
          </a:prstGeom>
          <a:solidFill>
            <a:srgbClr val="F8FFE5"/>
          </a:solidFill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b="1" dirty="0">
                <a:solidFill>
                  <a:srgbClr val="C00000"/>
                </a:solidFill>
              </a:rPr>
              <a:t>PROGRAMME SPECIFIC OUTCOMES (PSOs):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2000" b="1" dirty="0">
              <a:solidFill>
                <a:srgbClr val="C00000"/>
              </a:solidFill>
            </a:endParaRPr>
          </a:p>
          <a:p>
            <a:pPr algn="just">
              <a:lnSpc>
                <a:spcPct val="100000"/>
              </a:lnSpc>
              <a:spcBef>
                <a:spcPts val="450"/>
              </a:spcBef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PSO1</a:t>
            </a:r>
            <a:r>
              <a:rPr lang="en-US" b="1" dirty="0">
                <a:solidFill>
                  <a:srgbClr val="C00000"/>
                </a:solidFill>
                <a:ea typeface="Times New Roman" panose="02020603050405020304" pitchFamily="18" charset="0"/>
              </a:rPr>
              <a:t>:</a:t>
            </a:r>
            <a:r>
              <a:rPr lang="en-US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 to apply concept of mechanical engineering to design a system, 	a component or a process/system to address a real world challenges.</a:t>
            </a:r>
          </a:p>
          <a:p>
            <a:pPr algn="just">
              <a:lnSpc>
                <a:spcPct val="100000"/>
              </a:lnSpc>
              <a:spcBef>
                <a:spcPts val="450"/>
              </a:spcBef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PSO2: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 to develop effective communication, team work, entrepreneurial 	and computational skills.</a:t>
            </a:r>
            <a:endParaRPr lang="en-US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xmlns="" id="{7326E568-29F0-4163-8B6A-418BB768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163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-16757"/>
            <a:ext cx="8943902" cy="547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Criteria-2  Program Curriculum &amp; Teaching Learning Process</a:t>
            </a:r>
          </a:p>
        </p:txBody>
      </p:sp>
      <p:sp>
        <p:nvSpPr>
          <p:cNvPr id="5" name="Slide Number Placeholder 20"/>
          <p:cNvSpPr>
            <a:spLocks noGrp="1"/>
          </p:cNvSpPr>
          <p:nvPr>
            <p:ph type="sldNum" sz="quarter" idx="12"/>
          </p:nvPr>
        </p:nvSpPr>
        <p:spPr>
          <a:xfrm>
            <a:off x="6732105" y="6476343"/>
            <a:ext cx="2184347" cy="36419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</a:rPr>
              <a:t>11</a:t>
            </a:r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0516954"/>
              </p:ext>
            </p:extLst>
          </p:nvPr>
        </p:nvGraphicFramePr>
        <p:xfrm>
          <a:off x="499724" y="644829"/>
          <a:ext cx="7898652" cy="2817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73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44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5831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Choice Based Credit System (CBCS)  </a:t>
                      </a:r>
                    </a:p>
                    <a:p>
                      <a:pPr algn="ctr"/>
                      <a:r>
                        <a:rPr lang="en-US" b="1" dirty="0"/>
                        <a:t>2015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2015-19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583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004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2017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2017-21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004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2018 Scheme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2018-22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458E8C61-79DD-4F15-9DCB-F16D2A2B3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8667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99F2ABC-9841-44B9-A9E6-C5FD94918CD0}"/>
              </a:ext>
            </a:extLst>
          </p:cNvPr>
          <p:cNvSpPr/>
          <p:nvPr/>
        </p:nvSpPr>
        <p:spPr>
          <a:xfrm>
            <a:off x="756903" y="3596542"/>
            <a:ext cx="7734896" cy="1785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IN" sz="2000" b="1" dirty="0">
                <a:solidFill>
                  <a:srgbClr val="FF0000"/>
                </a:solidFill>
              </a:rPr>
              <a:t>Continuous</a:t>
            </a:r>
            <a:r>
              <a:rPr lang="en-IN" b="1" dirty="0">
                <a:solidFill>
                  <a:srgbClr val="FF0000"/>
                </a:solidFill>
              </a:rPr>
              <a:t> Internal Evaluation per semester 3 (CIE):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IN" b="1" dirty="0"/>
              <a:t>Test Question paper is prepared following with bloom taxonomy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/>
              <a:t>Lab Assessment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/>
              <a:t>Project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/>
              <a:t>Internship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/>
              <a:t>Technical Seminar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5C39C93-C89A-4647-AE91-A4A058CC545A}"/>
              </a:ext>
            </a:extLst>
          </p:cNvPr>
          <p:cNvSpPr txBox="1"/>
          <p:nvPr/>
        </p:nvSpPr>
        <p:spPr>
          <a:xfrm>
            <a:off x="714675" y="5422630"/>
            <a:ext cx="779863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b="1" dirty="0">
                <a:solidFill>
                  <a:srgbClr val="FF0000"/>
                </a:solidFill>
              </a:rPr>
              <a:t>Semeste</a:t>
            </a:r>
            <a:r>
              <a:rPr lang="en-IN" sz="2000" b="1" dirty="0">
                <a:solidFill>
                  <a:srgbClr val="FF0000"/>
                </a:solidFill>
              </a:rPr>
              <a:t>r</a:t>
            </a:r>
            <a:r>
              <a:rPr lang="en-IN" b="1" dirty="0">
                <a:solidFill>
                  <a:srgbClr val="FF0000"/>
                </a:solidFill>
              </a:rPr>
              <a:t> End Examination once per semester (SEE):</a:t>
            </a:r>
            <a:r>
              <a:rPr lang="en-IN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IN" b="1" dirty="0"/>
              <a:t>Conducted &amp; evaluated by faculty deputed by university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IN" b="1" dirty="0"/>
              <a:t>Assessment of Internship and Project work is done as per university norm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68438" y="6329151"/>
            <a:ext cx="2184347" cy="36419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</a:rPr>
              <a:t>12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7331" y="105049"/>
            <a:ext cx="6861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Teaching </a:t>
            </a: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Learning Process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838200" y="692587"/>
            <a:ext cx="7240588" cy="5694653"/>
            <a:chOff x="180975" y="310314"/>
            <a:chExt cx="7773194" cy="6029528"/>
          </a:xfrm>
        </p:grpSpPr>
        <p:sp>
          <p:nvSpPr>
            <p:cNvPr id="7" name="Rounded Rectangle 6"/>
            <p:cNvSpPr/>
            <p:nvPr/>
          </p:nvSpPr>
          <p:spPr>
            <a:xfrm>
              <a:off x="3937195" y="310314"/>
              <a:ext cx="3734065" cy="92447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Subject allotment &amp;  Preparation  of  lesson plan &amp;  Timetable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996845" y="2948788"/>
              <a:ext cx="3836320" cy="10118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Monitoring the performance of students through continuous evaluation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957646" y="4254813"/>
              <a:ext cx="3996523" cy="88413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Identifying  bright &amp; slow learners  and motivating them for better learning 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925265" y="5495144"/>
              <a:ext cx="3979479" cy="82866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Two Feedbacks are taken from students on teaching learning process every semester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80975" y="373960"/>
              <a:ext cx="3060876" cy="106734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Preparation of dept. calendar of events inline with college  &amp; VTU calendar of events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83231" y="5472522"/>
              <a:ext cx="3096666" cy="86732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14443" y="5703888"/>
              <a:ext cx="28296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>
                  <a:solidFill>
                    <a:srgbClr val="000000"/>
                  </a:solidFill>
                </a:rPr>
                <a:t>Semester End Examination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3226190" y="621045"/>
              <a:ext cx="711005" cy="339533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5714753" y="3925365"/>
              <a:ext cx="305064" cy="368107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5680668" y="5142305"/>
              <a:ext cx="305064" cy="368107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Down Arrow 16"/>
            <p:cNvSpPr/>
            <p:nvPr/>
          </p:nvSpPr>
          <p:spPr>
            <a:xfrm rot="5400000">
              <a:off x="3530126" y="5642755"/>
              <a:ext cx="280702" cy="533437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916743" y="1594018"/>
              <a:ext cx="3996523" cy="998428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 b="1" dirty="0">
                <a:latin typeface="Cambria" pitchFamily="18" charset="0"/>
                <a:cs typeface="Arial" pitchFamily="34" charset="0"/>
              </a:endParaRPr>
            </a:p>
            <a:p>
              <a:pPr algn="ctr" eaLnBrk="1" hangingPunct="1">
                <a:defRPr/>
              </a:pP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New curriculums added are mapped with PO’s,</a:t>
              </a:r>
              <a:r>
                <a:rPr lang="en-US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Identification of gaps in Curriculum and steps taken to bridge the same</a:t>
              </a:r>
            </a:p>
            <a:p>
              <a:pPr algn="ctr">
                <a:defRPr/>
              </a:pP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5723274" y="2577319"/>
              <a:ext cx="305066" cy="368107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5762473" y="1249813"/>
              <a:ext cx="305064" cy="368106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xmlns="" id="{BCB0C166-7751-4DDD-8EE5-A4B3C00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77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06280" y="6340168"/>
            <a:ext cx="2184347" cy="36419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</a:rPr>
              <a:t>13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4466" y="136175"/>
            <a:ext cx="7118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Delivery details for Teaching </a:t>
            </a: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Learning Process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8058364"/>
              </p:ext>
            </p:extLst>
          </p:nvPr>
        </p:nvGraphicFramePr>
        <p:xfrm>
          <a:off x="381000" y="682304"/>
          <a:ext cx="8280001" cy="592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62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79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138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9529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SL.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Content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3589">
                <a:tc rowSpan="4">
                  <a:txBody>
                    <a:bodyPr/>
                    <a:lstStyle/>
                    <a:p>
                      <a:pPr algn="ctr"/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Room  teaching / student centric activities, Guest faculty</a:t>
                      </a:r>
                    </a:p>
                    <a:p>
                      <a:pPr algn="just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Point Presentation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ICT Based Content Delivery &amp; activities</a:t>
                      </a:r>
                      <a:r>
                        <a:rPr lang="en-US" sz="16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conducted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589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Online QUIZ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589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Flipped Classes, Group discussion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589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Mini Project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589">
                <a:tc rowSpan="3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Collaborative Platform</a:t>
                      </a:r>
                      <a:r>
                        <a:rPr lang="en-US" sz="16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Digital Library, Internet, You-tube, MOOCS, Microsoft teams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589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NPTEL videos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6959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Webinars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2250">
                <a:tc rowSpan="2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Evaluation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Assessment /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Internal assessments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Study material notes, question banks &amp; previous</a:t>
                      </a:r>
                      <a:r>
                        <a:rPr lang="en-US" sz="16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years university Question papers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Assignments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3589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Using chart &amp;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Charts / Models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931056">
                <a:tc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sz="16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Interaction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 Interactions, Messages through Website, Other social Media Groups like WhatsApp.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sz="16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ICT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Based Interaction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879465"/>
              </p:ext>
            </p:extLst>
          </p:nvPr>
        </p:nvGraphicFramePr>
        <p:xfrm>
          <a:off x="228600" y="905232"/>
          <a:ext cx="8734246" cy="5328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0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52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565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93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8516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Academic 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 marL="91211" marR="91211" marT="45609" marB="456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15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1800" b="1" baseline="0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Projects</a:t>
                      </a:r>
                      <a:endParaRPr lang="en-US" sz="18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37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33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15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Number of funded projects</a:t>
                      </a:r>
                      <a:endParaRPr lang="en-IN" sz="18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07" marR="91207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</a:tr>
              <a:tr h="39115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Best Project of the years</a:t>
                      </a:r>
                      <a:endParaRPr lang="en-IN" sz="18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07" marR="91207" marT="45604" marB="45604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and fabrication of turbo charger with zero turbo lag.</a:t>
                      </a:r>
                    </a:p>
                    <a:p>
                      <a:pPr marL="0" indent="0" algn="ctr">
                        <a:buNone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Fabrication of portable Archimedes screw micro-hydro generator.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Propulsion of Turbojet Engine Using HHO Gas Generated from Water by HHO Generator.</a:t>
                      </a:r>
                    </a:p>
                    <a:p>
                      <a:pPr algn="ctr"/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&amp; Automation of Nutrient Feed System to Enhance Growth Rate in Hydroponics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and Fabrication of Trammel Balls to eliminate slosh and surge effects in liquid transport systems to develop a safe transit.</a:t>
                      </a:r>
                    </a:p>
                    <a:p>
                      <a:pPr algn="ctr"/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and optimization of stiffener geometry and magnitude of interference in steam turbine disc using FEA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211" marR="91211" marT="45609" marB="45609"/>
                </a:tc>
              </a:tr>
            </a:tbl>
          </a:graphicData>
        </a:graphic>
      </p:graphicFrame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49736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14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91225" y="160630"/>
            <a:ext cx="4632151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Student</a:t>
            </a:r>
            <a:r>
              <a:rPr lang="en-IN" sz="3192" b="1" dirty="0">
                <a:ln w="3175" cmpd="sng">
                  <a:noFill/>
                </a:ln>
                <a:solidFill>
                  <a:srgbClr val="C00000"/>
                </a:solidFill>
              </a:rPr>
              <a:t> </a:t>
            </a: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Projects</a:t>
            </a: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BCB0C166-7751-4DDD-8EE5-A4B3C00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9178" y="6356210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6951" y="43750"/>
            <a:ext cx="8903880" cy="5027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Criteria-3  Program Outcomes &amp; Course Outcomes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5520" y="6341105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15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9364BD34-E0BD-4D75-AC4F-36F143E4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665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itle 5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52400" y="574766"/>
            <a:ext cx="888746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/>
          <a:p>
            <a:pPr marL="274320" lvl="0" indent="-274320" algn="ctr" defTabSz="914400">
              <a:lnSpc>
                <a:spcPct val="90000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FRAMING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CO</a:t>
            </a:r>
          </a:p>
          <a:p>
            <a:pPr marL="274320" lvl="0" indent="-274320" algn="just" defTabSz="914400">
              <a:lnSpc>
                <a:spcPct val="90000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FIVE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Course Outcomes are framed by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teachers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according their approach / style </a:t>
            </a:r>
          </a:p>
          <a:p>
            <a:pPr marL="274320" lvl="0" indent="-274320" algn="just" defTabSz="914400">
              <a:lnSpc>
                <a:spcPct val="90000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teaching for each course using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University curriculum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Blooms level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Program</a:t>
            </a:r>
          </a:p>
          <a:p>
            <a:pPr marL="274320" lvl="0" indent="-274320" algn="just" defTabSz="914400">
              <a:lnSpc>
                <a:spcPct val="90000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outcomes 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0269006"/>
              </p:ext>
            </p:extLst>
          </p:nvPr>
        </p:nvGraphicFramePr>
        <p:xfrm>
          <a:off x="178526" y="2033523"/>
          <a:ext cx="8796056" cy="2321243"/>
        </p:xfrm>
        <a:graphic>
          <a:graphicData uri="http://schemas.openxmlformats.org/drawingml/2006/table">
            <a:tbl>
              <a:tblPr/>
              <a:tblGrid>
                <a:gridCol w="680814"/>
                <a:gridCol w="8115242"/>
              </a:tblGrid>
              <a:tr h="214630">
                <a:tc gridSpan="2">
                  <a:txBody>
                    <a:bodyPr/>
                    <a:lstStyle/>
                    <a:p>
                      <a:pPr marL="90170" marR="0" algn="ctr">
                        <a:lnSpc>
                          <a:spcPts val="16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Course name: BASIC </a:t>
                      </a:r>
                      <a:r>
                        <a:rPr lang="en-IN" sz="1400" b="1" dirty="0">
                          <a:latin typeface="Times New Roman"/>
                          <a:ea typeface="Times New Roman"/>
                          <a:cs typeface="Times New Roman"/>
                        </a:rPr>
                        <a:t>THERMODYNAMICS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9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Calibri"/>
                          <a:cs typeface="Times New Roman"/>
                        </a:rPr>
                        <a:t>C203.1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  Identify</a:t>
                      </a:r>
                      <a:r>
                        <a:rPr lang="en-IN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thermodynamic systems, properties, </a:t>
                      </a:r>
                      <a:r>
                        <a:rPr lang="en-IN" sz="1400" dirty="0" err="1">
                          <a:latin typeface="Times New Roman"/>
                          <a:ea typeface="Calibri"/>
                          <a:cs typeface="Times New Roman"/>
                        </a:rPr>
                        <a:t>Zeroth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 law of thermodynamics, temperature scales , work and heat interactions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Calibri"/>
                          <a:cs typeface="Times New Roman"/>
                        </a:rPr>
                        <a:t>C203.2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698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   Determine 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heat, work, internal energy, enthalpy for flow &amp; non flow process using First and Second Law of Thermodynamics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1333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Calibri"/>
                          <a:cs typeface="Times New Roman"/>
                        </a:rPr>
                        <a:t>C203.3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Calculate</a:t>
                      </a:r>
                      <a:r>
                        <a:rPr lang="en-IN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change in internal energy, change in enthalpy, change in entropy, efficiency and COP for reversible and irreversible process  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Calibri"/>
                          <a:cs typeface="Times New Roman"/>
                        </a:rPr>
                        <a:t>C203.4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/>
                          <a:ea typeface="Calibri"/>
                          <a:cs typeface="Times New Roman"/>
                        </a:rPr>
                        <a:t>Make use of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 the behaviour of pure substances and its applications to practical problems and also compare the availability and Irreversibility.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Calibri"/>
                          <a:cs typeface="Times New Roman"/>
                        </a:rPr>
                        <a:t>C203.5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/>
                          <a:ea typeface="Calibri"/>
                          <a:cs typeface="Times New Roman"/>
                        </a:rPr>
                        <a:t> Evaluate</a:t>
                      </a:r>
                      <a:r>
                        <a:rPr lang="en-IN" sz="1400" dirty="0">
                          <a:latin typeface="Times New Roman"/>
                          <a:ea typeface="Calibri"/>
                          <a:cs typeface="Times New Roman"/>
                        </a:rPr>
                        <a:t> the properties of ideal real gases and air- water mixture.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479770"/>
              </p:ext>
            </p:extLst>
          </p:nvPr>
        </p:nvGraphicFramePr>
        <p:xfrm>
          <a:off x="196343" y="4402183"/>
          <a:ext cx="6805937" cy="1971773"/>
        </p:xfrm>
        <a:graphic>
          <a:graphicData uri="http://schemas.openxmlformats.org/drawingml/2006/table">
            <a:tbl>
              <a:tblPr/>
              <a:tblGrid>
                <a:gridCol w="872697"/>
                <a:gridCol w="491487"/>
                <a:gridCol w="490125"/>
                <a:gridCol w="491487"/>
                <a:gridCol w="490125"/>
                <a:gridCol w="490125"/>
                <a:gridCol w="491487"/>
                <a:gridCol w="490125"/>
                <a:gridCol w="490125"/>
                <a:gridCol w="491487"/>
                <a:gridCol w="490125"/>
                <a:gridCol w="490125"/>
                <a:gridCol w="536417"/>
              </a:tblGrid>
              <a:tr h="237440">
                <a:tc gridSpan="13">
                  <a:txBody>
                    <a:bodyPr/>
                    <a:lstStyle/>
                    <a:p>
                      <a:pPr marL="91440" marR="0" algn="ctr">
                        <a:lnSpc>
                          <a:spcPts val="169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CO –PO  mapping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9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7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PO3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PO4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PO5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PO6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PO7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PO8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PO9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PO10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PO11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035" marR="0" indent="-901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PO12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C203.1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C203.2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698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1333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C203.3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C203.4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C203.5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4445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14300" marR="114300" marT="9525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8835225"/>
              </p:ext>
            </p:extLst>
          </p:nvPr>
        </p:nvGraphicFramePr>
        <p:xfrm>
          <a:off x="7170818" y="4415249"/>
          <a:ext cx="1777638" cy="1972488"/>
        </p:xfrm>
        <a:graphic>
          <a:graphicData uri="http://schemas.openxmlformats.org/drawingml/2006/table">
            <a:tbl>
              <a:tblPr/>
              <a:tblGrid>
                <a:gridCol w="604804"/>
                <a:gridCol w="580288"/>
                <a:gridCol w="592546"/>
              </a:tblGrid>
              <a:tr h="281784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CO- PSO mapping</a:t>
                      </a:r>
                      <a:endParaRPr lang="en-US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PSO1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PSO2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C303.1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C303.2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C303.3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C303.4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C303.5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rgbClr val="365F9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929" y="143219"/>
            <a:ext cx="8330438" cy="502773"/>
          </a:xfrm>
        </p:spPr>
        <p:txBody>
          <a:bodyPr>
            <a:noAutofit/>
          </a:bodyPr>
          <a:lstStyle/>
          <a:p>
            <a:r>
              <a:rPr lang="en-IN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Curriculum Gap analysis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50853" y="6350926"/>
            <a:ext cx="2184347" cy="36419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</a:rPr>
              <a:t>16</a:t>
            </a:r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1197935"/>
              </p:ext>
            </p:extLst>
          </p:nvPr>
        </p:nvGraphicFramePr>
        <p:xfrm>
          <a:off x="152400" y="971967"/>
          <a:ext cx="8868708" cy="4995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79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32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4758"/>
                <a:gridCol w="4680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898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680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6808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897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0085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8974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98714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638469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Subject Code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PO2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PO3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PO4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PO5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PO6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PO7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PO8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PO9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PO10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PO11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PO12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PSO1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PSO2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15ME82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15MEL85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15MEL84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4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15MES86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1.25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1.8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5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 </a:t>
                      </a: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= A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146.2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105.9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65.1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44.9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42.2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33.4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48.4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32.8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8.4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93.2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59.6</a:t>
                      </a:r>
                      <a:endParaRPr lang="en-US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62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no. of courses addressing each PO)= T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9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GAP </a:t>
                      </a: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G= 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((</a:t>
                      </a:r>
                      <a:r>
                        <a:rPr lang="en-IN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30-A)/(30))*100</a:t>
                      </a:r>
                      <a:endParaRPr lang="en-US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72%</a:t>
                      </a:r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10731146-A460-4CB2-B68D-BE74E12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6505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3EA011E2-18EA-4EA4-9BB1-477FD08D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00" y="21836"/>
            <a:ext cx="8678487" cy="693198"/>
          </a:xfrm>
        </p:spPr>
        <p:txBody>
          <a:bodyPr>
            <a:normAutofit fontScale="90000"/>
          </a:bodyPr>
          <a:lstStyle/>
          <a:p>
            <a:r>
              <a:rPr lang="en-US" sz="4389" b="1" dirty="0">
                <a:solidFill>
                  <a:srgbClr val="6F2F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4389" b="1" dirty="0">
                <a:solidFill>
                  <a:srgbClr val="6F2F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Assessment Tools Used For </a:t>
            </a:r>
            <a:r>
              <a:rPr lang="en-US" sz="31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CO </a:t>
            </a:r>
            <a:r>
              <a:rPr lang="en-US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Attainment Calculation</a:t>
            </a:r>
            <a:r>
              <a:rPr lang="en-US" sz="3990" b="1" dirty="0">
                <a:ea typeface="Times New Roman" panose="02020603050405020304" pitchFamily="18" charset="0"/>
              </a:rPr>
              <a:t/>
            </a:r>
            <a:br>
              <a:rPr lang="en-US" sz="3990" b="1" dirty="0">
                <a:ea typeface="Times New Roman" panose="02020603050405020304" pitchFamily="18" charset="0"/>
              </a:rPr>
            </a:br>
            <a:endParaRPr lang="en-US" sz="399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5C706EA-040B-4D0D-BF4C-BC3E1E656A6D}"/>
              </a:ext>
            </a:extLst>
          </p:cNvPr>
          <p:cNvGrpSpPr/>
          <p:nvPr/>
        </p:nvGrpSpPr>
        <p:grpSpPr>
          <a:xfrm>
            <a:off x="533400" y="1011207"/>
            <a:ext cx="8295627" cy="5121962"/>
            <a:chOff x="-1320335" y="0"/>
            <a:chExt cx="7566955" cy="380047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497D0A49-5140-418F-9442-A9503FC92CAB}"/>
                </a:ext>
              </a:extLst>
            </p:cNvPr>
            <p:cNvCxnSpPr>
              <a:cxnSpLocks/>
            </p:cNvCxnSpPr>
            <p:nvPr/>
          </p:nvCxnSpPr>
          <p:spPr>
            <a:xfrm>
              <a:off x="1800225" y="267652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2373BE4F-05E1-4565-B9B1-3E82BFB1C5CB}"/>
                </a:ext>
              </a:extLst>
            </p:cNvPr>
            <p:cNvCxnSpPr>
              <a:cxnSpLocks/>
            </p:cNvCxnSpPr>
            <p:nvPr/>
          </p:nvCxnSpPr>
          <p:spPr>
            <a:xfrm>
              <a:off x="4886325" y="2265746"/>
              <a:ext cx="9525" cy="7239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Process 12">
              <a:extLst>
                <a:ext uri="{FF2B5EF4-FFF2-40B4-BE49-F238E27FC236}">
                  <a16:creationId xmlns:a16="http://schemas.microsoft.com/office/drawing/2014/main" xmlns="" id="{3B6D3CE6-FCF6-4C8E-9784-AE2C56E50480}"/>
                </a:ext>
              </a:extLst>
            </p:cNvPr>
            <p:cNvSpPr/>
            <p:nvPr/>
          </p:nvSpPr>
          <p:spPr>
            <a:xfrm>
              <a:off x="-1320335" y="1157417"/>
              <a:ext cx="2963441" cy="1277880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CIE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Theory Assessment 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Laboratory Assessment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Internship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project  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Technical </a:t>
              </a:r>
              <a:r>
                <a:rPr lang="en-US" sz="1795" b="1" dirty="0" smtClean="0">
                  <a:latin typeface="+mj-lt"/>
                  <a:ea typeface="Times New Roman" panose="02020603050405020304" pitchFamily="18" charset="0"/>
                </a:rPr>
                <a:t>Seminar</a:t>
              </a: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4" name="Flowchart: Terminator 13">
              <a:extLst>
                <a:ext uri="{FF2B5EF4-FFF2-40B4-BE49-F238E27FC236}">
                  <a16:creationId xmlns:a16="http://schemas.microsoft.com/office/drawing/2014/main" xmlns="" id="{DE376D77-469E-438D-8BB9-7CDB7CE3BFF2}"/>
                </a:ext>
              </a:extLst>
            </p:cNvPr>
            <p:cNvSpPr/>
            <p:nvPr/>
          </p:nvSpPr>
          <p:spPr>
            <a:xfrm>
              <a:off x="3648075" y="0"/>
              <a:ext cx="2266950" cy="514350"/>
            </a:xfrm>
            <a:prstGeom prst="flowChartTermina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Indirect Assessment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097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6AC7BE2C-33F6-4512-AD01-9B58CF7A3521}"/>
                </a:ext>
              </a:extLst>
            </p:cNvPr>
            <p:cNvCxnSpPr/>
            <p:nvPr/>
          </p:nvCxnSpPr>
          <p:spPr>
            <a:xfrm>
              <a:off x="1762125" y="54292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DBE726B0-434D-4EC4-9EB4-D40F8069A7E8}"/>
                </a:ext>
              </a:extLst>
            </p:cNvPr>
            <p:cNvCxnSpPr/>
            <p:nvPr/>
          </p:nvCxnSpPr>
          <p:spPr>
            <a:xfrm>
              <a:off x="4772025" y="494097"/>
              <a:ext cx="0" cy="685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A36B04A5-C3B3-4220-A802-0E0539FE1038}"/>
                </a:ext>
              </a:extLst>
            </p:cNvPr>
            <p:cNvCxnSpPr/>
            <p:nvPr/>
          </p:nvCxnSpPr>
          <p:spPr>
            <a:xfrm flipV="1">
              <a:off x="581025" y="857250"/>
              <a:ext cx="2028825" cy="95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EADF566A-8E08-4446-B1FD-CBA5DBE6A1ED}"/>
                </a:ext>
              </a:extLst>
            </p:cNvPr>
            <p:cNvCxnSpPr/>
            <p:nvPr/>
          </p:nvCxnSpPr>
          <p:spPr>
            <a:xfrm>
              <a:off x="581025" y="84772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F13F2F3E-59BD-4429-A061-41AC7925EC01}"/>
                </a:ext>
              </a:extLst>
            </p:cNvPr>
            <p:cNvCxnSpPr/>
            <p:nvPr/>
          </p:nvCxnSpPr>
          <p:spPr>
            <a:xfrm>
              <a:off x="2628612" y="84772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lowchart: Process 19">
              <a:extLst>
                <a:ext uri="{FF2B5EF4-FFF2-40B4-BE49-F238E27FC236}">
                  <a16:creationId xmlns:a16="http://schemas.microsoft.com/office/drawing/2014/main" xmlns="" id="{83B1C408-76C2-4D51-AD5C-CCEC5AE1166D}"/>
                </a:ext>
              </a:extLst>
            </p:cNvPr>
            <p:cNvSpPr/>
            <p:nvPr/>
          </p:nvSpPr>
          <p:spPr>
            <a:xfrm>
              <a:off x="1855412" y="1152525"/>
              <a:ext cx="2130234" cy="1274791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56057"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SEE</a:t>
              </a:r>
            </a:p>
            <a:p>
              <a:pPr marL="456057" indent="-228029"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External exams for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Theory &amp;Lab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Internship</a:t>
              </a:r>
            </a:p>
            <a:p>
              <a:pPr marL="513064" indent="-285036">
                <a:buFont typeface="Arial" panose="020B0604020202020204" pitchFamily="34" charset="0"/>
                <a:buChar char="•"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Project  </a:t>
              </a:r>
            </a:p>
          </p:txBody>
        </p:sp>
        <p:sp>
          <p:nvSpPr>
            <p:cNvPr id="21" name="Flowchart: Process 20">
              <a:extLst>
                <a:ext uri="{FF2B5EF4-FFF2-40B4-BE49-F238E27FC236}">
                  <a16:creationId xmlns:a16="http://schemas.microsoft.com/office/drawing/2014/main" xmlns="" id="{6B6BB1E6-3454-4DFB-A12C-AC0C9CD571A7}"/>
                </a:ext>
              </a:extLst>
            </p:cNvPr>
            <p:cNvSpPr/>
            <p:nvPr/>
          </p:nvSpPr>
          <p:spPr>
            <a:xfrm>
              <a:off x="4082838" y="1160266"/>
              <a:ext cx="2163782" cy="1162050"/>
            </a:xfrm>
            <a:prstGeom prst="flowChartProcess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Course End Survey</a:t>
              </a:r>
            </a:p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(B)</a:t>
              </a:r>
            </a:p>
          </p:txBody>
        </p:sp>
        <p:sp>
          <p:nvSpPr>
            <p:cNvPr id="22" name="Flowchart: Alternate Process 21">
              <a:extLst>
                <a:ext uri="{FF2B5EF4-FFF2-40B4-BE49-F238E27FC236}">
                  <a16:creationId xmlns:a16="http://schemas.microsoft.com/office/drawing/2014/main" xmlns="" id="{E6C1DE51-6ECF-4B1B-9C49-8FC4BD09F898}"/>
                </a:ext>
              </a:extLst>
            </p:cNvPr>
            <p:cNvSpPr/>
            <p:nvPr/>
          </p:nvSpPr>
          <p:spPr>
            <a:xfrm>
              <a:off x="3819524" y="3000375"/>
              <a:ext cx="1962150" cy="800100"/>
            </a:xfrm>
            <a:prstGeom prst="flowChartAlternateProcess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90 % Direct (A) +</a:t>
              </a:r>
            </a:p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10 % Indirect (B)</a:t>
              </a:r>
            </a:p>
            <a:p>
              <a:pPr algn="ctr"/>
              <a:r>
                <a:rPr lang="en-US" sz="1397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xmlns="" id="{87380900-5ED4-418E-A309-C229A601161C}"/>
                </a:ext>
              </a:extLst>
            </p:cNvPr>
            <p:cNvCxnSpPr/>
            <p:nvPr/>
          </p:nvCxnSpPr>
          <p:spPr>
            <a:xfrm>
              <a:off x="2533650" y="3362325"/>
              <a:ext cx="12954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lowchart: Process 23">
              <a:extLst>
                <a:ext uri="{FF2B5EF4-FFF2-40B4-BE49-F238E27FC236}">
                  <a16:creationId xmlns:a16="http://schemas.microsoft.com/office/drawing/2014/main" xmlns="" id="{32C70914-447E-4E22-9897-338874AC7648}"/>
                </a:ext>
              </a:extLst>
            </p:cNvPr>
            <p:cNvSpPr/>
            <p:nvPr/>
          </p:nvSpPr>
          <p:spPr>
            <a:xfrm>
              <a:off x="581026" y="2985326"/>
              <a:ext cx="1971675" cy="786574"/>
            </a:xfrm>
            <a:prstGeom prst="flowChartProcess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50% CIE +</a:t>
              </a:r>
            </a:p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50 % SEE</a:t>
              </a:r>
            </a:p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(A</a:t>
              </a:r>
              <a:r>
                <a:rPr lang="en-US" sz="1795" b="1" dirty="0" smtClean="0">
                  <a:latin typeface="+mj-lt"/>
                  <a:ea typeface="Times New Roman" panose="02020603050405020304" pitchFamily="18" charset="0"/>
                </a:rPr>
                <a:t>)</a:t>
              </a: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B77DCED5-CA45-45DC-9E7A-CA2BD5F04B39}"/>
                </a:ext>
              </a:extLst>
            </p:cNvPr>
            <p:cNvCxnSpPr/>
            <p:nvPr/>
          </p:nvCxnSpPr>
          <p:spPr>
            <a:xfrm flipV="1">
              <a:off x="704850" y="2686050"/>
              <a:ext cx="207645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46A95E5A-0253-4556-A6F7-8B3281DC6019}"/>
                </a:ext>
              </a:extLst>
            </p:cNvPr>
            <p:cNvCxnSpPr/>
            <p:nvPr/>
          </p:nvCxnSpPr>
          <p:spPr>
            <a:xfrm>
              <a:off x="2800350" y="240982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0C5C69D7-6CEA-4B27-807B-A630EB92B668}"/>
                </a:ext>
              </a:extLst>
            </p:cNvPr>
            <p:cNvCxnSpPr/>
            <p:nvPr/>
          </p:nvCxnSpPr>
          <p:spPr>
            <a:xfrm>
              <a:off x="723900" y="2390775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lowchart: Terminator 27">
              <a:extLst>
                <a:ext uri="{FF2B5EF4-FFF2-40B4-BE49-F238E27FC236}">
                  <a16:creationId xmlns:a16="http://schemas.microsoft.com/office/drawing/2014/main" xmlns="" id="{9A2AF1F9-E24B-4104-9FA9-45BC57D7DFD0}"/>
                </a:ext>
              </a:extLst>
            </p:cNvPr>
            <p:cNvSpPr/>
            <p:nvPr/>
          </p:nvSpPr>
          <p:spPr>
            <a:xfrm>
              <a:off x="600075" y="38100"/>
              <a:ext cx="2343150" cy="514350"/>
            </a:xfrm>
            <a:prstGeom prst="flowChartTermina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Direct Assessment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29" name="Footer Placeholder 9">
            <a:extLst>
              <a:ext uri="{FF2B5EF4-FFF2-40B4-BE49-F238E27FC236}">
                <a16:creationId xmlns:a16="http://schemas.microsoft.com/office/drawing/2014/main" xmlns="" id="{C0D1C88B-7431-4C8A-8FB3-8B10C6A2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17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11974" y="174554"/>
            <a:ext cx="49655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Attainment </a:t>
            </a:r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of </a:t>
            </a:r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Course Outcomes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374608"/>
            <a:ext cx="1791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CIE , SEE</a:t>
            </a:r>
            <a:r>
              <a:rPr lang="en-US" sz="1795" b="1" dirty="0" smtClean="0"/>
              <a:t> </a:t>
            </a:r>
            <a:endParaRPr lang="en-US" sz="1795" b="1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7520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18</a:t>
            </a:fld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55552125"/>
              </p:ext>
            </p:extLst>
          </p:nvPr>
        </p:nvGraphicFramePr>
        <p:xfrm>
          <a:off x="316527" y="2418071"/>
          <a:ext cx="8194825" cy="414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488745" y="1014944"/>
            <a:ext cx="898252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228029" algn="l"/>
              </a:tabLst>
            </a:pPr>
            <a:r>
              <a:rPr lang="en-IN" sz="1600" b="1" dirty="0" smtClean="0">
                <a:latin typeface="Arial" pitchFamily="34" charset="0"/>
                <a:ea typeface="Verdana"/>
                <a:cs typeface="Arial" pitchFamily="34" charset="0"/>
              </a:rPr>
              <a:t>Target of 60% is set  </a:t>
            </a:r>
            <a:r>
              <a:rPr lang="en-IN" sz="1600" b="1" dirty="0">
                <a:latin typeface="Arial" pitchFamily="34" charset="0"/>
                <a:ea typeface="Verdana"/>
                <a:cs typeface="Arial" pitchFamily="34" charset="0"/>
              </a:rPr>
              <a:t>for CIE </a:t>
            </a:r>
            <a:r>
              <a:rPr lang="en-IN" sz="1600" b="1" dirty="0" smtClean="0">
                <a:latin typeface="Arial" pitchFamily="34" charset="0"/>
                <a:ea typeface="Verdana"/>
                <a:cs typeface="Arial" pitchFamily="34" charset="0"/>
              </a:rPr>
              <a:t> &amp; SEE  of  </a:t>
            </a:r>
            <a:r>
              <a:rPr lang="en-IN" sz="1600" b="1" dirty="0">
                <a:latin typeface="Arial" pitchFamily="34" charset="0"/>
                <a:ea typeface="Verdana"/>
                <a:cs typeface="Arial" pitchFamily="34" charset="0"/>
              </a:rPr>
              <a:t>each </a:t>
            </a:r>
            <a:r>
              <a:rPr lang="en-IN" sz="1600" b="1" dirty="0" smtClean="0">
                <a:latin typeface="Arial" pitchFamily="34" charset="0"/>
                <a:ea typeface="Verdana"/>
                <a:cs typeface="Arial" pitchFamily="34" charset="0"/>
              </a:rPr>
              <a:t>course.</a:t>
            </a:r>
            <a:endParaRPr lang="en-IN" sz="1600" b="1" dirty="0">
              <a:latin typeface="Arial" pitchFamily="34" charset="0"/>
              <a:ea typeface="Verdana"/>
              <a:cs typeface="Arial" pitchFamily="34" charset="0"/>
            </a:endParaRPr>
          </a:p>
          <a:p>
            <a:pPr marL="285036" indent="-285036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28029" algn="l"/>
              </a:tabLst>
            </a:pPr>
            <a:r>
              <a:rPr lang="en-IN" sz="1600" b="1" dirty="0" smtClean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Total </a:t>
            </a:r>
            <a:r>
              <a:rPr lang="en-IN" sz="1600" b="1" dirty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no. of students appearing for the </a:t>
            </a:r>
            <a:r>
              <a:rPr lang="en-IN" sz="1600" b="1" dirty="0">
                <a:latin typeface="Arial" pitchFamily="34" charset="0"/>
                <a:ea typeface="Verdana"/>
                <a:cs typeface="Arial" pitchFamily="34" charset="0"/>
              </a:rPr>
              <a:t>course </a:t>
            </a:r>
            <a:r>
              <a:rPr lang="en-IN" sz="1600" b="1" dirty="0" smtClean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is </a:t>
            </a:r>
            <a:r>
              <a:rPr lang="en-IN" sz="1600" b="1" dirty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identified as [N]</a:t>
            </a:r>
          </a:p>
          <a:p>
            <a:pPr marL="285036" indent="-285036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28029" algn="l"/>
              </a:tabLst>
            </a:pPr>
            <a:r>
              <a:rPr lang="en-IN" sz="1600" b="1" dirty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No. of students scoring greater than the set target [60%] is calculated [N1].</a:t>
            </a:r>
          </a:p>
          <a:p>
            <a:pPr marL="285036" indent="-285036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28029" algn="l"/>
              </a:tabLst>
            </a:pPr>
            <a:r>
              <a:rPr lang="en-IN" sz="1600" b="1" dirty="0" smtClean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Percentage </a:t>
            </a:r>
            <a:r>
              <a:rPr lang="en-IN" sz="1600" b="1" dirty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rPr>
              <a:t>of students scoring greater than the set target is computed as N1/N * 100</a:t>
            </a:r>
            <a:endParaRPr lang="en-US" sz="1600" b="1" dirty="0">
              <a:latin typeface="Arial" pitchFamily="34" charset="0"/>
              <a:ea typeface="Verdana"/>
              <a:cs typeface="Arial" pitchFamily="34" charset="0"/>
            </a:endParaRPr>
          </a:p>
          <a:p>
            <a:pPr>
              <a:lnSpc>
                <a:spcPct val="115000"/>
              </a:lnSpc>
              <a:tabLst>
                <a:tab pos="228029" algn="l"/>
              </a:tabLst>
            </a:pPr>
            <a:endParaRPr lang="en-IN" sz="1600" b="1" dirty="0">
              <a:latin typeface="Arial" pitchFamily="34" charset="0"/>
              <a:ea typeface="Verdan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449352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19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FA63A5E0-421D-47AB-8227-DF9AC9F02BF4}"/>
              </a:ext>
            </a:extLst>
          </p:cNvPr>
          <p:cNvSpPr txBox="1">
            <a:spLocks/>
          </p:cNvSpPr>
          <p:nvPr/>
        </p:nvSpPr>
        <p:spPr>
          <a:xfrm>
            <a:off x="169733" y="122224"/>
            <a:ext cx="9191755" cy="5306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</a:rPr>
            </a:b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Assessment Tools for Course </a:t>
            </a:r>
            <a:r>
              <a:rPr lang="en-IN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Outcomes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AE47CF77-8DC7-42DE-91BE-D8511829C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5184840"/>
              </p:ext>
            </p:extLst>
          </p:nvPr>
        </p:nvGraphicFramePr>
        <p:xfrm>
          <a:off x="163776" y="1128202"/>
          <a:ext cx="8789155" cy="37700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600498">
                  <a:extLst>
                    <a:ext uri="{9D8B030D-6E8A-4147-A177-3AD203B41FA5}">
                      <a16:colId xmlns:a16="http://schemas.microsoft.com/office/drawing/2014/main" xmlns="" val="1732901400"/>
                    </a:ext>
                  </a:extLst>
                </a:gridCol>
                <a:gridCol w="1910687">
                  <a:extLst>
                    <a:ext uri="{9D8B030D-6E8A-4147-A177-3AD203B41FA5}">
                      <a16:colId xmlns:a16="http://schemas.microsoft.com/office/drawing/2014/main" xmlns="" val="2847316517"/>
                    </a:ext>
                  </a:extLst>
                </a:gridCol>
                <a:gridCol w="3548418">
                  <a:extLst>
                    <a:ext uri="{9D8B030D-6E8A-4147-A177-3AD203B41FA5}">
                      <a16:colId xmlns:a16="http://schemas.microsoft.com/office/drawing/2014/main" xmlns="" val="4182956746"/>
                    </a:ext>
                  </a:extLst>
                </a:gridCol>
                <a:gridCol w="1173708">
                  <a:extLst>
                    <a:ext uri="{9D8B030D-6E8A-4147-A177-3AD203B41FA5}">
                      <a16:colId xmlns:a16="http://schemas.microsoft.com/office/drawing/2014/main" xmlns="" val="3540441654"/>
                    </a:ext>
                  </a:extLst>
                </a:gridCol>
                <a:gridCol w="1555844">
                  <a:extLst>
                    <a:ext uri="{9D8B030D-6E8A-4147-A177-3AD203B41FA5}">
                      <a16:colId xmlns:a16="http://schemas.microsoft.com/office/drawing/2014/main" xmlns="" val="362273536"/>
                    </a:ext>
                  </a:extLst>
                </a:gridCol>
              </a:tblGrid>
              <a:tr h="465860">
                <a:tc>
                  <a:txBody>
                    <a:bodyPr/>
                    <a:lstStyle/>
                    <a:p>
                      <a:pPr marL="67945"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Sl. No.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Components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Sub-Components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Weightage  (%)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</a:p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Weightage (%)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256101"/>
                  </a:ext>
                </a:extLst>
              </a:tr>
              <a:tr h="232929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A1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Theory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Three Internal Tests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IN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8272725"/>
                  </a:ext>
                </a:extLst>
              </a:tr>
              <a:tr h="28606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University Examination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2315039"/>
                  </a:ext>
                </a:extLst>
              </a:tr>
              <a:tr h="610458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A2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Evaluation through observation book, record book and Viva Voce, Internal Tests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   </a:t>
                      </a:r>
                      <a:r>
                        <a:rPr lang="en-US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   90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5365505"/>
                  </a:ext>
                </a:extLst>
              </a:tr>
              <a:tr h="23292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Examination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2664663"/>
                  </a:ext>
                </a:extLst>
              </a:tr>
              <a:tr h="406972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A3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Internship</a:t>
                      </a: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evaluation of  Internship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90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1519331"/>
                  </a:ext>
                </a:extLst>
              </a:tr>
              <a:tr h="40697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 evaluation of Internship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8060154"/>
                  </a:ext>
                </a:extLst>
              </a:tr>
              <a:tr h="406972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A4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Work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evaluation of  project work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0670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3655660"/>
                  </a:ext>
                </a:extLst>
              </a:tr>
              <a:tr h="28428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 evaluation of project work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495"/>
                        </a:spcBef>
                        <a:spcAft>
                          <a:spcPts val="0"/>
                        </a:spcAft>
                        <a:tabLst>
                          <a:tab pos="554990" algn="ctr"/>
                        </a:tabLs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50   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1720346"/>
                  </a:ext>
                </a:extLst>
              </a:tr>
              <a:tr h="406972"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A5</a:t>
                      </a:r>
                      <a:endParaRPr lang="en-IN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Seminar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Evaluation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       </a:t>
                      </a:r>
                      <a:r>
                        <a:rPr lang="en-US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   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219543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D3ABC03E-1EBB-4FDC-AF25-16772ECA4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7766548"/>
              </p:ext>
            </p:extLst>
          </p:nvPr>
        </p:nvGraphicFramePr>
        <p:xfrm>
          <a:off x="1750208" y="5113634"/>
          <a:ext cx="7153160" cy="12407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029139">
                  <a:extLst>
                    <a:ext uri="{9D8B030D-6E8A-4147-A177-3AD203B41FA5}">
                      <a16:colId xmlns:a16="http://schemas.microsoft.com/office/drawing/2014/main" xmlns="" val="3815867351"/>
                    </a:ext>
                  </a:extLst>
                </a:gridCol>
                <a:gridCol w="1951630">
                  <a:extLst>
                    <a:ext uri="{9D8B030D-6E8A-4147-A177-3AD203B41FA5}">
                      <a16:colId xmlns:a16="http://schemas.microsoft.com/office/drawing/2014/main" xmlns="" val="3532983308"/>
                    </a:ext>
                  </a:extLst>
                </a:gridCol>
                <a:gridCol w="2359634">
                  <a:extLst>
                    <a:ext uri="{9D8B030D-6E8A-4147-A177-3AD203B41FA5}">
                      <a16:colId xmlns:a16="http://schemas.microsoft.com/office/drawing/2014/main" xmlns="" val="587217906"/>
                    </a:ext>
                  </a:extLst>
                </a:gridCol>
                <a:gridCol w="1812757">
                  <a:extLst>
                    <a:ext uri="{9D8B030D-6E8A-4147-A177-3AD203B41FA5}">
                      <a16:colId xmlns:a16="http://schemas.microsoft.com/office/drawing/2014/main" xmlns="" val="3522328917"/>
                    </a:ext>
                  </a:extLst>
                </a:gridCol>
              </a:tblGrid>
              <a:tr h="384982"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</a:t>
                      </a: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No.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2730" algn="ctr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Components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10490" algn="l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Component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060" indent="-490220" algn="l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Weightage (%)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4732240"/>
                  </a:ext>
                </a:extLst>
              </a:tr>
              <a:tr h="484156">
                <a:tc>
                  <a:txBody>
                    <a:bodyPr/>
                    <a:lstStyle/>
                    <a:p>
                      <a:pPr marL="175895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1460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Theory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290830" algn="l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End Survey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08585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      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0844413"/>
                  </a:ext>
                </a:extLst>
              </a:tr>
              <a:tr h="371578">
                <a:tc>
                  <a:txBody>
                    <a:bodyPr/>
                    <a:lstStyle/>
                    <a:p>
                      <a:pPr marL="175895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2730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290830" algn="l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End Survey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08585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                    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32215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00F846B-FDBE-4533-9194-7967BEF1C60E}"/>
              </a:ext>
            </a:extLst>
          </p:cNvPr>
          <p:cNvSpPr/>
          <p:nvPr/>
        </p:nvSpPr>
        <p:spPr>
          <a:xfrm>
            <a:off x="177424" y="692884"/>
            <a:ext cx="37637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n-IN" sz="2000" b="1" dirty="0">
                <a:solidFill>
                  <a:prstClr val="black"/>
                </a:solidFill>
                <a:latin typeface="Arial Black" pitchFamily="34" charset="0"/>
              </a:rPr>
              <a:t>Direct Assessment Tools </a:t>
            </a:r>
            <a:endParaRPr lang="en-IN" sz="2400" dirty="0">
              <a:solidFill>
                <a:prstClr val="black"/>
              </a:solidFill>
              <a:latin typeface="Arial Black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CAFE673-241B-44C6-A0D5-56C207C9FD02}"/>
              </a:ext>
            </a:extLst>
          </p:cNvPr>
          <p:cNvSpPr/>
          <p:nvPr/>
        </p:nvSpPr>
        <p:spPr>
          <a:xfrm>
            <a:off x="20894" y="5272034"/>
            <a:ext cx="1758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n-IN" b="1" dirty="0">
                <a:solidFill>
                  <a:prstClr val="black"/>
                </a:solidFill>
                <a:latin typeface="Arial Black" pitchFamily="34" charset="0"/>
              </a:rPr>
              <a:t>Indirect Assessment Tools </a:t>
            </a:r>
            <a:endParaRPr lang="en-IN" sz="2000" dirty="0">
              <a:solidFill>
                <a:prstClr val="black"/>
              </a:solidFill>
              <a:latin typeface="Arial Black" pitchFamily="34" charset="0"/>
              <a:cs typeface="Times New Roman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BCB0C166-7751-4DDD-8EE5-A4B3C00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6240" y="6422056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20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87ECC82-9900-4A8E-8317-85D6CEC0B6B2}"/>
              </a:ext>
            </a:extLst>
          </p:cNvPr>
          <p:cNvSpPr/>
          <p:nvPr/>
        </p:nvSpPr>
        <p:spPr>
          <a:xfrm>
            <a:off x="1632789" y="122829"/>
            <a:ext cx="5850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Process for CO Attainment Calculation</a:t>
            </a:r>
            <a:endParaRPr lang="en-IN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60465EF8-5963-410F-BBE4-1DB7112D2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3242981"/>
              </p:ext>
            </p:extLst>
          </p:nvPr>
        </p:nvGraphicFramePr>
        <p:xfrm>
          <a:off x="28917" y="582268"/>
          <a:ext cx="9074141" cy="22422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585233">
                  <a:extLst>
                    <a:ext uri="{9D8B030D-6E8A-4147-A177-3AD203B41FA5}">
                      <a16:colId xmlns:a16="http://schemas.microsoft.com/office/drawing/2014/main" xmlns="" val="564834365"/>
                    </a:ext>
                  </a:extLst>
                </a:gridCol>
                <a:gridCol w="8488908">
                  <a:extLst>
                    <a:ext uri="{9D8B030D-6E8A-4147-A177-3AD203B41FA5}">
                      <a16:colId xmlns:a16="http://schemas.microsoft.com/office/drawing/2014/main" xmlns="" val="3763390459"/>
                    </a:ext>
                  </a:extLst>
                </a:gridCol>
              </a:tblGrid>
              <a:tr h="531281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Sl. No.</a:t>
                      </a:r>
                      <a:endParaRPr lang="en-IN" sz="13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 Attainment Calculation</a:t>
                      </a:r>
                      <a:endParaRPr lang="en-IN" sz="13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4924305"/>
                  </a:ext>
                </a:extLst>
              </a:tr>
              <a:tr h="520118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28956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US" sz="1300" b="1" baseline="0" dirty="0">
                          <a:effectLst/>
                          <a:latin typeface="Arial Black" panose="020B0A04020102020204" pitchFamily="34" charset="0"/>
                        </a:rPr>
                        <a:t> Obtain the Attainment level </a:t>
                      </a: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50% of internal test attainment is considered as [N1] and </a:t>
                      </a:r>
                      <a:r>
                        <a:rPr lang="en-US" sz="1300" b="1" baseline="0" dirty="0"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% of university Attainment and is considered as [N2] for every CO.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5508171"/>
                  </a:ext>
                </a:extLst>
              </a:tr>
              <a:tr h="569645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The Attainment is calculated as [N1 + N2] for every CO and 90% of </a:t>
                      </a:r>
                      <a:r>
                        <a:rPr lang="en-US" sz="1300" b="1" dirty="0" smtClean="0">
                          <a:effectLst/>
                          <a:latin typeface="Arial Black" panose="020B0A04020102020204" pitchFamily="34" charset="0"/>
                        </a:rPr>
                        <a:t>the Level </a:t>
                      </a: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will be calculated</a:t>
                      </a:r>
                      <a:r>
                        <a:rPr lang="en-IN" sz="1300" b="1" baseline="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as [N3].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9523616"/>
                  </a:ext>
                </a:extLst>
              </a:tr>
              <a:tr h="284822">
                <a:tc>
                  <a:txBody>
                    <a:bodyPr/>
                    <a:lstStyle/>
                    <a:p>
                      <a:pPr marL="679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10% of Course end survey Attainment level is obtained as [N4].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03583250"/>
                  </a:ext>
                </a:extLst>
              </a:tr>
              <a:tr h="284822">
                <a:tc>
                  <a:txBody>
                    <a:bodyPr/>
                    <a:lstStyle/>
                    <a:p>
                      <a:pPr marL="6794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Arial Black" panose="020B0A04020102020204" pitchFamily="34" charset="0"/>
                        </a:rPr>
                        <a:t>The Final Attainment of the course is given by [N3 + N4] for every CO.</a:t>
                      </a:r>
                      <a:endParaRPr lang="en-IN" sz="13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756383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316BCA95-78C0-4027-B0F2-F2755002B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2989230"/>
              </p:ext>
            </p:extLst>
          </p:nvPr>
        </p:nvGraphicFramePr>
        <p:xfrm>
          <a:off x="0" y="3258770"/>
          <a:ext cx="9130353" cy="32457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2388">
                  <a:extLst>
                    <a:ext uri="{9D8B030D-6E8A-4147-A177-3AD203B41FA5}">
                      <a16:colId xmlns="" xmlns:a16="http://schemas.microsoft.com/office/drawing/2014/main" val="3508522834"/>
                    </a:ext>
                  </a:extLst>
                </a:gridCol>
                <a:gridCol w="655093">
                  <a:extLst>
                    <a:ext uri="{9D8B030D-6E8A-4147-A177-3AD203B41FA5}">
                      <a16:colId xmlns="" xmlns:a16="http://schemas.microsoft.com/office/drawing/2014/main" val="1120052556"/>
                    </a:ext>
                  </a:extLst>
                </a:gridCol>
                <a:gridCol w="668740">
                  <a:extLst>
                    <a:ext uri="{9D8B030D-6E8A-4147-A177-3AD203B41FA5}">
                      <a16:colId xmlns="" xmlns:a16="http://schemas.microsoft.com/office/drawing/2014/main" val="3556776589"/>
                    </a:ext>
                  </a:extLst>
                </a:gridCol>
                <a:gridCol w="655093">
                  <a:extLst>
                    <a:ext uri="{9D8B030D-6E8A-4147-A177-3AD203B41FA5}">
                      <a16:colId xmlns="" xmlns:a16="http://schemas.microsoft.com/office/drawing/2014/main" val="2846335326"/>
                    </a:ext>
                  </a:extLst>
                </a:gridCol>
                <a:gridCol w="627797">
                  <a:extLst>
                    <a:ext uri="{9D8B030D-6E8A-4147-A177-3AD203B41FA5}">
                      <a16:colId xmlns="" xmlns:a16="http://schemas.microsoft.com/office/drawing/2014/main" val="2367098248"/>
                    </a:ext>
                  </a:extLst>
                </a:gridCol>
                <a:gridCol w="1160060">
                  <a:extLst>
                    <a:ext uri="{9D8B030D-6E8A-4147-A177-3AD203B41FA5}">
                      <a16:colId xmlns="" xmlns:a16="http://schemas.microsoft.com/office/drawing/2014/main" val="963022087"/>
                    </a:ext>
                  </a:extLst>
                </a:gridCol>
                <a:gridCol w="641444">
                  <a:extLst>
                    <a:ext uri="{9D8B030D-6E8A-4147-A177-3AD203B41FA5}">
                      <a16:colId xmlns="" xmlns:a16="http://schemas.microsoft.com/office/drawing/2014/main" val="1039037278"/>
                    </a:ext>
                  </a:extLst>
                </a:gridCol>
                <a:gridCol w="982639">
                  <a:extLst>
                    <a:ext uri="{9D8B030D-6E8A-4147-A177-3AD203B41FA5}">
                      <a16:colId xmlns="" xmlns:a16="http://schemas.microsoft.com/office/drawing/2014/main" val="2010346209"/>
                    </a:ext>
                  </a:extLst>
                </a:gridCol>
                <a:gridCol w="900752">
                  <a:extLst>
                    <a:ext uri="{9D8B030D-6E8A-4147-A177-3AD203B41FA5}">
                      <a16:colId xmlns="" xmlns:a16="http://schemas.microsoft.com/office/drawing/2014/main" val="4097406658"/>
                    </a:ext>
                  </a:extLst>
                </a:gridCol>
                <a:gridCol w="668741">
                  <a:extLst>
                    <a:ext uri="{9D8B030D-6E8A-4147-A177-3AD203B41FA5}">
                      <a16:colId xmlns="" xmlns:a16="http://schemas.microsoft.com/office/drawing/2014/main" val="1746126523"/>
                    </a:ext>
                  </a:extLst>
                </a:gridCol>
                <a:gridCol w="736979">
                  <a:extLst>
                    <a:ext uri="{9D8B030D-6E8A-4147-A177-3AD203B41FA5}">
                      <a16:colId xmlns="" xmlns:a16="http://schemas.microsoft.com/office/drawing/2014/main" val="97506614"/>
                    </a:ext>
                  </a:extLst>
                </a:gridCol>
                <a:gridCol w="750627">
                  <a:extLst>
                    <a:ext uri="{9D8B030D-6E8A-4147-A177-3AD203B41FA5}">
                      <a16:colId xmlns="" xmlns:a16="http://schemas.microsoft.com/office/drawing/2014/main" val="2666287453"/>
                    </a:ext>
                  </a:extLst>
                </a:gridCol>
              </a:tblGrid>
              <a:tr h="8890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CIE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[N1]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SEE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[N2]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DIRECT      ATTAINMENT 50% OF [N1]+50% of [N2]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</a:rPr>
                        <a:t>LEVEL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[N3] 90% of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Level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INDIRECT ATTAINMENT          COURSE END SURVEY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LEVEL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[N4] 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</a:rPr>
                        <a:t>10</a:t>
                      </a:r>
                      <a:r>
                        <a:rPr lang="en-US" sz="1600" u="none" strike="noStrike" dirty="0">
                          <a:effectLst/>
                        </a:rPr>
                        <a:t>% of </a:t>
                      </a:r>
                      <a:r>
                        <a:rPr lang="en-US" sz="1600" u="none" strike="noStrike" dirty="0" smtClean="0">
                          <a:effectLst/>
                        </a:rPr>
                        <a:t>Level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Attainment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[N3]+[N4]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602487520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71.15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59.80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65.48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92.84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0.3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84157290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66.35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59.80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63.08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92.84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943258844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74.52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59.80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67.16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92.84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0.3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201778883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69.31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59.80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64.56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92.84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00657660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68.32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59.80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64.06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92.84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52011494"/>
                  </a:ext>
                </a:extLst>
              </a:tr>
              <a:tr h="303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AVERAGE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9055626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142127" y="2889438"/>
            <a:ext cx="3417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b="1" dirty="0" smtClean="0"/>
              <a:t>Energy Engineering C401 -15ME71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xmlns="" id="{20984330-2C42-4C75-92ED-F7A967BD6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5682" y="6394760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EA011E2-18EA-4EA4-9BB1-477FD08D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51" y="-9283"/>
            <a:ext cx="9136499" cy="4556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389" b="1" dirty="0">
                <a:solidFill>
                  <a:srgbClr val="6F2F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4389" b="1" dirty="0">
                <a:solidFill>
                  <a:srgbClr val="6F2F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Assessment Tools used for </a:t>
            </a:r>
            <a:r>
              <a:rPr lang="en-US" sz="31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POs &amp; PSOs </a:t>
            </a:r>
            <a:r>
              <a:rPr lang="en-US" sz="399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99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grpSp>
        <p:nvGrpSpPr>
          <p:cNvPr id="5" name="Group 31">
            <a:extLst>
              <a:ext uri="{FF2B5EF4-FFF2-40B4-BE49-F238E27FC236}">
                <a16:creationId xmlns:a16="http://schemas.microsoft.com/office/drawing/2014/main" xmlns="" id="{FF22DADF-F0EA-4DB2-8CDE-60783F505737}"/>
              </a:ext>
            </a:extLst>
          </p:cNvPr>
          <p:cNvGrpSpPr/>
          <p:nvPr/>
        </p:nvGrpSpPr>
        <p:grpSpPr>
          <a:xfrm>
            <a:off x="348862" y="788739"/>
            <a:ext cx="8137079" cy="5650154"/>
            <a:chOff x="-654408" y="28370"/>
            <a:chExt cx="7434096" cy="5609703"/>
          </a:xfrm>
        </p:grpSpPr>
        <p:sp>
          <p:nvSpPr>
            <p:cNvPr id="6" name="AutoShape 93">
              <a:extLst>
                <a:ext uri="{FF2B5EF4-FFF2-40B4-BE49-F238E27FC236}">
                  <a16:creationId xmlns:a16="http://schemas.microsoft.com/office/drawing/2014/main" xmlns="" id="{54271778-26C3-4FA6-BF79-10ECDFDC5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4408" y="3045124"/>
              <a:ext cx="4323462" cy="68580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PO/PSO attainments = 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(CO mapping strength/3)*CO attainment value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</p:txBody>
        </p:sp>
        <p:cxnSp>
          <p:nvCxnSpPr>
            <p:cNvPr id="7" name="AutoShape 105">
              <a:extLst>
                <a:ext uri="{FF2B5EF4-FFF2-40B4-BE49-F238E27FC236}">
                  <a16:creationId xmlns:a16="http://schemas.microsoft.com/office/drawing/2014/main" xmlns="" id="{62CD3AF3-8324-40A4-BC80-CE57BF64EC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30997" y="3728909"/>
              <a:ext cx="0" cy="38608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AutoShape 103">
              <a:extLst>
                <a:ext uri="{FF2B5EF4-FFF2-40B4-BE49-F238E27FC236}">
                  <a16:creationId xmlns:a16="http://schemas.microsoft.com/office/drawing/2014/main" xmlns="" id="{9E9BA4EE-4201-4ED3-8DAD-E2E789877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4408" y="4114800"/>
              <a:ext cx="4340866" cy="634340"/>
            </a:xfrm>
            <a:prstGeom prst="flowChartProcess">
              <a:avLst/>
            </a:prstGeom>
            <a:solidFill>
              <a:srgbClr val="92D050"/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Average of all POs and PSOs of courses for a complete batch (A)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9" name="AutoShape 93">
              <a:extLst>
                <a:ext uri="{FF2B5EF4-FFF2-40B4-BE49-F238E27FC236}">
                  <a16:creationId xmlns:a16="http://schemas.microsoft.com/office/drawing/2014/main" xmlns="" id="{0A235B72-F0FC-4D2B-A34B-8E36A92E5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42" y="1075593"/>
              <a:ext cx="2727188" cy="685841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CO-PO and 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CO-PSO mapping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0" name="AutoShape 93">
              <a:extLst>
                <a:ext uri="{FF2B5EF4-FFF2-40B4-BE49-F238E27FC236}">
                  <a16:creationId xmlns:a16="http://schemas.microsoft.com/office/drawing/2014/main" xmlns="" id="{2ABB4E1F-D662-47CB-8D01-23842DD4D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7425" y="2087593"/>
              <a:ext cx="3760212" cy="647739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596" b="1" dirty="0" smtClean="0">
                  <a:latin typeface="+mj-lt"/>
                  <a:ea typeface="Times New Roman" panose="02020603050405020304" pitchFamily="18" charset="0"/>
                </a:rPr>
                <a:t>CO-Attainment </a:t>
              </a:r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calculation for every course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xmlns="" id="{FF881A58-ED43-4269-A5B3-4D78D6BFBCEE}"/>
                </a:ext>
              </a:extLst>
            </p:cNvPr>
            <p:cNvSpPr/>
            <p:nvPr/>
          </p:nvSpPr>
          <p:spPr>
            <a:xfrm>
              <a:off x="733245" y="51759"/>
              <a:ext cx="1962150" cy="676275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Direct Assessment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xmlns="" id="{962F6CC0-B16F-431C-A18E-7CB2973DF93A}"/>
                </a:ext>
              </a:extLst>
            </p:cNvPr>
            <p:cNvSpPr/>
            <p:nvPr/>
          </p:nvSpPr>
          <p:spPr>
            <a:xfrm>
              <a:off x="4454334" y="28370"/>
              <a:ext cx="1933575" cy="663799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207" tIns="45604" rIns="91207" bIns="456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97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Indirect Assessment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397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US" sz="1097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AutoShape 93">
              <a:extLst>
                <a:ext uri="{FF2B5EF4-FFF2-40B4-BE49-F238E27FC236}">
                  <a16:creationId xmlns:a16="http://schemas.microsoft.com/office/drawing/2014/main" xmlns="" id="{2F2F2C44-CBD8-4713-8948-CAC821B06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7986" y="1181819"/>
              <a:ext cx="2645443" cy="733468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097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Program exit survey 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Alumni Survey (B</a:t>
              </a:r>
              <a:r>
                <a:rPr lang="en-US" sz="1397" b="1" dirty="0">
                  <a:latin typeface="+mj-lt"/>
                  <a:ea typeface="Times New Roman" panose="02020603050405020304" pitchFamily="18" charset="0"/>
                </a:rPr>
                <a:t>) </a:t>
              </a:r>
              <a:endParaRPr lang="en-US" sz="1397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097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4" name="AutoShape 94">
              <a:extLst>
                <a:ext uri="{FF2B5EF4-FFF2-40B4-BE49-F238E27FC236}">
                  <a16:creationId xmlns:a16="http://schemas.microsoft.com/office/drawing/2014/main" xmlns="" id="{021BBAD3-48DE-49F6-BB17-00CA3D355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9498" y="4558944"/>
              <a:ext cx="2510190" cy="1079129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207" tIns="45604" rIns="91207" bIns="45604" anchor="t" anchorCtr="0" upright="1">
              <a:noAutofit/>
            </a:bodyPr>
            <a:lstStyle/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PO/ PSO attainment =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80 % of </a:t>
              </a:r>
              <a:r>
                <a:rPr lang="en-US" sz="1596" b="1" dirty="0" smtClean="0">
                  <a:latin typeface="+mj-lt"/>
                  <a:ea typeface="Times New Roman" panose="02020603050405020304" pitchFamily="18" charset="0"/>
                </a:rPr>
                <a:t>A </a:t>
              </a:r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+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596" b="1" dirty="0">
                  <a:latin typeface="+mj-lt"/>
                  <a:ea typeface="Times New Roman" panose="02020603050405020304" pitchFamily="18" charset="0"/>
                </a:rPr>
                <a:t>20 % of B</a:t>
              </a:r>
              <a:endParaRPr lang="en-US" sz="1596" dirty="0">
                <a:latin typeface="+mj-lt"/>
                <a:ea typeface="Times New Roman" panose="02020603050405020304" pitchFamily="18" charset="0"/>
              </a:endParaRPr>
            </a:p>
            <a:p>
              <a:pPr algn="ctr"/>
              <a:r>
                <a:rPr lang="en-US" sz="1097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US" sz="1097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5" name="AutoShape 106">
              <a:extLst>
                <a:ext uri="{FF2B5EF4-FFF2-40B4-BE49-F238E27FC236}">
                  <a16:creationId xmlns:a16="http://schemas.microsoft.com/office/drawing/2014/main" xmlns="" id="{FDD6DA4E-C8CC-402E-8DE4-0FD1AA48B4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19588" y="4793653"/>
              <a:ext cx="635" cy="315595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" name="AutoShape 104">
              <a:extLst>
                <a:ext uri="{FF2B5EF4-FFF2-40B4-BE49-F238E27FC236}">
                  <a16:creationId xmlns:a16="http://schemas.microsoft.com/office/drawing/2014/main" xmlns="" id="{A16FF14B-27A4-4F3B-92C6-FFB5E1B810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611396" y="5122212"/>
              <a:ext cx="2643876" cy="520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2CC2FD10-E81B-4454-A99A-08C41B3ADC5D}"/>
                </a:ext>
              </a:extLst>
            </p:cNvPr>
            <p:cNvCxnSpPr/>
            <p:nvPr/>
          </p:nvCxnSpPr>
          <p:spPr>
            <a:xfrm rot="16200000" flipH="1">
              <a:off x="4131284" y="3251957"/>
              <a:ext cx="2674389" cy="1358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4773901B-E69C-4063-A3A4-45782494E93A}"/>
                </a:ext>
              </a:extLst>
            </p:cNvPr>
            <p:cNvCxnSpPr/>
            <p:nvPr/>
          </p:nvCxnSpPr>
          <p:spPr>
            <a:xfrm rot="16200000" flipH="1">
              <a:off x="5217523" y="950999"/>
              <a:ext cx="450385" cy="837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955295A6-A99F-43D3-A39F-BB20BAD82B0E}"/>
                </a:ext>
              </a:extLst>
            </p:cNvPr>
            <p:cNvCxnSpPr/>
            <p:nvPr/>
          </p:nvCxnSpPr>
          <p:spPr>
            <a:xfrm>
              <a:off x="1664898" y="756394"/>
              <a:ext cx="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BEA0EAA1-5842-48BB-9470-AF3DFB203CEC}"/>
                </a:ext>
              </a:extLst>
            </p:cNvPr>
            <p:cNvCxnSpPr/>
            <p:nvPr/>
          </p:nvCxnSpPr>
          <p:spPr>
            <a:xfrm>
              <a:off x="1664898" y="1742536"/>
              <a:ext cx="0" cy="37147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xmlns="" id="{34B15B2C-A869-4C09-87C7-EA311DAB56A2}"/>
                </a:ext>
              </a:extLst>
            </p:cNvPr>
            <p:cNvCxnSpPr/>
            <p:nvPr/>
          </p:nvCxnSpPr>
          <p:spPr>
            <a:xfrm>
              <a:off x="1648099" y="2745497"/>
              <a:ext cx="0" cy="31432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Footer Placeholder 9">
            <a:extLst>
              <a:ext uri="{FF2B5EF4-FFF2-40B4-BE49-F238E27FC236}">
                <a16:creationId xmlns:a16="http://schemas.microsoft.com/office/drawing/2014/main" xmlns="" id="{04E8D994-A253-498A-9A0F-CC8CF287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84223" y="6440184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54340" y="6458866"/>
            <a:ext cx="2184347" cy="209550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21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3201" y="178875"/>
            <a:ext cx="8690216" cy="5027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N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Assessment </a:t>
            </a: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Tools for Attainment of POs &amp; PSOs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8210142"/>
              </p:ext>
            </p:extLst>
          </p:nvPr>
        </p:nvGraphicFramePr>
        <p:xfrm>
          <a:off x="626106" y="806007"/>
          <a:ext cx="8267307" cy="54060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36407">
                  <a:extLst>
                    <a:ext uri="{9D8B030D-6E8A-4147-A177-3AD203B41FA5}">
                      <a16:colId xmlns:a16="http://schemas.microsoft.com/office/drawing/2014/main" xmlns="" val="1151220671"/>
                    </a:ext>
                  </a:extLst>
                </a:gridCol>
                <a:gridCol w="2530329">
                  <a:extLst>
                    <a:ext uri="{9D8B030D-6E8A-4147-A177-3AD203B41FA5}">
                      <a16:colId xmlns:a16="http://schemas.microsoft.com/office/drawing/2014/main" xmlns="" val="3887039343"/>
                    </a:ext>
                  </a:extLst>
                </a:gridCol>
                <a:gridCol w="2002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00333">
                  <a:extLst>
                    <a:ext uri="{9D8B030D-6E8A-4147-A177-3AD203B41FA5}">
                      <a16:colId xmlns:a16="http://schemas.microsoft.com/office/drawing/2014/main" xmlns="" val="513123176"/>
                    </a:ext>
                  </a:extLst>
                </a:gridCol>
              </a:tblGrid>
              <a:tr h="415849">
                <a:tc gridSpan="4"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Direct Assessment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112121"/>
                  </a:ext>
                </a:extLst>
              </a:tr>
              <a:tr h="415849"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/>
                        <a:t>Direct method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Assessment</a:t>
                      </a:r>
                      <a:r>
                        <a:rPr lang="en-IN" sz="1600" dirty="0"/>
                        <a:t>  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Frequency of assessment</a:t>
                      </a: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4275001630"/>
                  </a:ext>
                </a:extLst>
              </a:tr>
              <a:tr h="415849">
                <a:tc rowSpan="8">
                  <a:txBody>
                    <a:bodyPr/>
                    <a:lstStyle/>
                    <a:p>
                      <a:pPr algn="l"/>
                      <a:r>
                        <a:rPr lang="en-IN" sz="1600" b="1" dirty="0"/>
                        <a:t>CO Attainment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IN" sz="1600" b="1" baseline="0" dirty="0">
                          <a:solidFill>
                            <a:srgbClr val="002060"/>
                          </a:solidFill>
                        </a:rPr>
                        <a:t>1. Test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Three</a:t>
                      </a:r>
                      <a:r>
                        <a:rPr lang="en-IN" sz="1600" baseline="0" dirty="0"/>
                        <a:t> </a:t>
                      </a:r>
                      <a:r>
                        <a:rPr lang="en-IN" sz="1600" baseline="0" dirty="0" smtClean="0"/>
                        <a:t>written Test per </a:t>
                      </a:r>
                      <a:r>
                        <a:rPr lang="en-IN" sz="1600" baseline="0" dirty="0"/>
                        <a:t>Semester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492132755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2. Assignment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Three</a:t>
                      </a:r>
                      <a:r>
                        <a:rPr lang="en-IN" sz="1600" baseline="0" dirty="0"/>
                        <a:t> </a:t>
                      </a:r>
                      <a:r>
                        <a:rPr lang="en-IN" sz="1600" baseline="0" dirty="0" smtClean="0"/>
                        <a:t>per </a:t>
                      </a:r>
                      <a:r>
                        <a:rPr lang="en-IN" sz="1600" baseline="0" dirty="0"/>
                        <a:t>Semester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10474912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3. Lab Record Evaluation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Once in a week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4034059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4. Lab Test Evaluation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Once in a Semester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2371215599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5. </a:t>
                      </a:r>
                      <a:r>
                        <a:rPr lang="en-IN" sz="1600" b="1" dirty="0" smtClean="0">
                          <a:solidFill>
                            <a:srgbClr val="002060"/>
                          </a:solidFill>
                        </a:rPr>
                        <a:t>General Seminar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Once in </a:t>
                      </a:r>
                      <a:r>
                        <a:rPr lang="en-IN" sz="1600" dirty="0" smtClean="0"/>
                        <a:t>Final Year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3033345500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6. Project Work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Once in </a:t>
                      </a:r>
                      <a:r>
                        <a:rPr lang="en-IN" sz="1600" dirty="0" smtClean="0"/>
                        <a:t>Final </a:t>
                      </a:r>
                      <a:r>
                        <a:rPr lang="en-IN" sz="1600" dirty="0"/>
                        <a:t>Year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3739160513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7. Internship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Once in </a:t>
                      </a:r>
                      <a:r>
                        <a:rPr lang="en-IN" sz="1600" dirty="0" smtClean="0"/>
                        <a:t>Final </a:t>
                      </a:r>
                      <a:r>
                        <a:rPr lang="en-IN" sz="1600" dirty="0"/>
                        <a:t>Year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5849">
                <a:tc vMerge="1">
                  <a:txBody>
                    <a:bodyPr/>
                    <a:lstStyle/>
                    <a:p>
                      <a:pPr algn="l"/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b="1" baseline="0" dirty="0">
                          <a:solidFill>
                            <a:srgbClr val="002060"/>
                          </a:solidFill>
                        </a:rPr>
                        <a:t>8. Semester End Exam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Once in </a:t>
                      </a:r>
                      <a:r>
                        <a:rPr lang="en-IN" sz="1600" dirty="0" smtClean="0"/>
                        <a:t>each </a:t>
                      </a:r>
                      <a:r>
                        <a:rPr lang="en-IN" sz="1600" dirty="0"/>
                        <a:t>semester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5420664"/>
                  </a:ext>
                </a:extLst>
              </a:tr>
              <a:tr h="415849">
                <a:tc gridSpan="4"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bg1"/>
                          </a:solidFill>
                        </a:rPr>
                        <a:t>Indirect Assessment</a:t>
                      </a:r>
                      <a:endParaRPr lang="en-IN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4015241"/>
                  </a:ext>
                </a:extLst>
              </a:tr>
              <a:tr h="415849"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/>
                        <a:t>Indirect method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Assessment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Frequency of assessment</a:t>
                      </a: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0995942"/>
                  </a:ext>
                </a:extLst>
              </a:tr>
              <a:tr h="415849">
                <a:tc>
                  <a:txBody>
                    <a:bodyPr/>
                    <a:lstStyle/>
                    <a:p>
                      <a:pPr algn="l"/>
                      <a:r>
                        <a:rPr lang="en-IN" sz="1600" b="1" dirty="0"/>
                        <a:t>Program</a:t>
                      </a:r>
                      <a:r>
                        <a:rPr lang="en-IN" sz="1600" b="1" baseline="0" dirty="0"/>
                        <a:t> Exit Survey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Survey Questionnaire</a:t>
                      </a:r>
                      <a:endParaRPr lang="en-IN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End of the</a:t>
                      </a:r>
                      <a:r>
                        <a:rPr lang="en-IN" sz="1600" baseline="0" dirty="0"/>
                        <a:t> Programme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20" marR="124820" marT="45604" marB="45604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9460527"/>
                  </a:ext>
                </a:extLst>
              </a:tr>
            </a:tbl>
          </a:graphicData>
        </a:graphic>
      </p:graphicFrame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2BD84303-BAD4-412E-A4BD-2BDBA41D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22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04987" y="10879"/>
            <a:ext cx="5167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PO Attainment For </a:t>
            </a:r>
            <a:r>
              <a:rPr lang="en-US" alt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Batch 2016-20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68CAD86-814B-4DD5-AFD8-591CD1D505B2}"/>
              </a:ext>
            </a:extLst>
          </p:cNvPr>
          <p:cNvSpPr txBox="1"/>
          <p:nvPr/>
        </p:nvSpPr>
        <p:spPr>
          <a:xfrm>
            <a:off x="1221879" y="493155"/>
            <a:ext cx="690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 ATTAINMENT = 80% (DIRECT METHOD) + 20% (INDIRECT METHOD)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5375180-2233-40C1-BB33-D9ECC1FDC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1447288"/>
              </p:ext>
            </p:extLst>
          </p:nvPr>
        </p:nvGraphicFramePr>
        <p:xfrm>
          <a:off x="76200" y="825303"/>
          <a:ext cx="8991600" cy="5783321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337486">
                  <a:extLst>
                    <a:ext uri="{9D8B030D-6E8A-4147-A177-3AD203B41FA5}">
                      <a16:colId xmlns="" xmlns:a16="http://schemas.microsoft.com/office/drawing/2014/main" val="2732577935"/>
                    </a:ext>
                  </a:extLst>
                </a:gridCol>
                <a:gridCol w="567514">
                  <a:extLst>
                    <a:ext uri="{9D8B030D-6E8A-4147-A177-3AD203B41FA5}">
                      <a16:colId xmlns="" xmlns:a16="http://schemas.microsoft.com/office/drawing/2014/main" val="4016210899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1740546570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344844761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415290711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7879319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690360017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476304598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543158223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3054656801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1842871923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1328907349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3465066770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83416103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3471330061"/>
                    </a:ext>
                  </a:extLst>
                </a:gridCol>
              </a:tblGrid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Course Code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PO5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PO7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PSO1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PSO2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/>
                </a:tc>
                <a:extLst>
                  <a:ext uri="{0D108BD9-81ED-4DB2-BD59-A6C34878D82A}">
                    <a16:rowId xmlns="" xmlns:a16="http://schemas.microsoft.com/office/drawing/2014/main" val="2934102978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C411/</a:t>
                      </a:r>
                    </a:p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15ME835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_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_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_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_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_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39662206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C412/</a:t>
                      </a:r>
                    </a:p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15MEL84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802938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C413/</a:t>
                      </a:r>
                    </a:p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15MEL85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9218927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C414/</a:t>
                      </a:r>
                    </a:p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15MES86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344329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DIRECT ATTAINMENT[A]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(Average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b="1" u="none" strike="noStrike" dirty="0">
                        <a:effectLst/>
                      </a:endParaRPr>
                    </a:p>
                  </a:txBody>
                  <a:tcPr marL="7412" marR="7412" marT="741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2.09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1.20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1.13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1.31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1.47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1.69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2514366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PROGRAM EXIT SURVEY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9522116"/>
                  </a:ext>
                </a:extLst>
              </a:tr>
              <a:tr h="340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ALUMINI SURVEY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2967793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INDIRECT ATTAINMENT[B]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(Average)</a:t>
                      </a:r>
                    </a:p>
                  </a:txBody>
                  <a:tcPr marL="7412" marR="7412" marT="741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9590492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 = A*0.8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1.673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0.976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0.961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1.235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0.903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1.3511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0.9251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1.2223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0.9281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29543533"/>
                  </a:ext>
                </a:extLst>
              </a:tr>
              <a:tr h="3296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 = B*0.2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0296361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TOTAL PO ATTAINMENT </a:t>
                      </a:r>
                    </a:p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(2016-2020)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2" marR="7412" marT="7412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2.27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1.81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1.83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1.65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1.78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1.87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1.95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1.76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1.82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1.53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1" marR="8311" marT="8311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4252329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10171" y="10879"/>
            <a:ext cx="5141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PO Attainment For Three Batches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9220" y="531096"/>
            <a:ext cx="8156527" cy="36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795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PO Attainment = 80% (Direct Method) + 20% (Indirect Method)</a:t>
            </a:r>
            <a:endParaRPr lang="en-US" sz="1795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7379431"/>
              </p:ext>
            </p:extLst>
          </p:nvPr>
        </p:nvGraphicFramePr>
        <p:xfrm>
          <a:off x="38100" y="1050636"/>
          <a:ext cx="9029700" cy="2380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65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143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57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429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1436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5723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4552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7680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Batch</a:t>
                      </a:r>
                      <a:r>
                        <a:rPr lang="en-US" sz="1800" baseline="0" dirty="0"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Details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PO10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PO11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PO12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82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2017-21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1.72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1.34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1.32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1.16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1.28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1.92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1.39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1.26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1.23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</a:tr>
              <a:tr h="5114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2016-20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2.27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1.81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1.58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1.56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1.83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1.65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1.87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1.95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1.53</a:t>
                      </a:r>
                      <a:endParaRPr lang="en-IN" sz="1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</a:tr>
              <a:tr h="6032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2015-19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2.47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1.54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1.96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1.54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1.83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67" marR="6106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21400458"/>
              </p:ext>
            </p:extLst>
          </p:nvPr>
        </p:nvGraphicFramePr>
        <p:xfrm>
          <a:off x="2808289" y="4065760"/>
          <a:ext cx="3094015" cy="2128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68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90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81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4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Batch</a:t>
                      </a:r>
                      <a:r>
                        <a:rPr lang="en-US" sz="1800" baseline="0" dirty="0"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Details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PSO1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PSO2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80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2017-21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1.73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1.27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</a:tr>
              <a:tr h="5080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2016-20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1.82</a:t>
                      </a:r>
                      <a:endParaRPr lang="en-IN" sz="18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1.53</a:t>
                      </a:r>
                      <a:endParaRPr lang="en-IN" sz="18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</a:tr>
              <a:tr h="5080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2015-19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71" marR="6107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875854" y="3481742"/>
            <a:ext cx="5310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PSO Attainment For Three Batches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xmlns="" id="{C0238E89-E319-4D8D-B329-323DC966A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071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81276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24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xmlns="" id="{14FB7804-CF1C-4220-809E-21B2B7C174CA}"/>
              </a:ext>
            </a:extLst>
          </p:cNvPr>
          <p:cNvSpPr/>
          <p:nvPr/>
        </p:nvSpPr>
        <p:spPr>
          <a:xfrm>
            <a:off x="76200" y="0"/>
            <a:ext cx="8640000" cy="878749"/>
          </a:xfrm>
          <a:prstGeom prst="rect">
            <a:avLst/>
          </a:prstGeom>
        </p:spPr>
        <p:txBody>
          <a:bodyPr wrap="square" lIns="77770" tIns="38885" rIns="77770" bIns="38885">
            <a:spAutoFit/>
          </a:bodyPr>
          <a:lstStyle/>
          <a:p>
            <a:pPr indent="-342900"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Criteria-4 </a:t>
            </a:r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Student’s </a:t>
            </a:r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Performance</a:t>
            </a:r>
            <a:endParaRPr lang="en-IN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342900" indent="-342900" algn="ctr"/>
            <a:r>
              <a:rPr lang="en-US" sz="2400" b="1" dirty="0">
                <a:solidFill>
                  <a:srgbClr val="C00000"/>
                </a:solidFill>
                <a:latin typeface="Lucida Sans" panose="020B0602030504020204" pitchFamily="34" charset="0"/>
                <a:cs typeface="Andalus" pitchFamily="18" charset="-78"/>
              </a:rPr>
              <a:t>Students admitted to the program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6065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16623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25</a:t>
            </a:fld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0998970"/>
              </p:ext>
            </p:extLst>
          </p:nvPr>
        </p:nvGraphicFramePr>
        <p:xfrm>
          <a:off x="277465" y="1030803"/>
          <a:ext cx="8520547" cy="2687511"/>
        </p:xfrm>
        <a:graphic>
          <a:graphicData uri="http://schemas.openxmlformats.org/drawingml/2006/table">
            <a:tbl>
              <a:tblPr/>
              <a:tblGrid>
                <a:gridCol w="2295097"/>
                <a:gridCol w="1126638"/>
                <a:gridCol w="1189822"/>
                <a:gridCol w="1553378"/>
                <a:gridCol w="2355612"/>
              </a:tblGrid>
              <a:tr h="316148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ENROLLMENT RATIO</a:t>
                      </a:r>
                      <a:endParaRPr lang="en-US" sz="2200" b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73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Year of entry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N1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N1/N (%)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Enrollment Ratio </a:t>
                      </a:r>
                      <a:r>
                        <a:rPr lang="en-US" sz="18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Average  %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19629">
                <a:tc>
                  <a:txBody>
                    <a:bodyPr/>
                    <a:lstStyle/>
                    <a:p>
                      <a:pPr marL="9779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2020-2021 (CAY)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13.33%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37.49%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8030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2019-2020 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(CAY</a:t>
                      </a: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m1</a:t>
                      </a: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32.5%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5932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2018-2019 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(CAY</a:t>
                      </a: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m2</a:t>
                      </a: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66.66%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0069597"/>
              </p:ext>
            </p:extLst>
          </p:nvPr>
        </p:nvGraphicFramePr>
        <p:xfrm>
          <a:off x="293387" y="4058292"/>
          <a:ext cx="8520547" cy="2260315"/>
        </p:xfrm>
        <a:graphic>
          <a:graphicData uri="http://schemas.openxmlformats.org/drawingml/2006/table">
            <a:tbl>
              <a:tblPr/>
              <a:tblGrid>
                <a:gridCol w="2295097"/>
                <a:gridCol w="1126638"/>
                <a:gridCol w="1189822"/>
                <a:gridCol w="1553378"/>
                <a:gridCol w="2355612"/>
              </a:tblGrid>
              <a:tr h="457117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ENROLLMENT RATIO </a:t>
                      </a:r>
                      <a:r>
                        <a:rPr lang="en-US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(when Department applied for NBA accreditation)</a:t>
                      </a:r>
                      <a:endParaRPr lang="en-US" sz="2200" b="1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0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Year of entry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N1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N1/N (%)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Enrollment Ratio </a:t>
                      </a:r>
                      <a:r>
                        <a:rPr lang="en-US" sz="1800" b="1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Average  %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4006">
                <a:tc>
                  <a:txBody>
                    <a:bodyPr/>
                    <a:lstStyle/>
                    <a:p>
                      <a:pPr marL="9779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2019-20 (CAY)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39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32.50%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60.28%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4496">
                <a:tc>
                  <a:txBody>
                    <a:bodyPr/>
                    <a:lstStyle/>
                    <a:p>
                      <a:pPr marL="9779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 2018-19 (CAYm1)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80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66.67%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006">
                <a:tc>
                  <a:txBody>
                    <a:bodyPr/>
                    <a:lstStyle/>
                    <a:p>
                      <a:pPr marL="9779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2017-18 (CAYm2)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98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81.67%</a:t>
                      </a:r>
                      <a:endParaRPr lang="en-US" sz="1800" i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66081" marR="660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28600" y="-46167"/>
            <a:ext cx="9457604" cy="95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Successfully Graduated Students with and without backlogs</a:t>
            </a:r>
          </a:p>
          <a:p>
            <a:endParaRPr lang="en-US" sz="2793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7553039"/>
              </p:ext>
            </p:extLst>
          </p:nvPr>
        </p:nvGraphicFramePr>
        <p:xfrm>
          <a:off x="128773" y="620703"/>
          <a:ext cx="8882743" cy="2716975"/>
        </p:xfrm>
        <a:graphic>
          <a:graphicData uri="http://schemas.openxmlformats.org/drawingml/2006/table">
            <a:tbl>
              <a:tblPr/>
              <a:tblGrid>
                <a:gridCol w="4479867"/>
                <a:gridCol w="1351451"/>
                <a:gridCol w="1443451"/>
                <a:gridCol w="1607974"/>
              </a:tblGrid>
              <a:tr h="386165">
                <a:tc gridSpan="4">
                  <a:txBody>
                    <a:bodyPr/>
                    <a:lstStyle/>
                    <a:p>
                      <a:pPr marL="1317625" marR="13144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baseline="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SUCCESS INDEX </a:t>
                      </a:r>
                      <a:r>
                        <a:rPr lang="en-US" sz="1300" b="1" kern="120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WITHOUT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BACKLOGS </a:t>
                      </a:r>
                      <a:endParaRPr lang="en-US" sz="1300" b="1" baseline="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57785" marR="55880" indent="127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54610" marR="48895" indent="-254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6195" marR="3429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  <a:p>
                      <a:pPr marL="1317625" marR="13144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5880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</a:t>
                      </a:r>
                    </a:p>
                    <a:p>
                      <a:pPr marL="57785" marR="55880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2016-17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48895" indent="-2540" algn="ctr">
                        <a:lnSpc>
                          <a:spcPct val="10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 minus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1, </a:t>
                      </a: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2015-16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42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minus </a:t>
                      </a: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36195" marR="342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 2014-15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0783">
                <a:tc>
                  <a:txBody>
                    <a:bodyPr/>
                    <a:lstStyle/>
                    <a:p>
                      <a:pPr marL="20955" marR="146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Number of students admitted in the corresponding First Year + admitted in 2nd year via lateral entry and separate division, if applicable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145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148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150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03434">
                <a:tc>
                  <a:txBody>
                    <a:bodyPr/>
                    <a:lstStyle/>
                    <a:p>
                      <a:pPr marL="2095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Number of students who have graduated in the stipulated period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34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31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42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0949">
                <a:tc>
                  <a:txBody>
                    <a:bodyPr/>
                    <a:lstStyle/>
                    <a:p>
                      <a:pPr marL="20955" marR="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Success Index (SI)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0.2344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0.2094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0.28</a:t>
                      </a: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3731">
                <a:tc>
                  <a:txBody>
                    <a:bodyPr/>
                    <a:lstStyle/>
                    <a:p>
                      <a:pPr marL="20955" marR="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Average Success Index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0.2412</a:t>
                      </a:r>
                      <a:endParaRPr lang="en-US" sz="1600" b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7553039"/>
              </p:ext>
            </p:extLst>
          </p:nvPr>
        </p:nvGraphicFramePr>
        <p:xfrm>
          <a:off x="118499" y="3730542"/>
          <a:ext cx="8895806" cy="2695442"/>
        </p:xfrm>
        <a:graphic>
          <a:graphicData uri="http://schemas.openxmlformats.org/drawingml/2006/table">
            <a:tbl>
              <a:tblPr/>
              <a:tblGrid>
                <a:gridCol w="4467031"/>
                <a:gridCol w="1436206"/>
                <a:gridCol w="1345915"/>
                <a:gridCol w="1646654"/>
              </a:tblGrid>
              <a:tr h="413335">
                <a:tc gridSpan="4">
                  <a:txBody>
                    <a:bodyPr/>
                    <a:lstStyle/>
                    <a:p>
                      <a:pPr marL="1317625" marR="13144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SUCCESS INDEX </a:t>
                      </a:r>
                      <a:r>
                        <a:rPr lang="en-US" sz="1400" b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WITH AND </a:t>
                      </a:r>
                      <a:r>
                        <a:rPr lang="en-US" sz="1400" b="1" kern="120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WITHOUT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BACKLOGS </a:t>
                      </a:r>
                      <a:endParaRPr lang="en-US" sz="1400" b="1" baseline="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57785" marR="55880" indent="127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54610" marR="48895" indent="-254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6195" marR="34290" algn="ctr">
                        <a:lnSpc>
                          <a:spcPct val="15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  <a:p>
                      <a:pPr marL="1317625" marR="13144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5880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</a:t>
                      </a:r>
                    </a:p>
                    <a:p>
                      <a:pPr marL="57785" marR="55880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2016-17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48895" indent="-2540" algn="ctr">
                        <a:lnSpc>
                          <a:spcPct val="10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 minus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1, </a:t>
                      </a: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2015-16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42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LYG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minus </a:t>
                      </a: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36195" marR="342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 2014-15 </a:t>
                      </a:r>
                      <a:r>
                        <a:rPr lang="en-US" sz="14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Batch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82234">
                <a:tc>
                  <a:txBody>
                    <a:bodyPr/>
                    <a:lstStyle/>
                    <a:p>
                      <a:pPr marL="20955" marR="14605" algn="just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Number of students admitted in the corresponding First Year + admitted in 2nd year via lateral entry and separate division, if applicable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93159">
                <a:tc>
                  <a:txBody>
                    <a:bodyPr/>
                    <a:lstStyle/>
                    <a:p>
                      <a:pPr marL="20955" marR="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Number of students who have graduated in the stipulated period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9382">
                <a:tc>
                  <a:txBody>
                    <a:bodyPr/>
                    <a:lstStyle/>
                    <a:p>
                      <a:pPr marL="20955" marR="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Success Index (SI)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0.7172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0.6621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0612">
                <a:tc>
                  <a:txBody>
                    <a:bodyPr/>
                    <a:lstStyle/>
                    <a:p>
                      <a:pPr marL="20955" marR="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Average Success Index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0.6664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10731146-A460-4CB2-B68D-BE74E12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6027" y="6361684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30375" y="6350926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26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6604" y="143837"/>
            <a:ext cx="8759688" cy="708063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Placement, Higher Studies And Entrepreneurship </a:t>
            </a:r>
            <a:endParaRPr lang="en-IN" alt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862E45E4-0A24-492F-846C-05AAE513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2717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2752446"/>
              </p:ext>
            </p:extLst>
          </p:nvPr>
        </p:nvGraphicFramePr>
        <p:xfrm>
          <a:off x="152400" y="974835"/>
          <a:ext cx="8822308" cy="5138288"/>
        </p:xfrm>
        <a:graphic>
          <a:graphicData uri="http://schemas.openxmlformats.org/drawingml/2006/table">
            <a:tbl>
              <a:tblPr/>
              <a:tblGrid>
                <a:gridCol w="4937955"/>
                <a:gridCol w="1443293"/>
                <a:gridCol w="1223113"/>
                <a:gridCol w="1217947"/>
              </a:tblGrid>
              <a:tr h="1012315">
                <a:tc>
                  <a:txBody>
                    <a:bodyPr/>
                    <a:lstStyle/>
                    <a:p>
                      <a:pPr marL="1476375" marR="1710055" algn="ctr">
                        <a:spcBef>
                          <a:spcPts val="845"/>
                        </a:spcBef>
                        <a:spcAft>
                          <a:spcPts val="0"/>
                        </a:spcAft>
                        <a:tabLst>
                          <a:tab pos="2466340" algn="l"/>
                        </a:tabLst>
                      </a:pPr>
                      <a:r>
                        <a:rPr lang="en-US" sz="18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ITEM</a:t>
                      </a:r>
                      <a:endParaRPr lang="en-US" sz="1800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9695" marR="9525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CAY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9525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9525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(2016-20 Batch</a:t>
                      </a:r>
                      <a:r>
                        <a:rPr lang="en-US" sz="1500" b="1" dirty="0" smtClean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5570" marR="110490" algn="ctr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CAY</a:t>
                      </a:r>
                      <a:r>
                        <a:rPr lang="en-US" sz="1500" b="1" i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m2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9525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2018-19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9525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(2015-16 Batch)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91440" algn="ctr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CAY</a:t>
                      </a:r>
                      <a:r>
                        <a:rPr lang="en-US" sz="1500" b="1" i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m3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15570" marR="11049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2017-18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15570" marR="110490" algn="ctr"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(2014-15 Batch)</a:t>
                      </a:r>
                      <a:endParaRPr lang="en-IN" sz="15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6724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4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Total No. </a:t>
                      </a:r>
                      <a:r>
                        <a:rPr lang="en-US" sz="1800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of  </a:t>
                      </a: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Final Year Students (N)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104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109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112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27732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No. of students placed in companies or Government Sector (x)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38110">
                <a:tc>
                  <a:txBody>
                    <a:bodyPr/>
                    <a:lstStyle/>
                    <a:p>
                      <a:pPr marL="67945" marR="90170" algn="just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No. of students admitted to higher studies with valid qualifying scores (GATE or equivalent State or National Level Tests, GRE, GMAT etc.) (y)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01416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No. of students turned entrepreneur in engineering/technology (z)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6623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46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x + y + z =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9326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Placement Index : (x + y + z )/N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95250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P1= 0.5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95250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P2 = 0.3577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110490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P3 = 0.3214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36042">
                <a:tc>
                  <a:txBody>
                    <a:bodyPr/>
                    <a:lstStyle/>
                    <a:p>
                      <a:pPr marL="67945" marR="90170" algn="just">
                        <a:spcBef>
                          <a:spcPts val="71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Average placement</a:t>
                      </a:r>
                      <a:r>
                        <a:rPr lang="en-US" sz="180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= (P1 + P2 + P3)/3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0.393</a:t>
                      </a:r>
                      <a:endParaRPr lang="en-US" sz="1800" b="1" dirty="0">
                        <a:latin typeface="Times New Roman" pitchFamily="18" charset="0"/>
                        <a:ea typeface="Verdan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13275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27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9329732"/>
              </p:ext>
            </p:extLst>
          </p:nvPr>
        </p:nvGraphicFramePr>
        <p:xfrm>
          <a:off x="4518159" y="1684841"/>
          <a:ext cx="4320381" cy="4695165"/>
        </p:xfrm>
        <a:graphic>
          <a:graphicData uri="http://schemas.openxmlformats.org/drawingml/2006/table">
            <a:tbl>
              <a:tblPr/>
              <a:tblGrid>
                <a:gridCol w="24567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36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2542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EMANATION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Dept. News Letter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http://ksit.ac.in/mech_dept.html#newsletter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0338" marR="0" lvl="0" indent="3016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1</a:t>
                      </a:r>
                    </a:p>
                    <a:p>
                      <a:pPr marL="160338" marR="0" lvl="0" indent="3016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March 2014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5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0338" marR="0" lvl="0" indent="1111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2</a:t>
                      </a:r>
                    </a:p>
                    <a:p>
                      <a:pPr marL="160338" marR="0" lvl="0" indent="1111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April 2014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May 2014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 October 2014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1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5 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October 2015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20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6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May 2017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2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7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May 2018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2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8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May 2019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3180335"/>
                  </a:ext>
                </a:extLst>
              </a:tr>
            </a:tbl>
          </a:graphicData>
        </a:graphic>
      </p:graphicFrame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4E0FAFB4-52D1-4847-BCF5-9B1F587E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706" y="6476343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2DABB49-9CD1-4F2B-9E10-57B733A6ED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0" y="0"/>
            <a:ext cx="9144000" cy="14593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407423"/>
            <a:ext cx="6420921" cy="644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591" b="1" dirty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Department Newsletters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xmlns="" id="{D05839FF-0305-4F98-BFE0-E645118E5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28508598"/>
              </p:ext>
            </p:extLst>
          </p:nvPr>
        </p:nvGraphicFramePr>
        <p:xfrm>
          <a:off x="355868" y="1555652"/>
          <a:ext cx="3525970" cy="4988395"/>
        </p:xfrm>
        <a:graphic>
          <a:graphicData uri="http://schemas.openxmlformats.org/presentationml/2006/ole">
            <p:oleObj spid="_x0000_s1026" name="Bitmap Image" r:id="rId4" imgW="3743280" imgH="5295960" progId="PBrush">
              <p:embed/>
            </p:oleObj>
          </a:graphicData>
        </a:graphic>
      </p:graphicFrame>
      <p:sp>
        <p:nvSpPr>
          <p:cNvPr id="9" name="Slide Number Placeholder 7"/>
          <p:cNvSpPr txBox="1">
            <a:spLocks/>
          </p:cNvSpPr>
          <p:nvPr/>
        </p:nvSpPr>
        <p:spPr>
          <a:xfrm>
            <a:off x="6536299" y="6340168"/>
            <a:ext cx="2184347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AE3FDD-9F0C-49DE-BB9B-575F440D3001}" type="slidenum">
              <a:rPr kumimoji="0" lang="en-I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625027" y="1670032"/>
            <a:ext cx="6422101" cy="917565"/>
          </a:xfrm>
          <a:custGeom>
            <a:avLst/>
            <a:gdLst>
              <a:gd name="connsiteX0" fmla="*/ 0 w 6711581"/>
              <a:gd name="connsiteY0" fmla="*/ 91991 h 919907"/>
              <a:gd name="connsiteX1" fmla="*/ 91991 w 6711581"/>
              <a:gd name="connsiteY1" fmla="*/ 0 h 919907"/>
              <a:gd name="connsiteX2" fmla="*/ 6619590 w 6711581"/>
              <a:gd name="connsiteY2" fmla="*/ 0 h 919907"/>
              <a:gd name="connsiteX3" fmla="*/ 6711581 w 6711581"/>
              <a:gd name="connsiteY3" fmla="*/ 91991 h 919907"/>
              <a:gd name="connsiteX4" fmla="*/ 6711581 w 6711581"/>
              <a:gd name="connsiteY4" fmla="*/ 827916 h 919907"/>
              <a:gd name="connsiteX5" fmla="*/ 6619590 w 6711581"/>
              <a:gd name="connsiteY5" fmla="*/ 919907 h 919907"/>
              <a:gd name="connsiteX6" fmla="*/ 91991 w 6711581"/>
              <a:gd name="connsiteY6" fmla="*/ 919907 h 919907"/>
              <a:gd name="connsiteX7" fmla="*/ 0 w 6711581"/>
              <a:gd name="connsiteY7" fmla="*/ 827916 h 919907"/>
              <a:gd name="connsiteX8" fmla="*/ 0 w 6711581"/>
              <a:gd name="connsiteY8" fmla="*/ 91991 h 919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1581" h="919907">
                <a:moveTo>
                  <a:pt x="0" y="91991"/>
                </a:moveTo>
                <a:cubicBezTo>
                  <a:pt x="0" y="41186"/>
                  <a:pt x="41186" y="0"/>
                  <a:pt x="91991" y="0"/>
                </a:cubicBezTo>
                <a:lnTo>
                  <a:pt x="6619590" y="0"/>
                </a:lnTo>
                <a:cubicBezTo>
                  <a:pt x="6670395" y="0"/>
                  <a:pt x="6711581" y="41186"/>
                  <a:pt x="6711581" y="91991"/>
                </a:cubicBezTo>
                <a:lnTo>
                  <a:pt x="6711581" y="827916"/>
                </a:lnTo>
                <a:cubicBezTo>
                  <a:pt x="6711581" y="878721"/>
                  <a:pt x="6670395" y="919907"/>
                  <a:pt x="6619590" y="919907"/>
                </a:cubicBezTo>
                <a:lnTo>
                  <a:pt x="91991" y="919907"/>
                </a:lnTo>
                <a:cubicBezTo>
                  <a:pt x="41186" y="919907"/>
                  <a:pt x="0" y="878721"/>
                  <a:pt x="0" y="827916"/>
                </a:cubicBezTo>
                <a:lnTo>
                  <a:pt x="0" y="9199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8886" tIns="178886" rIns="178886" bIns="178886" spcCol="1270" anchor="ctr"/>
          <a:lstStyle/>
          <a:p>
            <a:pPr algn="ctr" defTabSz="1773555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3990" dirty="0"/>
              <a:t>Total </a:t>
            </a:r>
            <a:r>
              <a:rPr lang="en-US" sz="3990" dirty="0" smtClean="0"/>
              <a:t>Faculty : 19</a:t>
            </a:r>
            <a:endParaRPr lang="en-US" sz="3990" dirty="0"/>
          </a:p>
        </p:txBody>
      </p:sp>
      <p:sp>
        <p:nvSpPr>
          <p:cNvPr id="5" name="Freeform 4"/>
          <p:cNvSpPr/>
          <p:nvPr/>
        </p:nvSpPr>
        <p:spPr>
          <a:xfrm>
            <a:off x="762000" y="3595955"/>
            <a:ext cx="4243226" cy="1027415"/>
          </a:xfrm>
          <a:custGeom>
            <a:avLst/>
            <a:gdLst>
              <a:gd name="connsiteX0" fmla="*/ 0 w 3996735"/>
              <a:gd name="connsiteY0" fmla="*/ 94843 h 948430"/>
              <a:gd name="connsiteX1" fmla="*/ 94843 w 3996735"/>
              <a:gd name="connsiteY1" fmla="*/ 0 h 948430"/>
              <a:gd name="connsiteX2" fmla="*/ 3901892 w 3996735"/>
              <a:gd name="connsiteY2" fmla="*/ 0 h 948430"/>
              <a:gd name="connsiteX3" fmla="*/ 3996735 w 3996735"/>
              <a:gd name="connsiteY3" fmla="*/ 94843 h 948430"/>
              <a:gd name="connsiteX4" fmla="*/ 3996735 w 3996735"/>
              <a:gd name="connsiteY4" fmla="*/ 853587 h 948430"/>
              <a:gd name="connsiteX5" fmla="*/ 3901892 w 3996735"/>
              <a:gd name="connsiteY5" fmla="*/ 948430 h 948430"/>
              <a:gd name="connsiteX6" fmla="*/ 94843 w 3996735"/>
              <a:gd name="connsiteY6" fmla="*/ 948430 h 948430"/>
              <a:gd name="connsiteX7" fmla="*/ 0 w 3996735"/>
              <a:gd name="connsiteY7" fmla="*/ 853587 h 948430"/>
              <a:gd name="connsiteX8" fmla="*/ 0 w 3996735"/>
              <a:gd name="connsiteY8" fmla="*/ 94843 h 94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6735" h="948430">
                <a:moveTo>
                  <a:pt x="0" y="94843"/>
                </a:moveTo>
                <a:cubicBezTo>
                  <a:pt x="0" y="42463"/>
                  <a:pt x="42463" y="0"/>
                  <a:pt x="94843" y="0"/>
                </a:cubicBezTo>
                <a:lnTo>
                  <a:pt x="3901892" y="0"/>
                </a:lnTo>
                <a:cubicBezTo>
                  <a:pt x="3954272" y="0"/>
                  <a:pt x="3996735" y="42463"/>
                  <a:pt x="3996735" y="94843"/>
                </a:cubicBezTo>
                <a:lnTo>
                  <a:pt x="3996735" y="853587"/>
                </a:lnTo>
                <a:cubicBezTo>
                  <a:pt x="3996735" y="905967"/>
                  <a:pt x="3954272" y="948430"/>
                  <a:pt x="3901892" y="948430"/>
                </a:cubicBezTo>
                <a:lnTo>
                  <a:pt x="94843" y="948430"/>
                </a:lnTo>
                <a:cubicBezTo>
                  <a:pt x="42463" y="948430"/>
                  <a:pt x="0" y="905967"/>
                  <a:pt x="0" y="853587"/>
                </a:cubicBezTo>
                <a:lnTo>
                  <a:pt x="0" y="9484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0316" tIns="130316" rIns="130316" bIns="130316" spcCol="1270" anchor="ctr"/>
          <a:lstStyle/>
          <a:p>
            <a:pPr algn="ctr" defTabSz="11971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693" b="1" dirty="0" smtClean="0">
                <a:latin typeface="Cambria" pitchFamily="18" charset="0"/>
              </a:rPr>
              <a:t>UG / PG handling  faculty : 16</a:t>
            </a:r>
            <a:endParaRPr lang="en-US" sz="2693" b="1" dirty="0">
              <a:latin typeface="Cambria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33941" y="5334447"/>
            <a:ext cx="1397286" cy="781908"/>
          </a:xfrm>
          <a:custGeom>
            <a:avLst/>
            <a:gdLst>
              <a:gd name="connsiteX0" fmla="*/ 0 w 1176129"/>
              <a:gd name="connsiteY0" fmla="*/ 78390 h 783904"/>
              <a:gd name="connsiteX1" fmla="*/ 78390 w 1176129"/>
              <a:gd name="connsiteY1" fmla="*/ 0 h 783904"/>
              <a:gd name="connsiteX2" fmla="*/ 1097739 w 1176129"/>
              <a:gd name="connsiteY2" fmla="*/ 0 h 783904"/>
              <a:gd name="connsiteX3" fmla="*/ 1176129 w 1176129"/>
              <a:gd name="connsiteY3" fmla="*/ 78390 h 783904"/>
              <a:gd name="connsiteX4" fmla="*/ 1176129 w 1176129"/>
              <a:gd name="connsiteY4" fmla="*/ 705514 h 783904"/>
              <a:gd name="connsiteX5" fmla="*/ 1097739 w 1176129"/>
              <a:gd name="connsiteY5" fmla="*/ 783904 h 783904"/>
              <a:gd name="connsiteX6" fmla="*/ 78390 w 1176129"/>
              <a:gd name="connsiteY6" fmla="*/ 783904 h 783904"/>
              <a:gd name="connsiteX7" fmla="*/ 0 w 1176129"/>
              <a:gd name="connsiteY7" fmla="*/ 705514 h 783904"/>
              <a:gd name="connsiteX8" fmla="*/ 0 w 1176129"/>
              <a:gd name="connsiteY8" fmla="*/ 78390 h 78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129" h="783904">
                <a:moveTo>
                  <a:pt x="0" y="78390"/>
                </a:moveTo>
                <a:cubicBezTo>
                  <a:pt x="0" y="35096"/>
                  <a:pt x="35096" y="0"/>
                  <a:pt x="78390" y="0"/>
                </a:cubicBezTo>
                <a:lnTo>
                  <a:pt x="1097739" y="0"/>
                </a:lnTo>
                <a:cubicBezTo>
                  <a:pt x="1141033" y="0"/>
                  <a:pt x="1176129" y="35096"/>
                  <a:pt x="1176129" y="78390"/>
                </a:cubicBezTo>
                <a:lnTo>
                  <a:pt x="1176129" y="705514"/>
                </a:lnTo>
                <a:cubicBezTo>
                  <a:pt x="1176129" y="748808"/>
                  <a:pt x="1141033" y="783904"/>
                  <a:pt x="1097739" y="783904"/>
                </a:cubicBezTo>
                <a:lnTo>
                  <a:pt x="78390" y="783904"/>
                </a:lnTo>
                <a:cubicBezTo>
                  <a:pt x="35096" y="783904"/>
                  <a:pt x="0" y="748808"/>
                  <a:pt x="0" y="705514"/>
                </a:cubicBezTo>
                <a:lnTo>
                  <a:pt x="0" y="78390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6106" tIns="76106" rIns="76106" bIns="76106" spcCol="1270" anchor="ctr"/>
          <a:lstStyle/>
          <a:p>
            <a:pPr algn="ctr" defTabSz="620744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Professors: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813421" y="5313021"/>
            <a:ext cx="1397286" cy="762238"/>
          </a:xfrm>
          <a:custGeom>
            <a:avLst/>
            <a:gdLst>
              <a:gd name="connsiteX0" fmla="*/ 0 w 1521456"/>
              <a:gd name="connsiteY0" fmla="*/ 76418 h 764184"/>
              <a:gd name="connsiteX1" fmla="*/ 76418 w 1521456"/>
              <a:gd name="connsiteY1" fmla="*/ 0 h 764184"/>
              <a:gd name="connsiteX2" fmla="*/ 1445038 w 1521456"/>
              <a:gd name="connsiteY2" fmla="*/ 0 h 764184"/>
              <a:gd name="connsiteX3" fmla="*/ 1521456 w 1521456"/>
              <a:gd name="connsiteY3" fmla="*/ 76418 h 764184"/>
              <a:gd name="connsiteX4" fmla="*/ 1521456 w 1521456"/>
              <a:gd name="connsiteY4" fmla="*/ 687766 h 764184"/>
              <a:gd name="connsiteX5" fmla="*/ 1445038 w 1521456"/>
              <a:gd name="connsiteY5" fmla="*/ 764184 h 764184"/>
              <a:gd name="connsiteX6" fmla="*/ 76418 w 1521456"/>
              <a:gd name="connsiteY6" fmla="*/ 764184 h 764184"/>
              <a:gd name="connsiteX7" fmla="*/ 0 w 1521456"/>
              <a:gd name="connsiteY7" fmla="*/ 687766 h 764184"/>
              <a:gd name="connsiteX8" fmla="*/ 0 w 1521456"/>
              <a:gd name="connsiteY8" fmla="*/ 76418 h 76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1456" h="764184">
                <a:moveTo>
                  <a:pt x="0" y="76418"/>
                </a:moveTo>
                <a:cubicBezTo>
                  <a:pt x="0" y="34214"/>
                  <a:pt x="34214" y="0"/>
                  <a:pt x="76418" y="0"/>
                </a:cubicBezTo>
                <a:lnTo>
                  <a:pt x="1445038" y="0"/>
                </a:lnTo>
                <a:cubicBezTo>
                  <a:pt x="1487242" y="0"/>
                  <a:pt x="1521456" y="34214"/>
                  <a:pt x="1521456" y="76418"/>
                </a:cubicBezTo>
                <a:lnTo>
                  <a:pt x="1521456" y="687766"/>
                </a:lnTo>
                <a:cubicBezTo>
                  <a:pt x="1521456" y="729970"/>
                  <a:pt x="1487242" y="764184"/>
                  <a:pt x="1445038" y="764184"/>
                </a:cubicBezTo>
                <a:lnTo>
                  <a:pt x="76418" y="764184"/>
                </a:lnTo>
                <a:cubicBezTo>
                  <a:pt x="34214" y="764184"/>
                  <a:pt x="0" y="729970"/>
                  <a:pt x="0" y="687766"/>
                </a:cubicBezTo>
                <a:lnTo>
                  <a:pt x="0" y="76418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5529" tIns="75529" rIns="75529" bIns="75529" spcCol="1270" anchor="ctr"/>
          <a:lstStyle/>
          <a:p>
            <a:pPr algn="ctr" defTabSz="753761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Professors: 8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405918" y="3565133"/>
            <a:ext cx="3092521" cy="1051455"/>
          </a:xfrm>
          <a:custGeom>
            <a:avLst/>
            <a:gdLst>
              <a:gd name="connsiteX0" fmla="*/ 0 w 3930687"/>
              <a:gd name="connsiteY0" fmla="*/ 85334 h 853341"/>
              <a:gd name="connsiteX1" fmla="*/ 85334 w 3930687"/>
              <a:gd name="connsiteY1" fmla="*/ 0 h 853341"/>
              <a:gd name="connsiteX2" fmla="*/ 3845353 w 3930687"/>
              <a:gd name="connsiteY2" fmla="*/ 0 h 853341"/>
              <a:gd name="connsiteX3" fmla="*/ 3930687 w 3930687"/>
              <a:gd name="connsiteY3" fmla="*/ 85334 h 853341"/>
              <a:gd name="connsiteX4" fmla="*/ 3930687 w 3930687"/>
              <a:gd name="connsiteY4" fmla="*/ 768007 h 853341"/>
              <a:gd name="connsiteX5" fmla="*/ 3845353 w 3930687"/>
              <a:gd name="connsiteY5" fmla="*/ 853341 h 853341"/>
              <a:gd name="connsiteX6" fmla="*/ 85334 w 3930687"/>
              <a:gd name="connsiteY6" fmla="*/ 853341 h 853341"/>
              <a:gd name="connsiteX7" fmla="*/ 0 w 3930687"/>
              <a:gd name="connsiteY7" fmla="*/ 768007 h 853341"/>
              <a:gd name="connsiteX8" fmla="*/ 0 w 3930687"/>
              <a:gd name="connsiteY8" fmla="*/ 85334 h 85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0687" h="853341">
                <a:moveTo>
                  <a:pt x="0" y="85334"/>
                </a:moveTo>
                <a:cubicBezTo>
                  <a:pt x="0" y="38205"/>
                  <a:pt x="38205" y="0"/>
                  <a:pt x="85334" y="0"/>
                </a:cubicBezTo>
                <a:lnTo>
                  <a:pt x="3845353" y="0"/>
                </a:lnTo>
                <a:cubicBezTo>
                  <a:pt x="3892482" y="0"/>
                  <a:pt x="3930687" y="38205"/>
                  <a:pt x="3930687" y="85334"/>
                </a:cubicBezTo>
                <a:lnTo>
                  <a:pt x="3930687" y="768007"/>
                </a:lnTo>
                <a:cubicBezTo>
                  <a:pt x="3930687" y="815136"/>
                  <a:pt x="3892482" y="853341"/>
                  <a:pt x="3845353" y="853341"/>
                </a:cubicBezTo>
                <a:lnTo>
                  <a:pt x="85334" y="853341"/>
                </a:lnTo>
                <a:cubicBezTo>
                  <a:pt x="38205" y="853341"/>
                  <a:pt x="0" y="815136"/>
                  <a:pt x="0" y="768007"/>
                </a:cubicBezTo>
                <a:lnTo>
                  <a:pt x="0" y="8533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7538" tIns="127538" rIns="127538" bIns="127538" spcCol="1270" anchor="ctr"/>
          <a:lstStyle/>
          <a:p>
            <a:pPr algn="ctr" defTabSz="11971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 smtClean="0">
                <a:latin typeface="Cambria" pitchFamily="18" charset="0"/>
              </a:rPr>
              <a:t>First year handling faculty : 3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179527" y="5334434"/>
            <a:ext cx="1472381" cy="719191"/>
          </a:xfrm>
          <a:custGeom>
            <a:avLst/>
            <a:gdLst>
              <a:gd name="connsiteX0" fmla="*/ 0 w 1611721"/>
              <a:gd name="connsiteY0" fmla="*/ 84008 h 840081"/>
              <a:gd name="connsiteX1" fmla="*/ 84008 w 1611721"/>
              <a:gd name="connsiteY1" fmla="*/ 0 h 840081"/>
              <a:gd name="connsiteX2" fmla="*/ 1527713 w 1611721"/>
              <a:gd name="connsiteY2" fmla="*/ 0 h 840081"/>
              <a:gd name="connsiteX3" fmla="*/ 1611721 w 1611721"/>
              <a:gd name="connsiteY3" fmla="*/ 84008 h 840081"/>
              <a:gd name="connsiteX4" fmla="*/ 1611721 w 1611721"/>
              <a:gd name="connsiteY4" fmla="*/ 756073 h 840081"/>
              <a:gd name="connsiteX5" fmla="*/ 1527713 w 1611721"/>
              <a:gd name="connsiteY5" fmla="*/ 840081 h 840081"/>
              <a:gd name="connsiteX6" fmla="*/ 84008 w 1611721"/>
              <a:gd name="connsiteY6" fmla="*/ 840081 h 840081"/>
              <a:gd name="connsiteX7" fmla="*/ 0 w 1611721"/>
              <a:gd name="connsiteY7" fmla="*/ 756073 h 840081"/>
              <a:gd name="connsiteX8" fmla="*/ 0 w 1611721"/>
              <a:gd name="connsiteY8" fmla="*/ 84008 h 84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21" h="840081">
                <a:moveTo>
                  <a:pt x="0" y="84008"/>
                </a:moveTo>
                <a:cubicBezTo>
                  <a:pt x="0" y="37612"/>
                  <a:pt x="37612" y="0"/>
                  <a:pt x="84008" y="0"/>
                </a:cubicBezTo>
                <a:lnTo>
                  <a:pt x="1527713" y="0"/>
                </a:lnTo>
                <a:cubicBezTo>
                  <a:pt x="1574109" y="0"/>
                  <a:pt x="1611721" y="37612"/>
                  <a:pt x="1611721" y="84008"/>
                </a:cubicBezTo>
                <a:lnTo>
                  <a:pt x="1611721" y="756073"/>
                </a:lnTo>
                <a:cubicBezTo>
                  <a:pt x="1611721" y="802469"/>
                  <a:pt x="1574109" y="840081"/>
                  <a:pt x="1527713" y="840081"/>
                </a:cubicBezTo>
                <a:lnTo>
                  <a:pt x="84008" y="840081"/>
                </a:lnTo>
                <a:cubicBezTo>
                  <a:pt x="37612" y="840081"/>
                  <a:pt x="0" y="802469"/>
                  <a:pt x="0" y="756073"/>
                </a:cubicBezTo>
                <a:lnTo>
                  <a:pt x="0" y="84008"/>
                </a:lnTo>
                <a:close/>
              </a:path>
            </a:pathLst>
          </a:custGeom>
          <a:solidFill>
            <a:srgbClr val="7030A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2948" tIns="92948" rIns="92948" bIns="92948" spcCol="1270" anchor="ctr"/>
          <a:lstStyle/>
          <a:p>
            <a:pPr algn="ctr" defTabSz="753761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Professors:2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E0A68983-4076-4832-9197-D940DAED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501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97764" y="805171"/>
            <a:ext cx="5519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400" b="1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Teaching Faculty Details</a:t>
            </a:r>
            <a:endParaRPr lang="en-US" sz="24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1557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29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883569" y="5363557"/>
            <a:ext cx="1397286" cy="781908"/>
          </a:xfrm>
          <a:custGeom>
            <a:avLst/>
            <a:gdLst>
              <a:gd name="connsiteX0" fmla="*/ 0 w 1176129"/>
              <a:gd name="connsiteY0" fmla="*/ 78390 h 783904"/>
              <a:gd name="connsiteX1" fmla="*/ 78390 w 1176129"/>
              <a:gd name="connsiteY1" fmla="*/ 0 h 783904"/>
              <a:gd name="connsiteX2" fmla="*/ 1097739 w 1176129"/>
              <a:gd name="connsiteY2" fmla="*/ 0 h 783904"/>
              <a:gd name="connsiteX3" fmla="*/ 1176129 w 1176129"/>
              <a:gd name="connsiteY3" fmla="*/ 78390 h 783904"/>
              <a:gd name="connsiteX4" fmla="*/ 1176129 w 1176129"/>
              <a:gd name="connsiteY4" fmla="*/ 705514 h 783904"/>
              <a:gd name="connsiteX5" fmla="*/ 1097739 w 1176129"/>
              <a:gd name="connsiteY5" fmla="*/ 783904 h 783904"/>
              <a:gd name="connsiteX6" fmla="*/ 78390 w 1176129"/>
              <a:gd name="connsiteY6" fmla="*/ 783904 h 783904"/>
              <a:gd name="connsiteX7" fmla="*/ 0 w 1176129"/>
              <a:gd name="connsiteY7" fmla="*/ 705514 h 783904"/>
              <a:gd name="connsiteX8" fmla="*/ 0 w 1176129"/>
              <a:gd name="connsiteY8" fmla="*/ 78390 h 78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129" h="783904">
                <a:moveTo>
                  <a:pt x="0" y="78390"/>
                </a:moveTo>
                <a:cubicBezTo>
                  <a:pt x="0" y="35096"/>
                  <a:pt x="35096" y="0"/>
                  <a:pt x="78390" y="0"/>
                </a:cubicBezTo>
                <a:lnTo>
                  <a:pt x="1097739" y="0"/>
                </a:lnTo>
                <a:cubicBezTo>
                  <a:pt x="1141033" y="0"/>
                  <a:pt x="1176129" y="35096"/>
                  <a:pt x="1176129" y="78390"/>
                </a:cubicBezTo>
                <a:lnTo>
                  <a:pt x="1176129" y="705514"/>
                </a:lnTo>
                <a:cubicBezTo>
                  <a:pt x="1176129" y="748808"/>
                  <a:pt x="1141033" y="783904"/>
                  <a:pt x="1097739" y="783904"/>
                </a:cubicBezTo>
                <a:lnTo>
                  <a:pt x="78390" y="783904"/>
                </a:lnTo>
                <a:cubicBezTo>
                  <a:pt x="35096" y="783904"/>
                  <a:pt x="0" y="748808"/>
                  <a:pt x="0" y="705514"/>
                </a:cubicBezTo>
                <a:lnTo>
                  <a:pt x="0" y="78390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6106" tIns="76106" rIns="76106" bIns="76106" spcCol="1270" anchor="ctr"/>
          <a:lstStyle/>
          <a:p>
            <a:pPr algn="ctr" defTabSz="620744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Professors: 3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4635360" y="2866492"/>
            <a:ext cx="534252" cy="20546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6810051" y="3315124"/>
            <a:ext cx="287676" cy="2054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282574" y="3174711"/>
            <a:ext cx="4685016" cy="10274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2765460" y="4767211"/>
            <a:ext cx="357882" cy="8562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414466" y="5131940"/>
            <a:ext cx="287676" cy="2054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501738" y="4993240"/>
            <a:ext cx="3061699" cy="1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2820252" y="5140502"/>
            <a:ext cx="287676" cy="2054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175009" y="4992736"/>
            <a:ext cx="10271" cy="370821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2134809" y="3351731"/>
            <a:ext cx="340554" cy="561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1351292" y="5139294"/>
            <a:ext cx="340554" cy="561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011193" y="158122"/>
            <a:ext cx="7349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342900" algn="ctr"/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Criteria-5 Faculty Information and Contributions</a:t>
            </a:r>
            <a:endParaRPr lang="en-IN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607821" y="5332593"/>
            <a:ext cx="1397286" cy="781908"/>
          </a:xfrm>
          <a:custGeom>
            <a:avLst/>
            <a:gdLst>
              <a:gd name="connsiteX0" fmla="*/ 0 w 1176129"/>
              <a:gd name="connsiteY0" fmla="*/ 78390 h 783904"/>
              <a:gd name="connsiteX1" fmla="*/ 78390 w 1176129"/>
              <a:gd name="connsiteY1" fmla="*/ 0 h 783904"/>
              <a:gd name="connsiteX2" fmla="*/ 1097739 w 1176129"/>
              <a:gd name="connsiteY2" fmla="*/ 0 h 783904"/>
              <a:gd name="connsiteX3" fmla="*/ 1176129 w 1176129"/>
              <a:gd name="connsiteY3" fmla="*/ 78390 h 783904"/>
              <a:gd name="connsiteX4" fmla="*/ 1176129 w 1176129"/>
              <a:gd name="connsiteY4" fmla="*/ 705514 h 783904"/>
              <a:gd name="connsiteX5" fmla="*/ 1097739 w 1176129"/>
              <a:gd name="connsiteY5" fmla="*/ 783904 h 783904"/>
              <a:gd name="connsiteX6" fmla="*/ 78390 w 1176129"/>
              <a:gd name="connsiteY6" fmla="*/ 783904 h 783904"/>
              <a:gd name="connsiteX7" fmla="*/ 0 w 1176129"/>
              <a:gd name="connsiteY7" fmla="*/ 705514 h 783904"/>
              <a:gd name="connsiteX8" fmla="*/ 0 w 1176129"/>
              <a:gd name="connsiteY8" fmla="*/ 78390 h 78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129" h="783904">
                <a:moveTo>
                  <a:pt x="0" y="78390"/>
                </a:moveTo>
                <a:cubicBezTo>
                  <a:pt x="0" y="35096"/>
                  <a:pt x="35096" y="0"/>
                  <a:pt x="78390" y="0"/>
                </a:cubicBezTo>
                <a:lnTo>
                  <a:pt x="1097739" y="0"/>
                </a:lnTo>
                <a:cubicBezTo>
                  <a:pt x="1141033" y="0"/>
                  <a:pt x="1176129" y="35096"/>
                  <a:pt x="1176129" y="78390"/>
                </a:cubicBezTo>
                <a:lnTo>
                  <a:pt x="1176129" y="705514"/>
                </a:lnTo>
                <a:cubicBezTo>
                  <a:pt x="1176129" y="748808"/>
                  <a:pt x="1141033" y="783904"/>
                  <a:pt x="1097739" y="783904"/>
                </a:cubicBezTo>
                <a:lnTo>
                  <a:pt x="78390" y="783904"/>
                </a:lnTo>
                <a:cubicBezTo>
                  <a:pt x="35096" y="783904"/>
                  <a:pt x="0" y="748808"/>
                  <a:pt x="0" y="705514"/>
                </a:cubicBezTo>
                <a:lnTo>
                  <a:pt x="0" y="78390"/>
                </a:lnTo>
                <a:close/>
              </a:path>
            </a:pathLst>
          </a:custGeom>
          <a:solidFill>
            <a:srgbClr val="7030A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6106" tIns="76106" rIns="76106" bIns="76106" spcCol="1270" anchor="ctr"/>
          <a:lstStyle/>
          <a:p>
            <a:pPr algn="ctr" defTabSz="620744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Professors: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159157" y="4993240"/>
            <a:ext cx="1713172" cy="184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854396" y="4992735"/>
            <a:ext cx="10271" cy="370821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023669" y="4623370"/>
            <a:ext cx="10271" cy="370821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4199775" y="2205067"/>
            <a:ext cx="754947" cy="895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8327" tIns="58327" rIns="58327" bIns="58327" numCol="1" spcCol="1080" anchor="ctr" anchorCtr="0">
            <a:noAutofit/>
          </a:bodyPr>
          <a:lstStyle/>
          <a:p>
            <a:pPr algn="ctr" defTabSz="2041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600" dirty="0">
              <a:solidFill>
                <a:sysClr val="window" lastClr="FFFFFF"/>
              </a:solidFill>
              <a:latin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429E436-1FF7-4EE1-8252-12D6BF0EE885}"/>
              </a:ext>
            </a:extLst>
          </p:cNvPr>
          <p:cNvSpPr txBox="1"/>
          <p:nvPr/>
        </p:nvSpPr>
        <p:spPr>
          <a:xfrm>
            <a:off x="-200811" y="3437282"/>
            <a:ext cx="1801011" cy="2378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</a:t>
            </a:r>
            <a:r>
              <a:rPr lang="en-US" sz="9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NAGABHUSHANA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ED1FEB-1F78-4ECE-B679-BAE42A588998}"/>
              </a:ext>
            </a:extLst>
          </p:cNvPr>
          <p:cNvSpPr txBox="1"/>
          <p:nvPr/>
        </p:nvSpPr>
        <p:spPr>
          <a:xfrm>
            <a:off x="1955727" y="6602738"/>
            <a:ext cx="1585889" cy="2378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TEJASWINI M L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06E4B60-55D0-40AD-BB89-97434D1326CB}"/>
              </a:ext>
            </a:extLst>
          </p:cNvPr>
          <p:cNvSpPr txBox="1"/>
          <p:nvPr/>
        </p:nvSpPr>
        <p:spPr>
          <a:xfrm>
            <a:off x="6272347" y="3462745"/>
            <a:ext cx="1375279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 err="1">
                <a:solidFill>
                  <a:schemeClr val="bg1"/>
                </a:solidFill>
                <a:latin typeface="Arial Black" panose="020B0A04020102020204" pitchFamily="34" charset="0"/>
              </a:rPr>
              <a:t>Dr.</a:t>
            </a: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 NIRMALA 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8E4B012-09D6-4685-8302-B281DA9778C4}"/>
              </a:ext>
            </a:extLst>
          </p:cNvPr>
          <p:cNvSpPr txBox="1"/>
          <p:nvPr/>
        </p:nvSpPr>
        <p:spPr>
          <a:xfrm>
            <a:off x="1887275" y="5136948"/>
            <a:ext cx="1585889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RANGANATH N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ABE63D6-473E-4027-8DE4-F3C470B416A4}"/>
              </a:ext>
            </a:extLst>
          </p:cNvPr>
          <p:cNvSpPr txBox="1"/>
          <p:nvPr/>
        </p:nvSpPr>
        <p:spPr>
          <a:xfrm>
            <a:off x="4766082" y="3477190"/>
            <a:ext cx="1324607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 err="1">
                <a:solidFill>
                  <a:schemeClr val="bg1"/>
                </a:solidFill>
                <a:latin typeface="Arial Black" panose="020B0A04020102020204" pitchFamily="34" charset="0"/>
              </a:rPr>
              <a:t>Dr.</a:t>
            </a: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 GIRISH T R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Oval 4"/>
          <p:cNvSpPr/>
          <p:nvPr/>
        </p:nvSpPr>
        <p:spPr>
          <a:xfrm>
            <a:off x="4096798" y="2411803"/>
            <a:ext cx="754947" cy="895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8327" tIns="58327" rIns="58327" bIns="58327" numCol="1" spcCol="1080" anchor="ctr" anchorCtr="0">
            <a:noAutofit/>
          </a:bodyPr>
          <a:lstStyle/>
          <a:p>
            <a:pPr algn="ctr" defTabSz="2041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600" dirty="0">
              <a:solidFill>
                <a:sysClr val="window" lastClr="FFFFFF"/>
              </a:solidFill>
              <a:latin typeface="Verdan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8E4B012-09D6-4685-8302-B281DA9778C4}"/>
              </a:ext>
            </a:extLst>
          </p:cNvPr>
          <p:cNvSpPr txBox="1"/>
          <p:nvPr/>
        </p:nvSpPr>
        <p:spPr>
          <a:xfrm>
            <a:off x="52356" y="5180285"/>
            <a:ext cx="1585889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MANJUNATH B R 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AED1FEB-1F78-4ECE-B679-BAE42A588998}"/>
              </a:ext>
            </a:extLst>
          </p:cNvPr>
          <p:cNvSpPr txBox="1"/>
          <p:nvPr/>
        </p:nvSpPr>
        <p:spPr>
          <a:xfrm>
            <a:off x="3844160" y="6608615"/>
            <a:ext cx="1360746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 err="1">
                <a:solidFill>
                  <a:schemeClr val="bg1"/>
                </a:solidFill>
                <a:latin typeface="Arial Black" panose="020B0A04020102020204" pitchFamily="34" charset="0"/>
              </a:rPr>
              <a:t>Dr.</a:t>
            </a: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 SALEEM KHAN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52330C-7BB4-429E-8BA8-4DC2E3AF34BB}"/>
              </a:ext>
            </a:extLst>
          </p:cNvPr>
          <p:cNvSpPr txBox="1"/>
          <p:nvPr/>
        </p:nvSpPr>
        <p:spPr>
          <a:xfrm>
            <a:off x="1653793" y="3437281"/>
            <a:ext cx="1242983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K PRASAD</a:t>
            </a:r>
            <a:r>
              <a:rPr lang="en-US" sz="9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ABE63D6-473E-4027-8DE4-F3C470B416A4}"/>
              </a:ext>
            </a:extLst>
          </p:cNvPr>
          <p:cNvSpPr txBox="1"/>
          <p:nvPr/>
        </p:nvSpPr>
        <p:spPr>
          <a:xfrm>
            <a:off x="3003975" y="3453058"/>
            <a:ext cx="1676800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 err="1">
                <a:solidFill>
                  <a:schemeClr val="bg1"/>
                </a:solidFill>
                <a:latin typeface="Arial Black" panose="020B0A04020102020204" pitchFamily="34" charset="0"/>
              </a:rPr>
              <a:t>Dr.</a:t>
            </a: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 NAGAPRASAD K S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DDD0342-30F7-4D0E-8562-C453ED84D4F3}"/>
              </a:ext>
            </a:extLst>
          </p:cNvPr>
          <p:cNvSpPr txBox="1"/>
          <p:nvPr/>
        </p:nvSpPr>
        <p:spPr>
          <a:xfrm>
            <a:off x="21193" y="6579501"/>
            <a:ext cx="1685782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PARASHURAM A K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DDD0342-30F7-4D0E-8562-C453ED84D4F3}"/>
              </a:ext>
            </a:extLst>
          </p:cNvPr>
          <p:cNvSpPr txBox="1"/>
          <p:nvPr/>
        </p:nvSpPr>
        <p:spPr>
          <a:xfrm>
            <a:off x="5884054" y="5176580"/>
            <a:ext cx="1458475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ANILKUMAR A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AED1FEB-1F78-4ECE-B679-BAE42A588998}"/>
              </a:ext>
            </a:extLst>
          </p:cNvPr>
          <p:cNvSpPr txBox="1"/>
          <p:nvPr/>
        </p:nvSpPr>
        <p:spPr>
          <a:xfrm>
            <a:off x="5432655" y="6592801"/>
            <a:ext cx="1439669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RAJESH G L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EA46068C-3F41-48A8-A667-B84C26F04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580" y="-54429"/>
            <a:ext cx="7658100" cy="465826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IN" sz="2000" dirty="0"/>
              <a:t/>
            </a:r>
            <a:br>
              <a:rPr lang="en-IN" sz="2000" dirty="0"/>
            </a:br>
            <a:r>
              <a:rPr lang="en-IN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Teaching Staff</a:t>
            </a:r>
            <a:endParaRPr lang="en-US" sz="31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pic>
        <p:nvPicPr>
          <p:cNvPr id="19" name="Picture 2" descr="Dr. UMASHANKAR M">
            <a:extLst>
              <a:ext uri="{FF2B5EF4-FFF2-40B4-BE49-F238E27FC236}">
                <a16:creationId xmlns:a16="http://schemas.microsoft.com/office/drawing/2014/main" xmlns="" id="{9CF7A66A-EC01-45A9-BFA5-BC722460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10" t="4599" r="27787" b="27435"/>
          <a:stretch/>
        </p:blipFill>
        <p:spPr bwMode="auto">
          <a:xfrm>
            <a:off x="2674764" y="684483"/>
            <a:ext cx="1072446" cy="106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M. NAGABHUSHANA">
            <a:extLst>
              <a:ext uri="{FF2B5EF4-FFF2-40B4-BE49-F238E27FC236}">
                <a16:creationId xmlns:a16="http://schemas.microsoft.com/office/drawing/2014/main" xmlns="" id="{700106BA-4072-4011-898D-5AAA1359A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087" y="2345163"/>
            <a:ext cx="1006834" cy="109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PRASAD K">
            <a:extLst>
              <a:ext uri="{FF2B5EF4-FFF2-40B4-BE49-F238E27FC236}">
                <a16:creationId xmlns:a16="http://schemas.microsoft.com/office/drawing/2014/main" xmlns="" id="{3457EB09-9246-41D5-A66F-3A050941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0422" y="2313756"/>
            <a:ext cx="1029723" cy="112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Dr. NAGAPRASAD K S">
            <a:extLst>
              <a:ext uri="{FF2B5EF4-FFF2-40B4-BE49-F238E27FC236}">
                <a16:creationId xmlns:a16="http://schemas.microsoft.com/office/drawing/2014/main" xmlns="" id="{13D0A22E-8C00-459D-8411-B0A7DAA1D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178"/>
          <a:stretch/>
        </p:blipFill>
        <p:spPr bwMode="auto">
          <a:xfrm>
            <a:off x="3336475" y="2330971"/>
            <a:ext cx="987241" cy="109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r.GIRISH T R">
            <a:extLst>
              <a:ext uri="{FF2B5EF4-FFF2-40B4-BE49-F238E27FC236}">
                <a16:creationId xmlns:a16="http://schemas.microsoft.com/office/drawing/2014/main" xmlns="" id="{98414744-BFD4-4C75-9D10-A9D5DD766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494"/>
          <a:stretch/>
        </p:blipFill>
        <p:spPr bwMode="auto">
          <a:xfrm>
            <a:off x="4913525" y="2339385"/>
            <a:ext cx="1029723" cy="113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Dr. L.NIRMALA">
            <a:extLst>
              <a:ext uri="{FF2B5EF4-FFF2-40B4-BE49-F238E27FC236}">
                <a16:creationId xmlns:a16="http://schemas.microsoft.com/office/drawing/2014/main" xmlns="" id="{CCEC0C80-5161-49FE-8578-9F9A04D42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5083" y="2356076"/>
            <a:ext cx="1072447" cy="111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MANJUNATHA B R">
            <a:extLst>
              <a:ext uri="{FF2B5EF4-FFF2-40B4-BE49-F238E27FC236}">
                <a16:creationId xmlns:a16="http://schemas.microsoft.com/office/drawing/2014/main" xmlns="" id="{A081C8A6-A866-4198-A7F1-233DE95EB2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74" b="19401"/>
          <a:stretch/>
        </p:blipFill>
        <p:spPr bwMode="auto">
          <a:xfrm>
            <a:off x="323520" y="4051473"/>
            <a:ext cx="1043562" cy="109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ANILKUMAR A">
            <a:extLst>
              <a:ext uri="{FF2B5EF4-FFF2-40B4-BE49-F238E27FC236}">
                <a16:creationId xmlns:a16="http://schemas.microsoft.com/office/drawing/2014/main" xmlns="" id="{FD9B6C33-8684-4DE9-8148-619E4B370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86" b="18301"/>
          <a:stretch/>
        </p:blipFill>
        <p:spPr bwMode="auto">
          <a:xfrm>
            <a:off x="6083703" y="4047228"/>
            <a:ext cx="1029723" cy="110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PARASHURAM A K">
            <a:extLst>
              <a:ext uri="{FF2B5EF4-FFF2-40B4-BE49-F238E27FC236}">
                <a16:creationId xmlns:a16="http://schemas.microsoft.com/office/drawing/2014/main" xmlns="" id="{327C16DF-00CA-41FA-B71F-8B5375164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115"/>
          <a:stretch/>
        </p:blipFill>
        <p:spPr bwMode="auto">
          <a:xfrm>
            <a:off x="396138" y="5463962"/>
            <a:ext cx="1029724" cy="109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TEJASWINI M.L.">
            <a:extLst>
              <a:ext uri="{FF2B5EF4-FFF2-40B4-BE49-F238E27FC236}">
                <a16:creationId xmlns:a16="http://schemas.microsoft.com/office/drawing/2014/main" xmlns="" id="{76C10C95-DCAF-4E70-908C-C864912B0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681"/>
          <a:stretch/>
        </p:blipFill>
        <p:spPr bwMode="auto">
          <a:xfrm>
            <a:off x="2212011" y="5434622"/>
            <a:ext cx="1029723" cy="113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 descr="Dr. SALEEM KHAN">
            <a:extLst>
              <a:ext uri="{FF2B5EF4-FFF2-40B4-BE49-F238E27FC236}">
                <a16:creationId xmlns:a16="http://schemas.microsoft.com/office/drawing/2014/main" xmlns="" id="{1597015C-B1D3-4A8B-A1F2-101C648B95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84" t="6811" r="6731" b="19818"/>
          <a:stretch/>
        </p:blipFill>
        <p:spPr bwMode="auto">
          <a:xfrm>
            <a:off x="4008049" y="5435337"/>
            <a:ext cx="1049447" cy="117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 descr="RAJESH G L">
            <a:extLst>
              <a:ext uri="{FF2B5EF4-FFF2-40B4-BE49-F238E27FC236}">
                <a16:creationId xmlns:a16="http://schemas.microsoft.com/office/drawing/2014/main" xmlns="" id="{A4403A91-03D5-4331-BF44-D3D2EC8FA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09" t="4535" r="5085" b="27103"/>
          <a:stretch/>
        </p:blipFill>
        <p:spPr bwMode="auto">
          <a:xfrm>
            <a:off x="5615005" y="5425119"/>
            <a:ext cx="1040947" cy="113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E1C3983-AE6C-43DD-AEFE-2947D2475025}"/>
              </a:ext>
            </a:extLst>
          </p:cNvPr>
          <p:cNvSpPr txBox="1"/>
          <p:nvPr/>
        </p:nvSpPr>
        <p:spPr>
          <a:xfrm>
            <a:off x="3765133" y="5130976"/>
            <a:ext cx="1685782" cy="2378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</a:t>
            </a:r>
            <a:r>
              <a:rPr lang="en-IN" sz="9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HARSHA J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A48511E-CE1C-4EC3-9722-37C14850B116}"/>
              </a:ext>
            </a:extLst>
          </p:cNvPr>
          <p:cNvSpPr txBox="1"/>
          <p:nvPr/>
        </p:nvSpPr>
        <p:spPr>
          <a:xfrm>
            <a:off x="7723390" y="3479918"/>
            <a:ext cx="1458475" cy="2378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</a:t>
            </a:r>
            <a:r>
              <a:rPr lang="en-IN" sz="9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ABHISHEK M R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50D1C40-88AC-4407-A097-7083E9120B11}"/>
              </a:ext>
            </a:extLst>
          </p:cNvPr>
          <p:cNvSpPr txBox="1"/>
          <p:nvPr/>
        </p:nvSpPr>
        <p:spPr>
          <a:xfrm>
            <a:off x="7078240" y="6590393"/>
            <a:ext cx="1685782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</a:t>
            </a:r>
            <a:r>
              <a:rPr lang="en-IN" sz="9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TRIMURTHY R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0484A25-2801-4D5F-8DB3-5ACBED5DD77C}"/>
              </a:ext>
            </a:extLst>
          </p:cNvPr>
          <p:cNvSpPr txBox="1"/>
          <p:nvPr/>
        </p:nvSpPr>
        <p:spPr>
          <a:xfrm>
            <a:off x="7588953" y="5200791"/>
            <a:ext cx="1458475" cy="228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77770" tIns="38885" rIns="77770" bIns="38885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bg1"/>
                </a:solidFill>
                <a:latin typeface="Arial Black" panose="020B0A04020102020204" pitchFamily="34" charset="0"/>
              </a:rPr>
              <a:t>Prof. HARISH U</a:t>
            </a:r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xmlns="" id="{7CC9EB65-F700-4128-829E-2C4B5348CE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0536523"/>
              </p:ext>
            </p:extLst>
          </p:nvPr>
        </p:nvGraphicFramePr>
        <p:xfrm>
          <a:off x="2206034" y="4037589"/>
          <a:ext cx="994074" cy="1064283"/>
        </p:xfrm>
        <a:graphic>
          <a:graphicData uri="http://schemas.openxmlformats.org/presentationml/2006/ole">
            <p:oleObj spid="_x0000_s2050" name="Bitmap Image" r:id="rId15" imgW="1390680" imgH="1447920" progId="PBrush">
              <p:embed/>
            </p:oleObj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xmlns="" id="{7DFFC257-F7E0-43FC-BBC9-575D3FE41A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43952572"/>
              </p:ext>
            </p:extLst>
          </p:nvPr>
        </p:nvGraphicFramePr>
        <p:xfrm>
          <a:off x="7876699" y="4050764"/>
          <a:ext cx="969385" cy="1096196"/>
        </p:xfrm>
        <a:graphic>
          <a:graphicData uri="http://schemas.openxmlformats.org/presentationml/2006/ole">
            <p:oleObj spid="_x0000_s2051" name="Bitmap Image" r:id="rId16" imgW="1190520" imgH="1600200" progId="PBrush">
              <p:embed/>
            </p:oleObj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6DC4D1F5-B388-4BF5-B3CB-181AC032F7B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471"/>
          <a:stretch/>
        </p:blipFill>
        <p:spPr>
          <a:xfrm>
            <a:off x="6418310" y="666723"/>
            <a:ext cx="1035594" cy="1090900"/>
          </a:xfrm>
          <a:prstGeom prst="rect">
            <a:avLst/>
          </a:prstGeom>
        </p:spPr>
      </p:pic>
      <p:pic>
        <p:nvPicPr>
          <p:cNvPr id="38" name="Picture 5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516527" y="563880"/>
            <a:ext cx="1142027" cy="117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54" descr="http://kssem.edu.in/wp-content/uploads/2019/07/Abhishek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983693" y="2265232"/>
            <a:ext cx="1058092" cy="1205997"/>
          </a:xfrm>
          <a:prstGeom prst="rect">
            <a:avLst/>
          </a:prstGeom>
          <a:noFill/>
        </p:spPr>
      </p:pic>
      <p:pic>
        <p:nvPicPr>
          <p:cNvPr id="40" name="Picture 57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100945" y="4051203"/>
            <a:ext cx="1058092" cy="104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40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00125" y="5468272"/>
            <a:ext cx="987219" cy="1095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585025" y="6459914"/>
            <a:ext cx="509704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30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66" y="765818"/>
            <a:ext cx="1120820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Professors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5177" y="1985019"/>
            <a:ext cx="2064989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 Professors 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6945" y="3715848"/>
            <a:ext cx="2024913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Assistant Professors 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xmlns="" id="{14FB7804-CF1C-4220-809E-21B2B7C174CA}"/>
              </a:ext>
            </a:extLst>
          </p:cNvPr>
          <p:cNvSpPr/>
          <p:nvPr/>
        </p:nvSpPr>
        <p:spPr>
          <a:xfrm>
            <a:off x="1224703" y="0"/>
            <a:ext cx="7583805" cy="658047"/>
          </a:xfrm>
          <a:prstGeom prst="rect">
            <a:avLst/>
          </a:prstGeom>
        </p:spPr>
        <p:txBody>
          <a:bodyPr wrap="square" lIns="77770" tIns="38885" rIns="77770" bIns="38885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Student Faculty Ratio (SFR)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9214723"/>
              </p:ext>
            </p:extLst>
          </p:nvPr>
        </p:nvGraphicFramePr>
        <p:xfrm>
          <a:off x="284414" y="764456"/>
          <a:ext cx="8562109" cy="2618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1598"/>
                <a:gridCol w="1415886"/>
                <a:gridCol w="1255599"/>
                <a:gridCol w="1309026"/>
              </a:tblGrid>
              <a:tr h="37379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Faculty Ratio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CAYm1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CAYm2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2018-19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585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No. of Students in the Department (S)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68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Faculty in the Department(F)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69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Faculty Ratio (SFR)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28.14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22.95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23.22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09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SFR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24.77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2414229"/>
              </p:ext>
            </p:extLst>
          </p:nvPr>
        </p:nvGraphicFramePr>
        <p:xfrm>
          <a:off x="254726" y="3465806"/>
          <a:ext cx="8660674" cy="2976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34341"/>
                <a:gridCol w="1432185"/>
                <a:gridCol w="1270053"/>
                <a:gridCol w="1324095"/>
              </a:tblGrid>
              <a:tr h="61666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Faculty Ratio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(when Department applied for NBA accreditation)</a:t>
                      </a:r>
                      <a:endParaRPr lang="en-IN" sz="18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4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CAYm1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2018-19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CAYm2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2017-18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174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No. of Students in the Department (S)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532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740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Faculty in the Department(F)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94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Faculty Ratio (SFR)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24.05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23.22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25.33</a:t>
                      </a:r>
                      <a:endParaRPr lang="en-IN" sz="18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679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SFR</a:t>
                      </a:r>
                      <a:endParaRPr lang="en-IN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24.2</a:t>
                      </a:r>
                      <a:endParaRPr lang="en-IN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2538" y="6476343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31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3603" y="6415474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0042972"/>
              </p:ext>
            </p:extLst>
          </p:nvPr>
        </p:nvGraphicFramePr>
        <p:xfrm>
          <a:off x="794987" y="1596966"/>
          <a:ext cx="7475049" cy="2242675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60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431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4191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Description </a:t>
                      </a: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CAYm1[ 2018-19]</a:t>
                      </a:r>
                      <a:endParaRPr kumimoji="0" lang="en-I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CAY [2019-20 ]</a:t>
                      </a:r>
                      <a:endParaRPr kumimoji="0" lang="en-I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461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144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No. of Faculty Retained</a:t>
                      </a:r>
                      <a:endParaRPr kumimoji="0" lang="en-I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8504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144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No. of Faculty </a:t>
                      </a:r>
                    </a:p>
                    <a:p>
                      <a:pPr marL="9144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(2017-18)</a:t>
                      </a:r>
                      <a:endParaRPr kumimoji="0" lang="en-I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794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144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% of faculty Retained</a:t>
                      </a:r>
                      <a:endParaRPr kumimoji="0" lang="en-I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34" marR="68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9794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144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Average </a:t>
                      </a:r>
                      <a:endParaRPr kumimoji="0" lang="en-I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2" marR="9752" marT="9362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14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88.00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2" marR="9752" marT="9362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109508"/>
              </p:ext>
            </p:extLst>
          </p:nvPr>
        </p:nvGraphicFramePr>
        <p:xfrm>
          <a:off x="784713" y="4071213"/>
          <a:ext cx="7529856" cy="2183239"/>
        </p:xfrm>
        <a:graphic>
          <a:graphicData uri="http://schemas.openxmlformats.org/drawingml/2006/table">
            <a:tbl>
              <a:tblPr/>
              <a:tblGrid>
                <a:gridCol w="29721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18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5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3480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2019-20</a:t>
                      </a:r>
                      <a:endParaRPr kumimoji="0" lang="en-IN" alt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2020-21</a:t>
                      </a:r>
                      <a:endParaRPr kumimoji="0" lang="en-IN" alt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2953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No. of Faculty Retained</a:t>
                      </a:r>
                      <a:endParaRPr kumimoji="0" lang="en-IN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kumimoji="0" lang="en-US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kumimoji="0" lang="en-US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997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No. of Faculty </a:t>
                      </a:r>
                    </a:p>
                    <a:p>
                      <a:pPr marL="2286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2018-19)</a:t>
                      </a:r>
                      <a:endParaRPr kumimoji="0" lang="en-IN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23</a:t>
                      </a:r>
                      <a:endParaRPr kumimoji="0" lang="en-US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23</a:t>
                      </a:r>
                      <a:endParaRPr kumimoji="0" lang="en-US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938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% of faculty Retained</a:t>
                      </a:r>
                      <a:endParaRPr kumimoji="0" lang="en-IN" alt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86.96</a:t>
                      </a:r>
                      <a:endParaRPr kumimoji="0" lang="en-US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796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IN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52.17</a:t>
                      </a:r>
                      <a:endParaRPr kumimoji="0" lang="en-US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6091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Average </a:t>
                      </a:r>
                      <a:endParaRPr kumimoji="0" lang="en-IN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F243E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69.565</a:t>
                      </a:r>
                      <a:endParaRPr kumimoji="0" lang="en-I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F243E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753" marR="9753" marT="945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8D98AF7-8413-492C-94F0-796BEC0BFC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0" y="0"/>
            <a:ext cx="9144000" cy="1459315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67000" y="322235"/>
            <a:ext cx="3792613" cy="5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IN" altLang="en-US" sz="3200" b="1" dirty="0">
                <a:solidFill>
                  <a:schemeClr val="bg1"/>
                </a:solidFill>
              </a:rPr>
              <a:t>Faculty Retention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6778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32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722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6636559"/>
              </p:ext>
            </p:extLst>
          </p:nvPr>
        </p:nvGraphicFramePr>
        <p:xfrm>
          <a:off x="301166" y="1749685"/>
          <a:ext cx="8485788" cy="4451520"/>
        </p:xfrm>
        <a:graphic>
          <a:graphicData uri="http://schemas.openxmlformats.org/drawingml/2006/table">
            <a:tbl>
              <a:tblPr/>
              <a:tblGrid>
                <a:gridCol w="5797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10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4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24944"/>
                <a:gridCol w="165137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8735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3983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51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Sl.</a:t>
                      </a:r>
                    </a:p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No.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Academic</a:t>
                      </a:r>
                    </a:p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 year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Journals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Conferences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Total</a:t>
                      </a:r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34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International</a:t>
                      </a:r>
                      <a:endParaRPr lang="en-IN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National</a:t>
                      </a:r>
                    </a:p>
                  </a:txBody>
                  <a:tcPr marL="7395" marR="7395" marT="73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International</a:t>
                      </a:r>
                      <a:endParaRPr lang="en-IN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National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en-IN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7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2020-2021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Verdana"/>
                          <a:cs typeface="Times New Roman"/>
                        </a:rPr>
                        <a:t>7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057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2019-2020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Verdana"/>
                          <a:cs typeface="Times New Roman"/>
                        </a:rPr>
                        <a:t>12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748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2018-2019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15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Verdana"/>
                          <a:cs typeface="Times New Roman"/>
                        </a:rPr>
                        <a:t>18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5748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2017-2018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Verdana"/>
                          <a:cs typeface="Times New Roman"/>
                        </a:rPr>
                        <a:t>10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Verdana"/>
                          <a:cs typeface="Times New Roman"/>
                        </a:rPr>
                        <a:t>11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4628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395" marR="7395" marT="73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Total</a:t>
                      </a:r>
                    </a:p>
                  </a:txBody>
                  <a:tcPr marL="7395" marR="7395" marT="7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Verdana"/>
                          <a:cs typeface="Times New Roman"/>
                        </a:rPr>
                        <a:t>40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Verdana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Verdana"/>
                          <a:cs typeface="Times New Roman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Verdana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Verdana"/>
                          <a:cs typeface="Times New Roman"/>
                        </a:rPr>
                        <a:t>48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27BD0AE-B023-4232-9360-82715CC5F3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0" y="0"/>
            <a:ext cx="9144000" cy="14593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330089"/>
            <a:ext cx="6420922" cy="5835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2494" b="1" cap="all" dirty="0">
                <a:ln w="3175" cmpd="sng"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IN" sz="3192" b="1" dirty="0">
                <a:ln w="3175" cmpd="sng">
                  <a:noFill/>
                </a:ln>
                <a:solidFill>
                  <a:schemeClr val="bg1"/>
                </a:solidFill>
                <a:ea typeface="+mj-ea"/>
              </a:rPr>
              <a:t>Research Paper Publications </a:t>
            </a:r>
            <a:endParaRPr lang="en-IN" sz="3192" b="1" cap="all" dirty="0">
              <a:ln w="3175" cmpd="sng">
                <a:noFill/>
              </a:ln>
              <a:solidFill>
                <a:schemeClr val="bg1"/>
              </a:solidFill>
              <a:ea typeface="+mj-ea"/>
            </a:endParaRP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4A002984-D835-4FD5-A15C-A0DE4311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7223" y="647441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 txBox="1">
            <a:spLocks/>
          </p:cNvSpPr>
          <p:nvPr/>
        </p:nvSpPr>
        <p:spPr>
          <a:xfrm>
            <a:off x="6720181" y="6492568"/>
            <a:ext cx="2184347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AE3FDD-9F0C-49DE-BB9B-575F440D3001}" type="slidenum">
              <a:rPr kumimoji="0" lang="en-I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C58574-88C9-434A-9866-E5D460F73A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22"/>
          <a:stretch/>
        </p:blipFill>
        <p:spPr>
          <a:xfrm>
            <a:off x="0" y="0"/>
            <a:ext cx="9144000" cy="1459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71600" y="207908"/>
            <a:ext cx="6718612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chemeClr val="bg1"/>
                </a:solidFill>
              </a:rPr>
              <a:t>Ph.D. Awarded under ME R &amp; D Centre, KSIT, Affiliated to VTU</a:t>
            </a:r>
            <a:endParaRPr lang="en-IN" sz="3092" b="1" cap="all" dirty="0">
              <a:ln w="3175" cmpd="sng">
                <a:noFill/>
              </a:ln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30094" y="1580609"/>
          <a:ext cx="8513687" cy="4702625"/>
        </p:xfrm>
        <a:graphic>
          <a:graphicData uri="http://schemas.openxmlformats.org/drawingml/2006/table">
            <a:tbl>
              <a:tblPr/>
              <a:tblGrid>
                <a:gridCol w="406202"/>
                <a:gridCol w="2013735"/>
                <a:gridCol w="1530850"/>
                <a:gridCol w="2547991"/>
                <a:gridCol w="1017141"/>
                <a:gridCol w="997768"/>
              </a:tblGrid>
              <a:tr h="5220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Sl.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No.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Name of the Guide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Name of the Scholar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Title of Thesis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University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Year of completion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4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</a:t>
                      </a:r>
                      <a:r>
                        <a:rPr lang="en-IN" sz="1400" spc="1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K </a:t>
                      </a:r>
                      <a:r>
                        <a:rPr lang="en-IN" sz="1400" spc="1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Chennakeshavulu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Hemadri</a:t>
                      </a:r>
                      <a:r>
                        <a:rPr lang="en-IN" sz="1400" spc="1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IN" sz="1400" spc="1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Naidu.N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Process optimization of Tungsten Inert Gas (TIG) welding to improve Mechanical and corrosion resistant properties of Aluminium alloys.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VTU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2018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</a:t>
                      </a:r>
                      <a:r>
                        <a:rPr lang="en-IN" sz="1400" spc="1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N.C. </a:t>
                      </a:r>
                      <a:r>
                        <a:rPr lang="en-IN" sz="1400" spc="1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MahendraBabu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Anil </a:t>
                      </a:r>
                      <a:r>
                        <a:rPr lang="en-IN" sz="1400" spc="1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Kumar.S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Fatigue life extension of noncircular cut-outs through cold expansion.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VTU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2019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9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Dr. T. V. </a:t>
                      </a:r>
                      <a:r>
                        <a:rPr lang="en-IN" sz="1400" spc="1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Govindaraju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Madhura.S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Feasibility studies on utilization of Hall Magnetic Sensor for active magnetic bearing applications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VTU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2019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9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en-US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</a:t>
                      </a:r>
                      <a:r>
                        <a:rPr lang="en-IN" sz="1400" spc="1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N. Krishnamurthy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Abhinav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Investigations on Plasma Sprayed Alumina and </a:t>
                      </a:r>
                      <a:r>
                        <a:rPr lang="en-IN" sz="1400" spc="1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Calcia</a:t>
                      </a: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stabilized </a:t>
                      </a:r>
                      <a:r>
                        <a:rPr lang="en-IN" sz="1400" spc="1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Zerconia</a:t>
                      </a:r>
                      <a:r>
                        <a:rPr lang="en-IN" sz="1400" spc="1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functionally graded composite coatings.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VTU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400" spc="10" dirty="0">
                          <a:latin typeface="Times New Roman" pitchFamily="18" charset="0"/>
                          <a:ea typeface="Verdana"/>
                          <a:cs typeface="Times New Roman" pitchFamily="18" charset="0"/>
                        </a:rPr>
                        <a:t>2020</a:t>
                      </a:r>
                      <a:endParaRPr lang="en-US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873" marR="588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4398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34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342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9200" y="76200"/>
            <a:ext cx="671861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Research  Field of Scholars</a:t>
            </a:r>
            <a:endParaRPr lang="en-IN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476343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35</a:t>
            </a:fld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07608520"/>
              </p:ext>
            </p:extLst>
          </p:nvPr>
        </p:nvGraphicFramePr>
        <p:xfrm>
          <a:off x="184116" y="609600"/>
          <a:ext cx="8807484" cy="5916165"/>
        </p:xfrm>
        <a:graphic>
          <a:graphicData uri="http://schemas.openxmlformats.org/drawingml/2006/table">
            <a:tbl>
              <a:tblPr firstRow="1" firstCol="1" bandRow="1"/>
              <a:tblGrid>
                <a:gridCol w="292015"/>
                <a:gridCol w="1124069"/>
                <a:gridCol w="1325070"/>
                <a:gridCol w="1722930"/>
                <a:gridCol w="4343400"/>
              </a:tblGrid>
              <a:tr h="441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Sl.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No.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USN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Name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Guide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Title of the research work 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9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1KS15PMJ01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Abhishek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M 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P.M. Suresh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 study of fiber reinforced composites by adding shear thickening fluid to evaluate mechanical property.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9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1KS15PMJ02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Mr.Yogendra.P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M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Dr.T.V.Govindaraju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Synthesis, Characterization and Testing of functional materials for additive manufacturing techniques.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1KS15PMJ03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Mr.Chethan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Kumar D S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Anilkumar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C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Studies on mechanical &amp; Tribological Characteristics of Coated Nano oxide particle Reinforced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Aluminium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Composites.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9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1KS16PMJ04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Mr.Mahaveer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Bhaskar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Khot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K.RamaNarasimha</a:t>
                      </a:r>
                      <a:endParaRPr lang="en-IN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CFD analysis of Gas Turbine combustor for performance improvement</a:t>
                      </a:r>
                      <a:endParaRPr lang="en-IN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1KS16PMJ02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Mrs.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Sreesudha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Krishnamurthy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Mechanical characterization of heat treated 7075 &amp; 2024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Aluminium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based metal matrix composites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9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1KS16PMJ03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Manjunath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B 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Srinivasa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Reddy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Development and characterization of natural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epipremnum-aureum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/sisal fiber reinforced hybrid thermoplastic polymers.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1KS17PMA01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Ranganath.N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Dr.Panchashari.H.V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Synthesis and characterization of poly lactic acid based composite with metal alloys wires.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1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1KS18PME01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Karthik. R.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K.RamaNarasimha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Thermal characterization of pulsating heat pipes using Nano fluids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1KS18PME02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Parashuram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A K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K.RamaNarasimha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Experimental and theoretical studies on oscillating heat pipes using pure and binary mixture of fluids. 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0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1KS19PME01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Vikhan.G.B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K.RamaNarasimha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Studies on different types of fin heat exchangers 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0866" marR="20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4796" y="126814"/>
            <a:ext cx="7952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Criteria-6 Facilities and Technical Support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0333899"/>
              </p:ext>
            </p:extLst>
          </p:nvPr>
        </p:nvGraphicFramePr>
        <p:xfrm>
          <a:off x="4956033" y="675930"/>
          <a:ext cx="3923003" cy="56324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3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6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3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11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Sl.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No.</a:t>
                      </a:r>
                      <a:endParaRPr lang="en-US" sz="1900" b="1" dirty="0">
                        <a:solidFill>
                          <a:srgbClr val="C0000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Description</a:t>
                      </a:r>
                      <a:endParaRPr lang="en-US" sz="1900" b="1" dirty="0">
                        <a:solidFill>
                          <a:srgbClr val="C0000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200" dirty="0"/>
                        <a:t>No.</a:t>
                      </a:r>
                      <a:endParaRPr lang="en-US" sz="1900" b="1" kern="1200" dirty="0">
                        <a:solidFill>
                          <a:srgbClr val="C0000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8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1.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Class Rooms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2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2.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Seminar Halls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8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HOD Office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48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/>
                        <a:t>4.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Staff  Cabins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82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5</a:t>
                      </a:r>
                      <a:r>
                        <a:rPr lang="en-US" sz="1900" dirty="0" smtClean="0"/>
                        <a:t>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 &amp; 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2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6</a:t>
                      </a:r>
                      <a:r>
                        <a:rPr lang="en-US" sz="1900" dirty="0" smtClean="0"/>
                        <a:t>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Laboratories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45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7</a:t>
                      </a:r>
                      <a:r>
                        <a:rPr lang="en-US" sz="1900" dirty="0" smtClean="0"/>
                        <a:t>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Club workshop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1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/>
                        <a:t>8</a:t>
                      </a:r>
                      <a:r>
                        <a:rPr lang="en-US" sz="1900" dirty="0" smtClean="0"/>
                        <a:t>.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Department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Library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301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9279" marR="4927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Project Lab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32548575"/>
              </p:ext>
            </p:extLst>
          </p:nvPr>
        </p:nvGraphicFramePr>
        <p:xfrm>
          <a:off x="228600" y="653120"/>
          <a:ext cx="4467497" cy="56141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5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920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0338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Sl. No.</a:t>
                      </a:r>
                      <a:endParaRPr lang="en-US" sz="1900" b="1" dirty="0">
                        <a:solidFill>
                          <a:srgbClr val="C00000"/>
                        </a:solidFill>
                        <a:latin typeface="Lucida Sans" panose="020B0602030504020204" pitchFamily="34" charset="0"/>
                        <a:cs typeface="Times New Roman" pitchFamily="18" charset="0"/>
                      </a:endParaRPr>
                    </a:p>
                  </a:txBody>
                  <a:tcPr marL="93614" marR="93614" marT="45603" marB="45603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kern="1200" dirty="0"/>
                        <a:t>Laboratory</a:t>
                      </a:r>
                      <a:endParaRPr lang="en-US" sz="1900" b="1" dirty="0">
                        <a:solidFill>
                          <a:srgbClr val="C00000"/>
                        </a:solidFill>
                        <a:latin typeface="Lucida Sans" panose="020B0602030504020204" pitchFamily="34" charset="0"/>
                        <a:cs typeface="Times New Roman" pitchFamily="18" charset="0"/>
                      </a:endParaRPr>
                    </a:p>
                  </a:txBody>
                  <a:tcPr marL="93614" marR="93614" marT="45603" marB="45603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7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1.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106045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Aided Engineering Drawing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2.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Shop </a:t>
                      </a:r>
                      <a:endPara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3.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Aided Machine Drawing</a:t>
                      </a:r>
                      <a:endPara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4.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Energy Conversion Lab</a:t>
                      </a:r>
                      <a:endPara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8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5.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Aided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Modelling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Analysis Lab</a:t>
                      </a:r>
                      <a:endPara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6.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Design Lab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7.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Integrated Manufacturing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8.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106045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 Testing Lab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9.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106045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Foundry and Forging Lab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1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dirty="0"/>
                        <a:t>10. </a:t>
                      </a:r>
                      <a:endParaRPr lang="en-US" sz="1900" b="1" dirty="0">
                        <a:solidFill>
                          <a:srgbClr val="7030A0"/>
                        </a:solidFill>
                        <a:latin typeface="Lucida Sans" panose="020B0602030504020204" pitchFamily="34" charset="0"/>
                        <a:ea typeface="Calibri"/>
                        <a:cs typeface="Times New Roman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106045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Metrology and Measurement Lab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58511" marR="58511" marT="95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F0F9E48B-4C15-4369-B744-39A65585C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28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8846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36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023" y="2859900"/>
            <a:ext cx="2489528" cy="52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Aided Engineering </a:t>
            </a:r>
            <a:endParaRPr lang="en-IN" sz="1397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39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Drawing </a:t>
            </a:r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5046" y="2880994"/>
            <a:ext cx="1095581" cy="306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Lab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2519" y="2862216"/>
            <a:ext cx="2278464" cy="521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Aided Modelling</a:t>
            </a:r>
          </a:p>
          <a:p>
            <a:pPr algn="ctr"/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Analysis Lab</a:t>
            </a: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4948" y="667821"/>
            <a:ext cx="2872667" cy="20959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2439" y="5832552"/>
            <a:ext cx="1055608" cy="306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Lab</a:t>
            </a:r>
          </a:p>
        </p:txBody>
      </p:sp>
      <p:sp>
        <p:nvSpPr>
          <p:cNvPr id="9" name="Rectangle 8"/>
          <p:cNvSpPr/>
          <p:nvPr/>
        </p:nvSpPr>
        <p:spPr>
          <a:xfrm>
            <a:off x="3541219" y="5863375"/>
            <a:ext cx="2023933" cy="52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Integrated </a:t>
            </a:r>
            <a:endParaRPr lang="en-IN" sz="1397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39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</a:t>
            </a:r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5817" y="5812550"/>
            <a:ext cx="1796996" cy="306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Testing Lab</a:t>
            </a:r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5937" y="3503488"/>
            <a:ext cx="2872667" cy="23003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B9F249F-E1C3-4702-B1B8-CB737AFD0211}"/>
              </a:ext>
            </a:extLst>
          </p:cNvPr>
          <p:cNvSpPr/>
          <p:nvPr/>
        </p:nvSpPr>
        <p:spPr>
          <a:xfrm>
            <a:off x="507465" y="41086"/>
            <a:ext cx="7952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Facilities - Laboratories 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13" name="Picture 12" descr="C:\Users\admin\Desktop\New folder\WhatsApp Image 2021-12-02 at 12.25.26 PM.jpeg"/>
          <p:cNvPicPr/>
          <p:nvPr/>
        </p:nvPicPr>
        <p:blipFill>
          <a:blip r:embed="rId4" cstate="print"/>
          <a:srcRect t="8696" r="9428"/>
          <a:stretch>
            <a:fillRect/>
          </a:stretch>
        </p:blipFill>
        <p:spPr bwMode="auto">
          <a:xfrm>
            <a:off x="589931" y="3534309"/>
            <a:ext cx="2005984" cy="22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C:\Users\admin\Desktop\New folder\WhatsApp Image 2021-12-02 at 12.25.25 PM.jpeg"/>
          <p:cNvPicPr/>
          <p:nvPr/>
        </p:nvPicPr>
        <p:blipFill>
          <a:blip r:embed="rId5"/>
          <a:srcRect l="5499" b="12730"/>
          <a:stretch>
            <a:fillRect/>
          </a:stretch>
        </p:blipFill>
        <p:spPr bwMode="auto">
          <a:xfrm>
            <a:off x="3161001" y="708917"/>
            <a:ext cx="2796298" cy="20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:\Users\admin\Desktop\New folder\WhatsApp Image 2021-12-02 at 12.25.25 PM (3)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2094" y="3524036"/>
            <a:ext cx="2681555" cy="228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:\Users\admin\Desktop\New folder\WhatsApp Image 2021-12-02 at 12.25.25 PM (2)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727416"/>
            <a:ext cx="2762020" cy="204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339174" y="6340168"/>
            <a:ext cx="396688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37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8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0957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55860" y="-102869"/>
            <a:ext cx="7658100" cy="465826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IN" sz="2000" dirty="0"/>
              <a:t/>
            </a:r>
            <a:br>
              <a:rPr lang="en-IN" sz="2000" dirty="0"/>
            </a:br>
            <a:r>
              <a:rPr lang="en-IN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Technical </a:t>
            </a:r>
            <a:r>
              <a:rPr lang="en-IN" sz="31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and Supporting  </a:t>
            </a:r>
            <a:r>
              <a:rPr lang="en-IN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Staff</a:t>
            </a:r>
            <a:endParaRPr lang="en-US" sz="31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0126" y="4882265"/>
            <a:ext cx="1085848" cy="280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IN" sz="1200" b="1" dirty="0"/>
              <a:t>PALAKSHA S</a:t>
            </a:r>
            <a:endParaRPr lang="en-US" sz="12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2254" y="4858936"/>
            <a:ext cx="1266822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IN" sz="1200" b="1" dirty="0"/>
              <a:t>THULASI BABU G</a:t>
            </a:r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3816259" y="4854502"/>
            <a:ext cx="1452449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IN" sz="1200" b="1" dirty="0"/>
              <a:t>GOVINDA SWAMY L</a:t>
            </a:r>
            <a:endParaRPr lang="en-US" sz="1200" b="1" dirty="0" err="1"/>
          </a:p>
        </p:txBody>
      </p:sp>
      <p:sp>
        <p:nvSpPr>
          <p:cNvPr id="8" name="Rectangle 7"/>
          <p:cNvSpPr/>
          <p:nvPr/>
        </p:nvSpPr>
        <p:spPr>
          <a:xfrm>
            <a:off x="5426101" y="4849513"/>
            <a:ext cx="1503810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IN" sz="1200" b="1" dirty="0"/>
              <a:t>VENKATARAMANA V</a:t>
            </a:r>
            <a:endParaRPr lang="en-US" sz="1200" b="1" dirty="0" err="1"/>
          </a:p>
        </p:txBody>
      </p:sp>
      <p:sp>
        <p:nvSpPr>
          <p:cNvPr id="9" name="Rectangle 8"/>
          <p:cNvSpPr/>
          <p:nvPr/>
        </p:nvSpPr>
        <p:spPr>
          <a:xfrm>
            <a:off x="7265126" y="4843332"/>
            <a:ext cx="840295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IN" sz="1200" b="1" dirty="0"/>
              <a:t>SEENA T V</a:t>
            </a:r>
            <a:endParaRPr lang="en-US" sz="1200" b="1" dirty="0" err="1"/>
          </a:p>
        </p:txBody>
      </p:sp>
      <p:sp>
        <p:nvSpPr>
          <p:cNvPr id="10" name="Rectangle 9"/>
          <p:cNvSpPr/>
          <p:nvPr/>
        </p:nvSpPr>
        <p:spPr>
          <a:xfrm>
            <a:off x="1705008" y="6537969"/>
            <a:ext cx="882101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IN" sz="1200" b="1" dirty="0"/>
              <a:t>MAHESH A</a:t>
            </a:r>
            <a:endParaRPr lang="en-US" sz="1200" b="1" dirty="0" err="1"/>
          </a:p>
        </p:txBody>
      </p:sp>
      <p:sp>
        <p:nvSpPr>
          <p:cNvPr id="11" name="Rectangle 10"/>
          <p:cNvSpPr/>
          <p:nvPr/>
        </p:nvSpPr>
        <p:spPr>
          <a:xfrm>
            <a:off x="4874646" y="6518056"/>
            <a:ext cx="899413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IN" sz="1200" b="1" dirty="0"/>
              <a:t>SANJAY K R</a:t>
            </a:r>
            <a:endParaRPr lang="en-US" sz="1200" b="1" dirty="0" err="1"/>
          </a:p>
        </p:txBody>
      </p:sp>
      <p:sp>
        <p:nvSpPr>
          <p:cNvPr id="12" name="Rectangle 11"/>
          <p:cNvSpPr/>
          <p:nvPr/>
        </p:nvSpPr>
        <p:spPr>
          <a:xfrm>
            <a:off x="3181946" y="6543417"/>
            <a:ext cx="1059201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IN" sz="1200" b="1" dirty="0"/>
              <a:t>VENKATESH K</a:t>
            </a:r>
            <a:endParaRPr lang="en-US" sz="1200" b="1" dirty="0" err="1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601E1C8C-9A78-42D4-A01B-9A717456A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784666"/>
              </p:ext>
            </p:extLst>
          </p:nvPr>
        </p:nvGraphicFramePr>
        <p:xfrm>
          <a:off x="1044770" y="483221"/>
          <a:ext cx="7185204" cy="2820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8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86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23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154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07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Sl.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No</a:t>
                      </a:r>
                      <a:endParaRPr lang="en-IN" sz="16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Name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Qualification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Designation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7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PALAKSHA S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DME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Foreman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7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G. THULASI BABU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(DME)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Instructor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L. GOVINDA SWAMY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I.T.I 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Instructor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V. VENKATARAMANA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S.S.L.C &amp; VTP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Instructor</a:t>
                      </a:r>
                      <a:endParaRPr lang="en-IN" sz="1600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T.V. SEENA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S.S.L.C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Instructor</a:t>
                      </a:r>
                      <a:endParaRPr lang="en-IN" sz="1600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A. MAHESH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B.A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Computer </a:t>
                      </a:r>
                      <a:r>
                        <a:rPr lang="en-IN" sz="16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Operator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0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Mr. K. VENKATESH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8th Standard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Attender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57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Mr. SANJAY K R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P. U. C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Attender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98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Mrs. V. GEETHA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S.S.L.C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Attender</a:t>
                      </a:r>
                      <a:endParaRPr lang="en-IN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1DC35B4-488A-4B9D-AA31-0297C961D403}"/>
              </a:ext>
            </a:extLst>
          </p:cNvPr>
          <p:cNvSpPr/>
          <p:nvPr/>
        </p:nvSpPr>
        <p:spPr>
          <a:xfrm>
            <a:off x="6497063" y="6532520"/>
            <a:ext cx="827471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IN" sz="1200" b="1" dirty="0"/>
              <a:t>GEETHA V</a:t>
            </a:r>
            <a:endParaRPr lang="en-US" sz="1200" b="1" dirty="0" err="1"/>
          </a:p>
        </p:txBody>
      </p:sp>
      <p:pic>
        <p:nvPicPr>
          <p:cNvPr id="15" name="Picture 2" descr="Palaksha S">
            <a:extLst>
              <a:ext uri="{FF2B5EF4-FFF2-40B4-BE49-F238E27FC236}">
                <a16:creationId xmlns:a16="http://schemas.microsoft.com/office/drawing/2014/main" xmlns="" id="{CA4C566B-CA8D-45FB-9214-DF3CEDE02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092" y="3627844"/>
            <a:ext cx="960534" cy="131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xmlns="" id="{74D3B2E5-34E0-4887-8D0F-6EC45BEF0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1862541"/>
              </p:ext>
            </p:extLst>
          </p:nvPr>
        </p:nvGraphicFramePr>
        <p:xfrm>
          <a:off x="2397449" y="3627844"/>
          <a:ext cx="960534" cy="1283803"/>
        </p:xfrm>
        <a:graphic>
          <a:graphicData uri="http://schemas.openxmlformats.org/presentationml/2006/ole">
            <p:oleObj spid="_x0000_s3074" name="Bitmap Image" r:id="rId4" imgW="1285920" imgH="1628640" progId="PBrush">
              <p:embed/>
            </p:oleObj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xmlns="" id="{D0259C3E-1E4B-4FD6-8A27-4AED90A68B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6321212"/>
              </p:ext>
            </p:extLst>
          </p:nvPr>
        </p:nvGraphicFramePr>
        <p:xfrm>
          <a:off x="4041727" y="3627843"/>
          <a:ext cx="971298" cy="1283803"/>
        </p:xfrm>
        <a:graphic>
          <a:graphicData uri="http://schemas.openxmlformats.org/presentationml/2006/ole">
            <p:oleObj spid="_x0000_s3075" name="Bitmap Image" r:id="rId5" imgW="1095480" imgH="1447920" progId="PBrush">
              <p:embed/>
            </p:oleObj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xmlns="" id="{89DD405C-B53B-4D1F-893C-D59C63D90C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9953726"/>
              </p:ext>
            </p:extLst>
          </p:nvPr>
        </p:nvGraphicFramePr>
        <p:xfrm>
          <a:off x="5670103" y="3626950"/>
          <a:ext cx="971298" cy="1253556"/>
        </p:xfrm>
        <a:graphic>
          <a:graphicData uri="http://schemas.openxmlformats.org/presentationml/2006/ole">
            <p:oleObj spid="_x0000_s3076" name="Bitmap Image" r:id="rId6" imgW="1114560" imgH="1438200" progId="PBrush">
              <p:embed/>
            </p:oleObj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xmlns="" id="{E67ED8F0-5F70-405E-B968-DA7690DA9F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6178715"/>
              </p:ext>
            </p:extLst>
          </p:nvPr>
        </p:nvGraphicFramePr>
        <p:xfrm>
          <a:off x="7238460" y="3620001"/>
          <a:ext cx="971298" cy="1253556"/>
        </p:xfrm>
        <a:graphic>
          <a:graphicData uri="http://schemas.openxmlformats.org/presentationml/2006/ole">
            <p:oleObj spid="_x0000_s3077" name="Bitmap Image" r:id="rId7" imgW="1295280" imgH="1009800" progId="PBrush">
              <p:embed/>
            </p:oleObj>
          </a:graphicData>
        </a:graphic>
      </p:graphicFrame>
      <p:pic>
        <p:nvPicPr>
          <p:cNvPr id="20" name="Picture 4" descr="Geetha V">
            <a:extLst>
              <a:ext uri="{FF2B5EF4-FFF2-40B4-BE49-F238E27FC236}">
                <a16:creationId xmlns:a16="http://schemas.microsoft.com/office/drawing/2014/main" xmlns="" id="{1ED33C65-C3EF-4E61-A2AD-D6683A930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20" t="5304" r="4938" b="11828"/>
          <a:stretch/>
        </p:blipFill>
        <p:spPr bwMode="auto">
          <a:xfrm>
            <a:off x="6502169" y="5382763"/>
            <a:ext cx="909454" cy="119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xmlns="" id="{51F43EF4-31D8-4C88-BE75-6AE8FD7C32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1825191"/>
              </p:ext>
            </p:extLst>
          </p:nvPr>
        </p:nvGraphicFramePr>
        <p:xfrm>
          <a:off x="1706872" y="5288970"/>
          <a:ext cx="948264" cy="1283803"/>
        </p:xfrm>
        <a:graphic>
          <a:graphicData uri="http://schemas.openxmlformats.org/presentationml/2006/ole">
            <p:oleObj spid="_x0000_s3078" name="Bitmap Image" r:id="rId9" imgW="1171440" imgH="1486080" progId="PBrush">
              <p:embed/>
            </p:oleObj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xmlns="" id="{299E55A1-1759-4B71-A2EA-28D002980D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6923157"/>
              </p:ext>
            </p:extLst>
          </p:nvPr>
        </p:nvGraphicFramePr>
        <p:xfrm>
          <a:off x="3294162" y="5310609"/>
          <a:ext cx="929904" cy="1248034"/>
        </p:xfrm>
        <a:graphic>
          <a:graphicData uri="http://schemas.openxmlformats.org/presentationml/2006/ole">
            <p:oleObj spid="_x0000_s3079" name="Bitmap Image" r:id="rId10" imgW="1000080" imgH="1581120" progId="PBrush">
              <p:embed/>
            </p:oleObj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xmlns="" id="{4167A40D-EE8E-4A45-B160-E0C61E45AC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9080730"/>
              </p:ext>
            </p:extLst>
          </p:nvPr>
        </p:nvGraphicFramePr>
        <p:xfrm>
          <a:off x="4896770" y="5341069"/>
          <a:ext cx="929904" cy="1231704"/>
        </p:xfrm>
        <a:graphic>
          <a:graphicData uri="http://schemas.openxmlformats.org/presentationml/2006/ole">
            <p:oleObj spid="_x0000_s3080" name="Bitmap Image" r:id="rId11" imgW="1247760" imgH="1495440" progId="PBrush">
              <p:embed/>
            </p:oleObj>
          </a:graphicData>
        </a:graphic>
      </p:graphicFrame>
      <p:sp>
        <p:nvSpPr>
          <p:cNvPr id="2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42512" y="6340168"/>
            <a:ext cx="396688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38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254" y="0"/>
            <a:ext cx="8336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Criteria-7 </a:t>
            </a:r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Continuous improvement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POs </a:t>
            </a:r>
            <a:r>
              <a:rPr lang="en-US" sz="2000" b="1" dirty="0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Attainment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Levels and Actions for Improvement</a:t>
            </a:r>
            <a:endParaRPr lang="en-IN" sz="2000" b="1" dirty="0">
              <a:solidFill>
                <a:srgbClr val="80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7967597"/>
              </p:ext>
            </p:extLst>
          </p:nvPr>
        </p:nvGraphicFramePr>
        <p:xfrm>
          <a:off x="110530" y="789169"/>
          <a:ext cx="8974137" cy="303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5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529"/>
                <a:gridCol w="56292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1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Target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Attainment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Observation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64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Engineering knowledge</a:t>
                      </a:r>
                      <a:endParaRPr lang="en-IN" sz="1400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97" marB="4569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907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2.27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Target is attained.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It is proposed to increase the target level in the next academic year.</a:t>
                      </a:r>
                      <a:endParaRPr lang="en-IN" sz="14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97" marB="4569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IN" sz="14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97" marB="4569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64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1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Bridge course were conducted for the 1</a:t>
                      </a:r>
                      <a:r>
                        <a:rPr lang="en-US" sz="1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Semester students before commencement of academic year</a:t>
                      </a:r>
                      <a:endParaRPr lang="en-IN" sz="14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97" marB="4569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59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2</a:t>
                      </a:r>
                      <a:endParaRPr lang="en-IN" sz="14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Conducted technical training program by the experts of particular domain for 7</a:t>
                      </a:r>
                      <a:r>
                        <a:rPr lang="en-US" sz="1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Semester students to improve the knowledge in the engineering field.</a:t>
                      </a:r>
                      <a:endParaRPr lang="en-IN" sz="14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97" marB="4569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7310810"/>
              </p:ext>
            </p:extLst>
          </p:nvPr>
        </p:nvGraphicFramePr>
        <p:xfrm>
          <a:off x="76200" y="3930854"/>
          <a:ext cx="8997131" cy="2372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1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59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55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3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130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80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POs 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Target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Level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Attainment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Level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4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Observation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4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PO4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Conduct investigations of complex problems</a:t>
                      </a:r>
                      <a:endParaRPr lang="en-IN" sz="1400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3615" marR="93615" marT="45602" marB="45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10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1.6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1.56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Target is not attained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3615" marR="93615" marT="45602" marB="45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9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Action 1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70211" marR="702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Established the student chapter of Indian Institute of Foundry Men on 19</a:t>
                      </a:r>
                      <a:r>
                        <a:rPr lang="en-US" sz="1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September 2019. The student chapter was inaugurated by Dr. R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Ranganath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Chairman of IIF.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15" marR="93615" marT="45602" marB="45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25922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39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364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7787" y="6417605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schemeClr val="tx1"/>
                </a:solidFill>
              </a:rPr>
              <a:pPr/>
              <a:t>40</a:t>
            </a:fld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7229" y="6417605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1291" y="178938"/>
            <a:ext cx="8839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800000"/>
                </a:solidFill>
              </a:rPr>
              <a:t>PSOs Attainment Levels and Actions for Improvement 2016- 20 Batch (2019-20)</a:t>
            </a:r>
            <a:endParaRPr lang="en-IN" sz="2000" b="1" dirty="0" smtClean="0">
              <a:solidFill>
                <a:srgbClr val="8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787428"/>
              </p:ext>
            </p:extLst>
          </p:nvPr>
        </p:nvGraphicFramePr>
        <p:xfrm>
          <a:off x="207056" y="651057"/>
          <a:ext cx="8784544" cy="5852668"/>
        </p:xfrm>
        <a:graphic>
          <a:graphicData uri="http://schemas.openxmlformats.org/drawingml/2006/table">
            <a:tbl>
              <a:tblPr/>
              <a:tblGrid>
                <a:gridCol w="1341636"/>
                <a:gridCol w="1176056"/>
                <a:gridCol w="355966"/>
                <a:gridCol w="776798"/>
                <a:gridCol w="502270"/>
                <a:gridCol w="4631818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PSOs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Target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Level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Attainment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Level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Observation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PSO1: Ability to apply concept of mechanical engineering to design a system, a component or a process/system to address a real world challenges.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992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PSO1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Target is attained.</a:t>
                      </a:r>
                    </a:p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 is proposed to increase the target level in the next academic year.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2915">
                <a:tc gridSpan="6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 1: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Organised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workshop on development of electric motor cycle from 31-10-2019 to 3-11-2019 by Mr.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PiyushVerma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Alumini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KSIT, Bengaluru.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2425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PSO2: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Ability to develop effective communication, team work, entrepreneurial and computational skills.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PSO2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-34290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34290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Target is not attained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 1: Encouraged students to participate in various national conferences. </a:t>
                      </a:r>
                    </a:p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 2: Students were given ideas on how to improve their leadership skills and how to manage a team.</a:t>
                      </a:r>
                    </a:p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 3: Motivated students by organizing technical talks and project exhibitions.</a:t>
                      </a:r>
                    </a:p>
                    <a:p>
                      <a:pPr marL="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 4: Established a GO KART club in the department for the enhancement of skills in students.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721074820"/>
              </p:ext>
            </p:extLst>
          </p:nvPr>
        </p:nvGraphicFramePr>
        <p:xfrm>
          <a:off x="143074" y="520698"/>
          <a:ext cx="8785169" cy="5808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1644" y="51370"/>
            <a:ext cx="8892699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Audit levels &amp; responsibilities </a:t>
            </a:r>
            <a:endParaRPr lang="en-US" alt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6D78BF91-541E-4307-9662-4C184448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41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33868" y="377676"/>
            <a:ext cx="9125468" cy="50829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Progress of the program</a:t>
            </a:r>
            <a:endParaRPr lang="en-US" alt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47923" y="988709"/>
            <a:ext cx="2816797" cy="46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394" b="1" dirty="0">
                <a:solidFill>
                  <a:srgbClr val="FF0000"/>
                </a:solidFill>
                <a:latin typeface="Arial" panose="020B0604020202020204" pitchFamily="34" charset="0"/>
              </a:rPr>
              <a:t>Placement Details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2356405"/>
              </p:ext>
            </p:extLst>
          </p:nvPr>
        </p:nvGraphicFramePr>
        <p:xfrm>
          <a:off x="236002" y="1775940"/>
          <a:ext cx="8640566" cy="3874847"/>
        </p:xfrm>
        <a:graphic>
          <a:graphicData uri="http://schemas.openxmlformats.org/drawingml/2006/table">
            <a:tbl>
              <a:tblPr/>
              <a:tblGrid>
                <a:gridCol w="35606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19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9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06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22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770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 marL="8143" marR="8143" marT="81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 marL="8143" marR="8143" marT="81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 marL="8143" marR="8143" marT="81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 marL="8143" marR="8143" marT="81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2016-17</a:t>
                      </a:r>
                    </a:p>
                  </a:txBody>
                  <a:tcPr marL="8143" marR="8143" marT="81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6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number of students</a:t>
                      </a: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104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127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139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120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100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Number of Placed students</a:t>
                      </a: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46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201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Percentage of students placed</a:t>
                      </a:r>
                      <a:endParaRPr lang="en-US" sz="1600" b="1" dirty="0">
                        <a:latin typeface="Arial" pitchFamily="34" charset="0"/>
                        <a:ea typeface="Cambria" panose="02040503050406030204" pitchFamily="18" charset="0"/>
                        <a:cs typeface="Arial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51%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26.77%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24.46%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38.33%</a:t>
                      </a:r>
                      <a:endParaRPr lang="en-US" sz="1600" b="1" dirty="0"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405" marR="68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8CC68CC8-FB0E-42EE-A4C3-4E9D9F48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464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7520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42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68077" y="273939"/>
            <a:ext cx="8425339" cy="485186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C00000"/>
                </a:solidFill>
              </a:rPr>
              <a:t/>
            </a:r>
            <a:br>
              <a:rPr lang="en-US" sz="3100" b="1" dirty="0">
                <a:solidFill>
                  <a:srgbClr val="C00000"/>
                </a:solidFill>
              </a:rPr>
            </a:br>
            <a:r>
              <a:rPr lang="en-US" sz="3100" b="1" dirty="0">
                <a:solidFill>
                  <a:srgbClr val="C00000"/>
                </a:solidFill>
              </a:rPr>
              <a:t/>
            </a:r>
            <a:br>
              <a:rPr lang="en-US" sz="3100" b="1" dirty="0">
                <a:solidFill>
                  <a:srgbClr val="C00000"/>
                </a:solidFill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Based Education(OBE)</a:t>
            </a:r>
            <a: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solidFill>
                  <a:srgbClr val="C00000"/>
                </a:solidFill>
              </a:rPr>
              <a:t>Framework for Outcome Based Education </a:t>
            </a:r>
            <a:r>
              <a:rPr lang="en-IN" b="1" dirty="0">
                <a:solidFill>
                  <a:srgbClr val="C00000"/>
                </a:solidFill>
              </a:rPr>
              <a:t/>
            </a:r>
            <a:br>
              <a:rPr lang="en-IN" b="1" dirty="0">
                <a:solidFill>
                  <a:srgbClr val="C00000"/>
                </a:solidFill>
              </a:rPr>
            </a:br>
            <a:endParaRPr lang="en-US" dirty="0"/>
          </a:p>
        </p:txBody>
      </p:sp>
      <p:grpSp>
        <p:nvGrpSpPr>
          <p:cNvPr id="5" name="Group 64"/>
          <p:cNvGrpSpPr/>
          <p:nvPr/>
        </p:nvGrpSpPr>
        <p:grpSpPr>
          <a:xfrm>
            <a:off x="776379" y="1515693"/>
            <a:ext cx="7475000" cy="4988624"/>
            <a:chOff x="2351312" y="2133600"/>
            <a:chExt cx="9462222" cy="3995635"/>
          </a:xfrm>
        </p:grpSpPr>
        <p:sp>
          <p:nvSpPr>
            <p:cNvPr id="6" name="Rectangle 5"/>
            <p:cNvSpPr/>
            <p:nvPr/>
          </p:nvSpPr>
          <p:spPr>
            <a:xfrm>
              <a:off x="2351314" y="2133600"/>
              <a:ext cx="2332367" cy="95794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Institute Vision and Mission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51313" y="3414555"/>
              <a:ext cx="2332367" cy="9579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Department Vision and Mission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351312" y="4695510"/>
              <a:ext cx="2332367" cy="9579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Program Educational Objectives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823" y="3429000"/>
              <a:ext cx="1460819" cy="9579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Course Outcomes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358743" y="2190945"/>
              <a:ext cx="1894114" cy="84325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Program Outcomes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358743" y="3521514"/>
              <a:ext cx="1894114" cy="84325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Program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9936718" y="2799517"/>
              <a:ext cx="1859518" cy="212540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Teaching Learning &amp; Evaluation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19420" y="5285984"/>
              <a:ext cx="1894114" cy="84325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Graduate Engineer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683679" y="3893526"/>
              <a:ext cx="6511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4708691" y="2578591"/>
              <a:ext cx="641845" cy="8547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3"/>
            </p:cNvCxnSpPr>
            <p:nvPr/>
          </p:nvCxnSpPr>
          <p:spPr>
            <a:xfrm flipV="1">
              <a:off x="4683679" y="4364765"/>
              <a:ext cx="651146" cy="8097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6811660" y="3934693"/>
              <a:ext cx="563994" cy="84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303544" y="3032361"/>
              <a:ext cx="12311" cy="5147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9270245" y="3893526"/>
              <a:ext cx="66647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866477" y="4924924"/>
              <a:ext cx="0" cy="36106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Rounded Rectangle 20"/>
            <p:cNvSpPr/>
            <p:nvPr/>
          </p:nvSpPr>
          <p:spPr>
            <a:xfrm>
              <a:off x="5124924" y="2265097"/>
              <a:ext cx="1951124" cy="6309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Washington Accord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Footer Placeholder 9">
            <a:extLst>
              <a:ext uri="{FF2B5EF4-FFF2-40B4-BE49-F238E27FC236}">
                <a16:creationId xmlns:a16="http://schemas.microsoft.com/office/drawing/2014/main" xmlns="" id="{4BFC66FE-7679-4FA4-85F7-A227FEC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43</a:t>
            </a:fld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512451" y="2102453"/>
            <a:ext cx="233085" cy="27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391289" y="273939"/>
            <a:ext cx="8425339" cy="485186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C00000"/>
                </a:solidFill>
              </a:rPr>
              <a:t/>
            </a:r>
            <a:br>
              <a:rPr lang="en-US" sz="3100" b="1" dirty="0">
                <a:solidFill>
                  <a:srgbClr val="C00000"/>
                </a:solidFill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Based Education(OBE)</a:t>
            </a:r>
            <a: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1255599"/>
            <a:ext cx="8640000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Outcomes based education (OBE) is a process that involves the restructuring of curriculum, assessment and reporting practices in education to reflect the achievement of high order learning and mastery rather than the accumulation of course credits</a:t>
            </a:r>
            <a:endParaRPr lang="en-IN" sz="2000" dirty="0"/>
          </a:p>
        </p:txBody>
      </p:sp>
      <p:sp>
        <p:nvSpPr>
          <p:cNvPr id="6" name="Rectangle 5"/>
          <p:cNvSpPr/>
          <p:nvPr/>
        </p:nvSpPr>
        <p:spPr>
          <a:xfrm>
            <a:off x="304801" y="3825103"/>
            <a:ext cx="8640000" cy="2000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6263" lvl="1" indent="-347663">
              <a:spcBef>
                <a:spcPct val="40000"/>
              </a:spcBef>
              <a:buClr>
                <a:schemeClr val="tx1"/>
              </a:buClr>
              <a:buSzPct val="90000"/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OBE:</a:t>
            </a:r>
          </a:p>
          <a:p>
            <a:pPr marL="571500" lvl="1" indent="-342900" algn="just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directed &amp; coherent curriculum.</a:t>
            </a:r>
          </a:p>
          <a:p>
            <a:pPr marL="571500" lvl="1" indent="-342900" algn="just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Graduates will be more “relevant” to industry &amp; other stakeholders (more well rounded graduates)</a:t>
            </a:r>
          </a:p>
          <a:p>
            <a:pPr marL="571500" lvl="1" indent="-342900" algn="just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Quality Improvement (CQI) is in place.</a:t>
            </a:r>
            <a:endParaRPr lang="en-MY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AD60731C-7585-4074-B6ED-654B705C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172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3228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44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372324" y="273939"/>
            <a:ext cx="8425339" cy="485186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C00000"/>
                </a:solidFill>
              </a:rPr>
              <a:t/>
            </a:r>
            <a:br>
              <a:rPr lang="en-US" sz="3100" b="1" dirty="0">
                <a:solidFill>
                  <a:srgbClr val="C00000"/>
                </a:solidFill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Based Education(OBE)</a:t>
            </a:r>
            <a: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9223" y="961518"/>
            <a:ext cx="2781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Students Under OBE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818653"/>
            <a:ext cx="8640000" cy="4154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Students are expected to be able to do more challenging tasks other than memorize and reproduce what was taught.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Students should be able to: write project proposals, complete projects, analyze case studies, give case presentations, show their abilities to think, question, research, and make decisions based on the findings.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Be more Creative, able to analyze and Synthesize information.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Able to plan and organize tasks, able to work in team as a community to propose solutions to problems and market their solutions </a:t>
            </a:r>
            <a:endParaRPr lang="en-IN" sz="2200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5BA7A586-0043-474D-BA7F-FBDA3C23C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2758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13316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45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15674" y="228600"/>
            <a:ext cx="8404159" cy="64642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Bloom’s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Taxonomy</a:t>
            </a:r>
            <a:endParaRPr lang="en-IN" b="1" dirty="0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27C26322-706B-4BF6-B31B-06A33A06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61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716D9D-7C4E-4C4F-8796-F484C24E7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44" y="814090"/>
            <a:ext cx="8807856" cy="5510510"/>
          </a:xfrm>
          <a:prstGeom prst="rect">
            <a:avLst/>
          </a:prstGeom>
        </p:spPr>
      </p:pic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66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46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117648" cy="483970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800000"/>
                </a:solidFill>
              </a:rPr>
              <a:t>Process for defining Vision and Mission statements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DD478B72-A872-46CC-B247-694B63F9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0871" y="6454472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4142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47</a:t>
            </a:fld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85800"/>
            <a:ext cx="6265488" cy="563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77355" y="121920"/>
            <a:ext cx="8145617" cy="8572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Process for defining </a:t>
            </a:r>
          </a:p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Program Educational Objectives (PEOs)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7515CB8F-9610-498A-BAFF-4E2CD1D2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1437" y="6454472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21995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48</a:t>
            </a:fld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90600"/>
            <a:ext cx="6096000" cy="557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533400" y="1205012"/>
            <a:ext cx="7630587" cy="4888134"/>
            <a:chOff x="700586" y="1207608"/>
            <a:chExt cx="7452814" cy="490160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4500835" y="3490894"/>
              <a:ext cx="1588" cy="3413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700586" y="1207608"/>
              <a:ext cx="7452814" cy="4901602"/>
              <a:chOff x="700586" y="1207608"/>
              <a:chExt cx="7452814" cy="490160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2845155" y="2604890"/>
                <a:ext cx="3081132" cy="886004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Refined CO’s will be checked &amp; scrutinized by the module coordinators</a:t>
                </a:r>
              </a:p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8" name="Diamond 7"/>
              <p:cNvSpPr/>
              <p:nvPr/>
            </p:nvSpPr>
            <p:spPr>
              <a:xfrm>
                <a:off x="3253969" y="3802107"/>
                <a:ext cx="2498543" cy="1433802"/>
              </a:xfrm>
              <a:prstGeom prst="diamond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5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</a:p>
              <a:p>
                <a:pPr algn="ctr">
                  <a:defRPr/>
                </a:pPr>
                <a:r>
                  <a:rPr lang="en-US" sz="125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recommended </a:t>
                </a:r>
                <a:endParaRPr lang="en-US" sz="12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lowchart: Terminator 8"/>
              <p:cNvSpPr/>
              <p:nvPr/>
            </p:nvSpPr>
            <p:spPr>
              <a:xfrm>
                <a:off x="5638968" y="5575702"/>
                <a:ext cx="2514432" cy="533508"/>
              </a:xfrm>
              <a:prstGeom prst="flowChartTerminator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Freezing &amp; Adopting by Course Owner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4507836" y="2207935"/>
                <a:ext cx="3175" cy="3969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8" idx="3"/>
              </p:cNvCxnSpPr>
              <p:nvPr/>
            </p:nvCxnSpPr>
            <p:spPr>
              <a:xfrm flipV="1">
                <a:off x="5752512" y="4508687"/>
                <a:ext cx="1029379" cy="1032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H="1">
                <a:off x="6800448" y="4491219"/>
                <a:ext cx="1587" cy="34138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5400000">
                <a:off x="6672360" y="5465301"/>
                <a:ext cx="229160" cy="85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4" name="Flowchart: Terminator 13"/>
              <p:cNvSpPr/>
              <p:nvPr/>
            </p:nvSpPr>
            <p:spPr>
              <a:xfrm>
                <a:off x="6331072" y="1207608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Bloom’s Taxonomy</a:t>
                </a:r>
              </a:p>
            </p:txBody>
          </p:sp>
          <p:sp>
            <p:nvSpPr>
              <p:cNvPr id="15" name="Flowchart: Terminator 14"/>
              <p:cNvSpPr/>
              <p:nvPr/>
            </p:nvSpPr>
            <p:spPr>
              <a:xfrm>
                <a:off x="6331072" y="1769699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PSO</a:t>
                </a:r>
              </a:p>
            </p:txBody>
          </p:sp>
          <p:cxnSp>
            <p:nvCxnSpPr>
              <p:cNvPr id="16" name="Straight Arrow Connector 15"/>
              <p:cNvCxnSpPr>
                <a:stCxn id="14" idx="1"/>
              </p:cNvCxnSpPr>
              <p:nvPr/>
            </p:nvCxnSpPr>
            <p:spPr>
              <a:xfrm flipH="1">
                <a:off x="5945336" y="1466422"/>
                <a:ext cx="3857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>
                <a:off x="5926287" y="2003903"/>
                <a:ext cx="3857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>
              <a:xfrm>
                <a:off x="2821344" y="1283823"/>
                <a:ext cx="3123991" cy="914585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  Refining &amp; Reviewing by Course Coordinators based on </a:t>
                </a: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specific approach planned to handle the course</a:t>
                </a:r>
                <a:endParaRPr lang="en-US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Flowchart: Terminator 18"/>
              <p:cNvSpPr/>
              <p:nvPr/>
            </p:nvSpPr>
            <p:spPr>
              <a:xfrm>
                <a:off x="1029176" y="3602042"/>
                <a:ext cx="1981068" cy="568440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Updating of CO’s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 flipV="1">
                <a:off x="2019710" y="4510275"/>
                <a:ext cx="1295313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9" idx="0"/>
              </p:cNvCxnSpPr>
              <p:nvPr/>
            </p:nvCxnSpPr>
            <p:spPr>
              <a:xfrm flipV="1">
                <a:off x="2019710" y="1895134"/>
                <a:ext cx="0" cy="170690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2008884" y="1900691"/>
                <a:ext cx="82068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Flowchart: Terminator 22"/>
              <p:cNvSpPr/>
              <p:nvPr/>
            </p:nvSpPr>
            <p:spPr>
              <a:xfrm>
                <a:off x="700586" y="1236189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University syllabus </a:t>
                </a:r>
              </a:p>
            </p:txBody>
          </p:sp>
        </p:grpSp>
      </p:grp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2617659" y="4555225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6060902" y="4159745"/>
            <a:ext cx="582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b="1" dirty="0"/>
              <a:t>Yes</a:t>
            </a:r>
          </a:p>
        </p:txBody>
      </p:sp>
      <p:sp>
        <p:nvSpPr>
          <p:cNvPr id="26" name="Footer Placeholder 9">
            <a:extLst>
              <a:ext uri="{FF2B5EF4-FFF2-40B4-BE49-F238E27FC236}">
                <a16:creationId xmlns:a16="http://schemas.microsoft.com/office/drawing/2014/main" xmlns="" id="{0D99A8BD-A7AE-4BFF-92F6-6FC42439C1E9}"/>
              </a:ext>
            </a:extLst>
          </p:cNvPr>
          <p:cNvSpPr txBox="1">
            <a:spLocks/>
          </p:cNvSpPr>
          <p:nvPr/>
        </p:nvSpPr>
        <p:spPr>
          <a:xfrm>
            <a:off x="3015171" y="6454472"/>
            <a:ext cx="2964471" cy="3641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xmlns="" id="{4E86192C-8C8A-4F36-8615-D499F4264171}"/>
              </a:ext>
            </a:extLst>
          </p:cNvPr>
          <p:cNvSpPr txBox="1">
            <a:spLocks/>
          </p:cNvSpPr>
          <p:nvPr/>
        </p:nvSpPr>
        <p:spPr>
          <a:xfrm>
            <a:off x="533400" y="-62077"/>
            <a:ext cx="8145617" cy="8572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Process to Review &amp; Refine Course Outcomes</a:t>
            </a:r>
          </a:p>
        </p:txBody>
      </p:sp>
      <p:sp>
        <p:nvSpPr>
          <p:cNvPr id="28" name="Slide Number Placeholder 7"/>
          <p:cNvSpPr txBox="1">
            <a:spLocks/>
          </p:cNvSpPr>
          <p:nvPr/>
        </p:nvSpPr>
        <p:spPr>
          <a:xfrm>
            <a:off x="8312544" y="6476343"/>
            <a:ext cx="1669656" cy="36419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AE3FDD-9F0C-49DE-BB9B-575F440D3001}" type="slidenum">
              <a:rPr kumimoji="0" lang="en-I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Flowchart: Terminator 28"/>
          <p:cNvSpPr/>
          <p:nvPr/>
        </p:nvSpPr>
        <p:spPr>
          <a:xfrm>
            <a:off x="5562600" y="4794710"/>
            <a:ext cx="2574409" cy="532042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 by HOD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0800000" flipH="1">
            <a:off x="1905000" y="4167662"/>
            <a:ext cx="1626" cy="3404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905000" y="1517743"/>
            <a:ext cx="753243" cy="62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62000" y="1205012"/>
            <a:ext cx="7630587" cy="4888134"/>
            <a:chOff x="700586" y="1207608"/>
            <a:chExt cx="7452814" cy="490160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4452119" y="3490894"/>
              <a:ext cx="1588" cy="3413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700586" y="1207608"/>
              <a:ext cx="7452814" cy="4901602"/>
              <a:chOff x="700586" y="1207608"/>
              <a:chExt cx="7452814" cy="490160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2845155" y="2604890"/>
                <a:ext cx="3081132" cy="886004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defRPr/>
                </a:pPr>
                <a:r>
                  <a: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Mapping of CO-PO-PSO of the Course </a:t>
                </a: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will be checked &amp; scrutinized by the module coordinators</a:t>
                </a:r>
              </a:p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8" name="Diamond 7"/>
              <p:cNvSpPr/>
              <p:nvPr/>
            </p:nvSpPr>
            <p:spPr>
              <a:xfrm>
                <a:off x="3211440" y="3802107"/>
                <a:ext cx="2487912" cy="1433802"/>
              </a:xfrm>
              <a:prstGeom prst="diamond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:endParaRPr lang="en-US" sz="12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defRPr/>
                </a:pPr>
                <a:r>
                  <a:rPr lang="en-US" sz="125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recommended </a:t>
                </a:r>
                <a:endParaRPr lang="en-US" sz="12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lowchart: Terminator 8"/>
              <p:cNvSpPr/>
              <p:nvPr/>
            </p:nvSpPr>
            <p:spPr>
              <a:xfrm>
                <a:off x="5638968" y="5575702"/>
                <a:ext cx="2514432" cy="533508"/>
              </a:xfrm>
              <a:prstGeom prst="flowChartTerminator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Adopted by course owner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4453707" y="2207935"/>
                <a:ext cx="3175" cy="3969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8" idx="3"/>
              </p:cNvCxnSpPr>
              <p:nvPr/>
            </p:nvCxnSpPr>
            <p:spPr>
              <a:xfrm flipV="1">
                <a:off x="5699353" y="4508688"/>
                <a:ext cx="1082538" cy="1031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6200000" flipH="1">
                <a:off x="6640872" y="4636432"/>
                <a:ext cx="270481" cy="228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6784209" y="5254962"/>
                <a:ext cx="1587" cy="33979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4" name="Flowchart: Terminator 13"/>
              <p:cNvSpPr/>
              <p:nvPr/>
            </p:nvSpPr>
            <p:spPr>
              <a:xfrm>
                <a:off x="6331072" y="1207608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Program</a:t>
                </a:r>
              </a:p>
              <a:p>
                <a:pPr algn="ctr">
                  <a:defRPr/>
                </a:pP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Outcomes</a:t>
                </a:r>
              </a:p>
            </p:txBody>
          </p:sp>
          <p:sp>
            <p:nvSpPr>
              <p:cNvPr id="15" name="Flowchart: Terminator 14"/>
              <p:cNvSpPr/>
              <p:nvPr/>
            </p:nvSpPr>
            <p:spPr>
              <a:xfrm>
                <a:off x="6331072" y="1780814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PSO</a:t>
                </a:r>
              </a:p>
            </p:txBody>
          </p:sp>
          <p:cxnSp>
            <p:nvCxnSpPr>
              <p:cNvPr id="16" name="Straight Arrow Connector 15"/>
              <p:cNvCxnSpPr>
                <a:stCxn id="14" idx="1"/>
              </p:cNvCxnSpPr>
              <p:nvPr/>
            </p:nvCxnSpPr>
            <p:spPr>
              <a:xfrm flipH="1">
                <a:off x="5945336" y="1466422"/>
                <a:ext cx="3857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>
                <a:off x="5926287" y="2020575"/>
                <a:ext cx="3857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>
              <a:xfrm>
                <a:off x="2821344" y="1283823"/>
                <a:ext cx="3123991" cy="914585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spcAft>
                    <a:spcPts val="1000"/>
                  </a:spcAft>
                  <a:defRPr/>
                </a:pPr>
                <a:r>
                  <a:rPr lang="en-US" altLang="en-US" sz="1400" b="1" dirty="0">
                    <a:latin typeface="Arial Black" panose="020B0A04020102020204" pitchFamily="34" charset="0"/>
                  </a:rPr>
                  <a:t>Mapping of CO-PO-PSO of the Course by course owners</a:t>
                </a:r>
                <a:endParaRPr lang="en-US" altLang="en-US" sz="14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19" name="Flowchart: Terminator 18"/>
              <p:cNvSpPr/>
              <p:nvPr/>
            </p:nvSpPr>
            <p:spPr>
              <a:xfrm>
                <a:off x="1029176" y="3602042"/>
                <a:ext cx="1981068" cy="568440"/>
              </a:xfrm>
              <a:prstGeom prst="flowChartTerminator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Updating of mapping</a:t>
                </a:r>
              </a:p>
            </p:txBody>
          </p:sp>
          <p:cxnSp>
            <p:nvCxnSpPr>
              <p:cNvPr id="20" name="Straight Connector 19"/>
              <p:cNvCxnSpPr>
                <a:endCxn id="8" idx="1"/>
              </p:cNvCxnSpPr>
              <p:nvPr/>
            </p:nvCxnSpPr>
            <p:spPr>
              <a:xfrm>
                <a:off x="2019710" y="4510275"/>
                <a:ext cx="1191730" cy="873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10800000" flipH="1">
                <a:off x="2036155" y="4168893"/>
                <a:ext cx="1588" cy="34138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9" idx="0"/>
              </p:cNvCxnSpPr>
              <p:nvPr/>
            </p:nvCxnSpPr>
            <p:spPr>
              <a:xfrm flipV="1">
                <a:off x="2019710" y="1895134"/>
                <a:ext cx="0" cy="170690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>
                <a:off x="2019710" y="1895134"/>
                <a:ext cx="82068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4" name="Flowchart: Terminator 23"/>
              <p:cNvSpPr/>
              <p:nvPr/>
            </p:nvSpPr>
            <p:spPr>
              <a:xfrm>
                <a:off x="700586" y="1236189"/>
                <a:ext cx="1371508" cy="517630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Course Outcomes</a:t>
                </a: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2095697" y="1495003"/>
                <a:ext cx="735694" cy="158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Footer Placeholder 9">
            <a:extLst>
              <a:ext uri="{FF2B5EF4-FFF2-40B4-BE49-F238E27FC236}">
                <a16:creationId xmlns:a16="http://schemas.microsoft.com/office/drawing/2014/main" xmlns="" id="{418685A9-998D-4E44-9BD2-5C5156C272D1}"/>
              </a:ext>
            </a:extLst>
          </p:cNvPr>
          <p:cNvSpPr txBox="1">
            <a:spLocks/>
          </p:cNvSpPr>
          <p:nvPr/>
        </p:nvSpPr>
        <p:spPr>
          <a:xfrm>
            <a:off x="3243771" y="6454472"/>
            <a:ext cx="2964471" cy="3641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xmlns="" id="{2BE9D62C-34F3-4CD1-AEC5-A24D607FE329}"/>
              </a:ext>
            </a:extLst>
          </p:cNvPr>
          <p:cNvSpPr txBox="1">
            <a:spLocks/>
          </p:cNvSpPr>
          <p:nvPr/>
        </p:nvSpPr>
        <p:spPr>
          <a:xfrm>
            <a:off x="762000" y="269981"/>
            <a:ext cx="8145617" cy="5716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</a:rPr>
              <a:t>Process for CO-PO &amp; CO-PSO Mapping</a:t>
            </a:r>
          </a:p>
        </p:txBody>
      </p:sp>
      <p:sp>
        <p:nvSpPr>
          <p:cNvPr id="28" name="Slide Number Placeholder 7"/>
          <p:cNvSpPr txBox="1">
            <a:spLocks/>
          </p:cNvSpPr>
          <p:nvPr/>
        </p:nvSpPr>
        <p:spPr>
          <a:xfrm>
            <a:off x="8331253" y="6476343"/>
            <a:ext cx="2184347" cy="36419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AE3FDD-9F0C-49DE-BB9B-575F440D3001}" type="slidenum">
              <a:rPr kumimoji="0" lang="en-IN" sz="1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2846259" y="4533453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30" name="TextBox 2"/>
          <p:cNvSpPr txBox="1">
            <a:spLocks noChangeArrowheads="1"/>
          </p:cNvSpPr>
          <p:nvPr/>
        </p:nvSpPr>
        <p:spPr bwMode="auto">
          <a:xfrm>
            <a:off x="6289502" y="4137973"/>
            <a:ext cx="582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b="1" dirty="0"/>
              <a:t>Yes</a:t>
            </a:r>
          </a:p>
        </p:txBody>
      </p:sp>
      <p:sp>
        <p:nvSpPr>
          <p:cNvPr id="31" name="Flowchart: Terminator 30"/>
          <p:cNvSpPr/>
          <p:nvPr/>
        </p:nvSpPr>
        <p:spPr>
          <a:xfrm>
            <a:off x="5807591" y="4794710"/>
            <a:ext cx="2574409" cy="532042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 by 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70" y="38488"/>
            <a:ext cx="9287230" cy="547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2800" b="1" dirty="0">
                <a:solidFill>
                  <a:srgbClr val="800000"/>
                </a:solidFill>
              </a:rPr>
              <a:t>Curricular Gap Identification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xmlns="" id="{94629D31-932F-483C-A136-FBE2344D1070}"/>
              </a:ext>
            </a:extLst>
          </p:cNvPr>
          <p:cNvSpPr txBox="1">
            <a:spLocks/>
          </p:cNvSpPr>
          <p:nvPr/>
        </p:nvSpPr>
        <p:spPr>
          <a:xfrm>
            <a:off x="2757176" y="6492568"/>
            <a:ext cx="296447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43981" y="6417605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51</a:t>
            </a:fld>
            <a:endParaRPr lang="en-IN" b="1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48682" y="602428"/>
            <a:ext cx="8550536" cy="5798371"/>
            <a:chOff x="152400" y="381000"/>
            <a:chExt cx="8839200" cy="6019800"/>
          </a:xfrm>
        </p:grpSpPr>
        <p:sp>
          <p:nvSpPr>
            <p:cNvPr id="8" name="Oval 661"/>
            <p:cNvSpPr>
              <a:spLocks noChangeArrowheads="1"/>
            </p:cNvSpPr>
            <p:nvPr/>
          </p:nvSpPr>
          <p:spPr bwMode="auto">
            <a:xfrm>
              <a:off x="2743200" y="381000"/>
              <a:ext cx="2349500" cy="53975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 defTabSz="685800">
                <a:defRPr/>
              </a:pPr>
              <a:endParaRPr lang="en-US" altLang="en-US" sz="1100" dirty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  University          </a:t>
              </a: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   Curriculum  </a:t>
              </a:r>
              <a:endParaRPr lang="en-US" altLang="en-US" sz="1200" dirty="0">
                <a:latin typeface="Arial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endParaRPr lang="en-US" alt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664"/>
            <p:cNvSpPr>
              <a:spLocks noChangeArrowheads="1"/>
            </p:cNvSpPr>
            <p:nvPr/>
          </p:nvSpPr>
          <p:spPr bwMode="auto">
            <a:xfrm>
              <a:off x="2057399" y="1066800"/>
              <a:ext cx="4114801" cy="7620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just" defTabSz="685800">
                <a:defRPr/>
              </a:pPr>
              <a:endParaRPr lang="en-US" altLang="en-US" sz="1100" dirty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Before commencement of a batch </a:t>
              </a:r>
            </a:p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CO-PO/PSO </a:t>
              </a: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mapping </a:t>
              </a: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is done for the</a:t>
              </a:r>
            </a:p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 </a:t>
              </a: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courses </a:t>
              </a: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&amp; kept for Department Reference </a:t>
              </a:r>
              <a:endParaRPr lang="en-US" altLang="en-US" sz="1200" dirty="0">
                <a:latin typeface="Arial" pitchFamily="34" charset="0"/>
                <a:cs typeface="Arial" pitchFamily="34" charset="0"/>
              </a:endParaRPr>
            </a:p>
            <a:p>
              <a:pPr defTabSz="685800">
                <a:defRPr/>
              </a:pPr>
              <a:endParaRPr lang="en-US" alt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1"/>
            <p:cNvSpPr>
              <a:spLocks noChangeArrowheads="1"/>
            </p:cNvSpPr>
            <p:nvPr/>
          </p:nvSpPr>
          <p:spPr bwMode="auto">
            <a:xfrm>
              <a:off x="1981200" y="2209800"/>
              <a:ext cx="4191000" cy="12192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just" defTabSz="685800">
                <a:defRPr/>
              </a:pPr>
              <a:endParaRPr lang="en-US" altLang="en-US" sz="11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Consolidated CO-PO Mapping table for courses (N) is prepared  &amp; documented.</a:t>
              </a:r>
            </a:p>
            <a:p>
              <a:pPr algn="ctr" defTabSz="685800">
                <a:defRPr/>
              </a:pPr>
              <a:endParaRPr lang="en-US" altLang="en-US" sz="12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r>
                <a:rPr lang="en-US" altLang="en-US" sz="1200" b="1" dirty="0" smtClean="0">
                  <a:latin typeface="Arial" pitchFamily="34" charset="0"/>
                  <a:cs typeface="Arial" pitchFamily="34" charset="0"/>
                </a:rPr>
                <a:t>T=Courses addressing PO/PSO</a:t>
              </a:r>
            </a:p>
            <a:p>
              <a:pPr algn="ctr" defTabSz="685800">
                <a:defRPr/>
              </a:pPr>
              <a:r>
                <a:rPr lang="en-US" altLang="en-US" sz="1200" b="1" dirty="0" smtClean="0">
                  <a:latin typeface="Arial" pitchFamily="34" charset="0"/>
                  <a:cs typeface="Arial" pitchFamily="34" charset="0"/>
                </a:rPr>
                <a:t>A= Summation of Mapping strength</a:t>
              </a:r>
            </a:p>
            <a:p>
              <a:pPr defTabSz="685800">
                <a:defRPr/>
              </a:pPr>
              <a:endParaRPr lang="en-US" altLang="en-US" sz="1100" u="sng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lowchart: Decision 10"/>
            <p:cNvSpPr>
              <a:spLocks noChangeArrowheads="1"/>
            </p:cNvSpPr>
            <p:nvPr/>
          </p:nvSpPr>
          <p:spPr bwMode="auto">
            <a:xfrm>
              <a:off x="2819400" y="3810000"/>
              <a:ext cx="2376487" cy="1573213"/>
            </a:xfrm>
            <a:prstGeom prst="flowChartDecisi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just" defTabSz="685800">
                <a:defRPr/>
              </a:pPr>
              <a:endParaRPr lang="en-US" altLang="en-US" sz="7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 defTabSz="685800">
                <a:defRPr/>
              </a:pPr>
              <a:endParaRPr lang="en-US" altLang="en-US" sz="7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 defTabSz="685800">
                <a:defRPr/>
              </a:pPr>
              <a:r>
                <a:rPr lang="en-US" altLang="en-US" sz="11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For a given PO/PSO</a:t>
              </a:r>
              <a:endParaRPr lang="en-US" altLang="en-US" sz="1100" dirty="0">
                <a:latin typeface="Arial" pitchFamily="34" charset="0"/>
                <a:cs typeface="Arial" pitchFamily="34" charset="0"/>
              </a:endParaRPr>
            </a:p>
            <a:p>
              <a:pPr algn="just">
                <a:defRPr/>
              </a:pPr>
              <a:r>
                <a:rPr lang="en-US" sz="1400" dirty="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400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   </a:t>
              </a:r>
              <a:r>
                <a:rPr lang="en-US" sz="1400" b="1" dirty="0" smtClean="0"/>
                <a:t>T≥ 10 &amp; </a:t>
              </a:r>
            </a:p>
            <a:p>
              <a:pPr algn="just">
                <a:defRPr/>
              </a:pPr>
              <a:r>
                <a:rPr lang="en-US" sz="1400" b="1" dirty="0" smtClean="0"/>
                <a:t>        A≥ 30</a:t>
              </a:r>
              <a:r>
                <a:rPr lang="en-US" sz="1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      </a:t>
              </a:r>
              <a:endParaRPr lang="en-US" altLang="en-US" sz="1350" b="1" dirty="0"/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>
              <a:off x="152400" y="4191000"/>
              <a:ext cx="2209800" cy="8382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just" defTabSz="685800">
                <a:defRPr/>
              </a:pPr>
              <a:endParaRPr lang="en-US" altLang="en-US" sz="11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just" defTabSz="685800">
                <a:defRPr/>
              </a:pP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University curriculum is substantial to address the said PO/PSO</a:t>
              </a:r>
              <a:endParaRPr lang="en-US" altLang="en-US" sz="1200" dirty="0">
                <a:latin typeface="Arial" pitchFamily="34" charset="0"/>
                <a:cs typeface="Arial" pitchFamily="34" charset="0"/>
              </a:endParaRPr>
            </a:p>
            <a:p>
              <a:pPr defTabSz="685800">
                <a:defRPr/>
              </a:pPr>
              <a:endParaRPr lang="en-US" alt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5867400" y="4191000"/>
              <a:ext cx="3124200" cy="764568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% </a:t>
              </a: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of curriculum gap (G) is calculated for </a:t>
              </a: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PO/PSO</a:t>
              </a:r>
            </a:p>
          </p:txBody>
        </p:sp>
        <p:sp>
          <p:nvSpPr>
            <p:cNvPr id="14" name="AutoShape 5"/>
            <p:cNvSpPr>
              <a:spLocks noChangeArrowheads="1"/>
            </p:cNvSpPr>
            <p:nvPr/>
          </p:nvSpPr>
          <p:spPr bwMode="auto">
            <a:xfrm>
              <a:off x="5943600" y="5715000"/>
              <a:ext cx="3048000" cy="6858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/>
            <a:p>
              <a:pPr algn="just" defTabSz="685800">
                <a:defRPr/>
              </a:pPr>
              <a:endParaRPr lang="en-US" altLang="en-US" sz="1100" dirty="0">
                <a:latin typeface="Arial" pitchFamily="34" charset="0"/>
                <a:ea typeface="Calibri" panose="020F0502020204030204" pitchFamily="34" charset="0"/>
                <a:cs typeface="Arial" pitchFamily="34" charset="0"/>
              </a:endParaRPr>
            </a:p>
            <a:p>
              <a:pPr algn="ctr" defTabSz="685800">
                <a:defRPr/>
              </a:pPr>
              <a:r>
                <a:rPr lang="en-US" altLang="en-US" sz="1200" dirty="0" smtClean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Department </a:t>
              </a:r>
              <a:r>
                <a:rPr lang="en-US" altLang="en-US" sz="1200" dirty="0">
                  <a:latin typeface="Arial" pitchFamily="34" charset="0"/>
                  <a:ea typeface="Calibri" panose="020F0502020204030204" pitchFamily="34" charset="0"/>
                  <a:cs typeface="Arial" pitchFamily="34" charset="0"/>
                </a:rPr>
                <a:t>takes initiatives to bridge the gap by conducting events like workshops, seminars etc.</a:t>
              </a:r>
              <a:endParaRPr lang="en-US" altLang="en-US" sz="1200" dirty="0">
                <a:latin typeface="Arial" pitchFamily="34" charset="0"/>
                <a:cs typeface="Arial" pitchFamily="34" charset="0"/>
              </a:endParaRPr>
            </a:p>
            <a:p>
              <a:pPr defTabSz="685800">
                <a:defRPr/>
              </a:pPr>
              <a:endParaRPr lang="en-US" alt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3810000" y="1828800"/>
              <a:ext cx="2286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3810000" y="914400"/>
              <a:ext cx="228600" cy="1524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3886200" y="3429000"/>
              <a:ext cx="2286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5181600" y="4419600"/>
              <a:ext cx="6858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Left Arrow 18"/>
            <p:cNvSpPr/>
            <p:nvPr/>
          </p:nvSpPr>
          <p:spPr>
            <a:xfrm>
              <a:off x="2362200" y="4495800"/>
              <a:ext cx="457200" cy="2286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7315199" y="5013490"/>
              <a:ext cx="258408" cy="685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38400" y="4191000"/>
              <a:ext cx="685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Yes</a:t>
              </a:r>
              <a:endParaRPr lang="en-US" sz="11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81600" y="41910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No</a:t>
              </a:r>
              <a:endParaRPr lang="en-US" sz="11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6778" y="871638"/>
            <a:ext cx="4180328" cy="42278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K.S Institute of  Technology is affiliated to VTU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105" y="1397419"/>
            <a:ext cx="5969636" cy="524125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For affiliated </a:t>
            </a:r>
            <a:r>
              <a:rPr lang="en-US" sz="1397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institution </a:t>
            </a: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the Scheme &amp; Syllabus will be framed by  BOS in VTU  &amp; will be published in VTU website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8850" y="2045164"/>
            <a:ext cx="5811290" cy="49879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Faculty are given freedom to review &amp; refine the Course Outcomes based on the strength of the faculty profile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13060" y="2681899"/>
            <a:ext cx="6159651" cy="55421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The refined course outcomes along with mapping of course outcomes with PO’s will be </a:t>
            </a:r>
            <a:r>
              <a:rPr lang="en-US" sz="1397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checked</a:t>
            </a:r>
            <a:endParaRPr lang="en-US" sz="139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36942" y="3380424"/>
            <a:ext cx="6232490" cy="608048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Faculty will highlight the gaps obtained after mapping CO’s &amp; PO’s for the course allotted along with pedagogy activities to minimize gaps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2993" y="4150170"/>
            <a:ext cx="5923716" cy="60804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Consolidated CO PO mapping for all the courses will be used for finding the gap for a particular batch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2211" y="4948490"/>
            <a:ext cx="5363172" cy="54312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Department level events will be planned to improve the conceptual &amp; experimental learning for minimizing the gaps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18817" y="5689660"/>
            <a:ext cx="5396424" cy="45286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Attainment is calculated for all courses considering </a:t>
            </a:r>
            <a:r>
              <a:rPr lang="en-US" sz="1397" b="1" dirty="0" smtClean="0">
                <a:latin typeface="Arial" panose="020B0604020202020204" pitchFamily="34" charset="0"/>
                <a:cs typeface="Arial" panose="020B0604020202020204" pitchFamily="34" charset="0"/>
              </a:rPr>
              <a:t>SEE,  CIE [</a:t>
            </a: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Direct attainment] and </a:t>
            </a:r>
            <a:r>
              <a:rPr lang="en-US" sz="1397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Course end survey [Indirect</a:t>
            </a:r>
            <a:r>
              <a:rPr lang="en-US" sz="1397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xmlns="" id="{AAAB7EE4-74A0-4C51-B7AB-77F7FAB7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747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28E5D5DE-47B6-45DD-A7AA-194519E51A4D}"/>
              </a:ext>
            </a:extLst>
          </p:cNvPr>
          <p:cNvSpPr txBox="1">
            <a:spLocks/>
          </p:cNvSpPr>
          <p:nvPr/>
        </p:nvSpPr>
        <p:spPr>
          <a:xfrm>
            <a:off x="-67030" y="59161"/>
            <a:ext cx="9287230" cy="547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2800" b="1" dirty="0">
                <a:solidFill>
                  <a:srgbClr val="800000"/>
                </a:solidFill>
              </a:rPr>
              <a:t>Policies followed in Teaching Learning Process</a:t>
            </a:r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8803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52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56" y="9244"/>
            <a:ext cx="884681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Quality of internal Assessment Question papers</a:t>
            </a:r>
          </a:p>
          <a:p>
            <a:pPr algn="r"/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663556"/>
            <a:ext cx="5158105" cy="56766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435350" y="663556"/>
            <a:ext cx="3571526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Sample QP 2021-22 ODD semester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xmlns="" id="{9C096DDE-7B41-4F95-BFCC-D1AA2B25A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1233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11791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53</a:t>
            </a:fld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062" y="1178741"/>
            <a:ext cx="3876675" cy="5161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1ED622D-87F8-4F43-A328-C08425081F0B}"/>
              </a:ext>
            </a:extLst>
          </p:cNvPr>
          <p:cNvSpPr/>
          <p:nvPr/>
        </p:nvSpPr>
        <p:spPr>
          <a:xfrm>
            <a:off x="-76200" y="47111"/>
            <a:ext cx="9364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Process To Identify &amp; Support </a:t>
            </a:r>
            <a:r>
              <a:rPr lang="en-US" sz="2800" b="1" dirty="0" smtClean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Weak </a:t>
            </a:r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Students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36155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54</a:t>
            </a:fld>
            <a:endParaRPr lang="en-IN" b="1" dirty="0">
              <a:solidFill>
                <a:schemeClr val="tx1"/>
              </a:solidFill>
            </a:endParaRPr>
          </a:p>
        </p:txBody>
      </p:sp>
      <p:grpSp>
        <p:nvGrpSpPr>
          <p:cNvPr id="6" name="Group 233"/>
          <p:cNvGrpSpPr>
            <a:grpSpLocks/>
          </p:cNvGrpSpPr>
          <p:nvPr/>
        </p:nvGrpSpPr>
        <p:grpSpPr bwMode="auto">
          <a:xfrm>
            <a:off x="908048" y="546153"/>
            <a:ext cx="7765187" cy="6158210"/>
            <a:chOff x="1224" y="667"/>
            <a:chExt cx="9905" cy="12350"/>
          </a:xfrm>
        </p:grpSpPr>
        <p:sp>
          <p:nvSpPr>
            <p:cNvPr id="7" name="Oval 45"/>
            <p:cNvSpPr>
              <a:spLocks noChangeArrowheads="1"/>
            </p:cNvSpPr>
            <p:nvPr/>
          </p:nvSpPr>
          <p:spPr bwMode="auto">
            <a:xfrm>
              <a:off x="4140" y="667"/>
              <a:ext cx="3928" cy="1326"/>
            </a:xfrm>
            <a:prstGeom prst="ellipse">
              <a:avLst/>
            </a:prstGeom>
            <a:gradFill rotWithShape="1">
              <a:gsLst>
                <a:gs pos="0">
                  <a:srgbClr val="FFC746"/>
                </a:gs>
                <a:gs pos="50000">
                  <a:srgbClr val="FFC600"/>
                </a:gs>
                <a:gs pos="100000">
                  <a:srgbClr val="E5B600"/>
                </a:gs>
              </a:gsLst>
              <a:lin ang="5400000"/>
            </a:gradFill>
            <a:ln w="9525">
              <a:noFill/>
              <a:round/>
              <a:headEnd/>
              <a:tailEnd/>
            </a:ln>
            <a:effectLst>
              <a:outerShdw dist="19050" dir="5400000" algn="ctr" rotWithShape="0">
                <a:srgbClr val="000000">
                  <a:alpha val="62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Start of Academic Year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47"/>
            <p:cNvSpPr>
              <a:spLocks noChangeArrowheads="1"/>
            </p:cNvSpPr>
            <p:nvPr/>
          </p:nvSpPr>
          <p:spPr bwMode="auto">
            <a:xfrm>
              <a:off x="3404" y="2619"/>
              <a:ext cx="5576" cy="97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Analysis of Marks Scored after First CIE of Current Semester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ounded Rectangle 49"/>
            <p:cNvSpPr>
              <a:spLocks noChangeArrowheads="1"/>
            </p:cNvSpPr>
            <p:nvPr/>
          </p:nvSpPr>
          <p:spPr bwMode="auto">
            <a:xfrm>
              <a:off x="3456" y="4071"/>
              <a:ext cx="5645" cy="99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Identify the Students scoring less than 50% of marks in first CIE for all the courses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0" name="Rounded Rectangle 55"/>
            <p:cNvSpPr>
              <a:spLocks noChangeArrowheads="1"/>
            </p:cNvSpPr>
            <p:nvPr/>
          </p:nvSpPr>
          <p:spPr bwMode="auto">
            <a:xfrm>
              <a:off x="3370" y="5682"/>
              <a:ext cx="5749" cy="1292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Prepare a list of weak students and timetable for remedial classes and get it approved by the Head of the Department</a:t>
              </a:r>
              <a:endPara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1" name="Rounded Rectangle 57"/>
            <p:cNvSpPr>
              <a:spLocks noChangeArrowheads="1"/>
            </p:cNvSpPr>
            <p:nvPr/>
          </p:nvSpPr>
          <p:spPr bwMode="auto">
            <a:xfrm>
              <a:off x="3404" y="7596"/>
              <a:ext cx="5766" cy="94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Circulate the list of weak students among all the course owners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Straight Connector 58"/>
            <p:cNvSpPr>
              <a:spLocks noChangeShapeType="1"/>
            </p:cNvSpPr>
            <p:nvPr/>
          </p:nvSpPr>
          <p:spPr bwMode="auto">
            <a:xfrm>
              <a:off x="6097" y="8545"/>
              <a:ext cx="7" cy="228"/>
            </a:xfrm>
            <a:prstGeom prst="line">
              <a:avLst/>
            </a:prstGeom>
            <a:noFill/>
            <a:ln w="19050">
              <a:solidFill>
                <a:srgbClr val="4472C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Straight Connector 59"/>
            <p:cNvSpPr>
              <a:spLocks noChangeShapeType="1"/>
            </p:cNvSpPr>
            <p:nvPr/>
          </p:nvSpPr>
          <p:spPr bwMode="auto">
            <a:xfrm>
              <a:off x="6128" y="8773"/>
              <a:ext cx="318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Straight Connector 60"/>
            <p:cNvSpPr>
              <a:spLocks noChangeShapeType="1"/>
            </p:cNvSpPr>
            <p:nvPr/>
          </p:nvSpPr>
          <p:spPr bwMode="auto">
            <a:xfrm flipH="1">
              <a:off x="3148" y="8777"/>
              <a:ext cx="29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5" name="Straight Arrow Connector 61"/>
            <p:cNvCxnSpPr>
              <a:cxnSpLocks noChangeShapeType="1"/>
            </p:cNvCxnSpPr>
            <p:nvPr/>
          </p:nvCxnSpPr>
          <p:spPr bwMode="auto">
            <a:xfrm>
              <a:off x="9317" y="8793"/>
              <a:ext cx="0" cy="478"/>
            </a:xfrm>
            <a:prstGeom prst="straightConnector1">
              <a:avLst/>
            </a:prstGeom>
            <a:noFill/>
            <a:ln w="19050">
              <a:solidFill>
                <a:srgbClr val="4472C4"/>
              </a:solidFill>
              <a:miter lim="800000"/>
              <a:headEnd/>
              <a:tailEnd type="arrow" w="med" len="med"/>
            </a:ln>
          </p:spPr>
        </p:cxnSp>
        <p:cxnSp>
          <p:nvCxnSpPr>
            <p:cNvPr id="16" name="Straight Arrow Connector 62"/>
            <p:cNvCxnSpPr>
              <a:cxnSpLocks noChangeShapeType="1"/>
            </p:cNvCxnSpPr>
            <p:nvPr/>
          </p:nvCxnSpPr>
          <p:spPr bwMode="auto">
            <a:xfrm>
              <a:off x="3168" y="8793"/>
              <a:ext cx="0" cy="478"/>
            </a:xfrm>
            <a:prstGeom prst="straightConnector1">
              <a:avLst/>
            </a:prstGeom>
            <a:noFill/>
            <a:ln w="19050">
              <a:solidFill>
                <a:srgbClr val="4472C4"/>
              </a:solidFill>
              <a:miter lim="800000"/>
              <a:headEnd/>
              <a:tailEnd type="arrow" w="med" len="med"/>
            </a:ln>
          </p:spPr>
        </p:cxnSp>
        <p:sp>
          <p:nvSpPr>
            <p:cNvPr id="17" name="Rounded Rectangle 63"/>
            <p:cNvSpPr>
              <a:spLocks noChangeArrowheads="1"/>
            </p:cNvSpPr>
            <p:nvPr/>
          </p:nvSpPr>
          <p:spPr bwMode="auto">
            <a:xfrm>
              <a:off x="1224" y="9064"/>
              <a:ext cx="4373" cy="101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Conduct Remedial Classes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ounded Rectangle 64"/>
            <p:cNvSpPr>
              <a:spLocks noChangeArrowheads="1"/>
            </p:cNvSpPr>
            <p:nvPr/>
          </p:nvSpPr>
          <p:spPr bwMode="auto">
            <a:xfrm>
              <a:off x="6978" y="9088"/>
              <a:ext cx="4151" cy="118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Mentors continuously monitor the academic progress of weak students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ounded Rectangle 65"/>
            <p:cNvSpPr>
              <a:spLocks noChangeArrowheads="1"/>
            </p:cNvSpPr>
            <p:nvPr/>
          </p:nvSpPr>
          <p:spPr bwMode="auto">
            <a:xfrm>
              <a:off x="3918" y="10576"/>
              <a:ext cx="4493" cy="122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1CBE9"/>
                </a:gs>
                <a:gs pos="50000">
                  <a:srgbClr val="A3C1E5"/>
                </a:gs>
                <a:gs pos="100000">
                  <a:srgbClr val="92B9E4"/>
                </a:gs>
              </a:gsLst>
              <a:lin ang="5400000"/>
            </a:gradFill>
            <a:ln w="6350">
              <a:noFill/>
              <a:miter lim="800000"/>
              <a:headEnd/>
              <a:tailEnd/>
            </a:ln>
            <a:effectLst>
              <a:outerShdw dist="27940" dir="5400000" algn="ctr" rotWithShape="0">
                <a:srgbClr val="000000">
                  <a:alpha val="31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Monitor the performance of the students in subsequent 2</a:t>
              </a:r>
              <a:r>
                <a:rPr kumimoji="0" lang="en-US" sz="1600" b="1" i="0" u="none" strike="noStrike" cap="none" normalizeH="0" baseline="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nd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 and 3</a:t>
              </a:r>
              <a:r>
                <a:rPr kumimoji="0" lang="en-US" sz="1600" b="1" i="0" u="none" strike="noStrike" cap="none" normalizeH="0" baseline="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rd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 CIE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Straight Connector 66"/>
            <p:cNvSpPr>
              <a:spLocks noChangeShapeType="1"/>
            </p:cNvSpPr>
            <p:nvPr/>
          </p:nvSpPr>
          <p:spPr bwMode="auto">
            <a:xfrm>
              <a:off x="3049" y="10075"/>
              <a:ext cx="0" cy="1106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1" name="Straight Arrow Connector 67"/>
            <p:cNvCxnSpPr>
              <a:cxnSpLocks noChangeShapeType="1"/>
            </p:cNvCxnSpPr>
            <p:nvPr/>
          </p:nvCxnSpPr>
          <p:spPr bwMode="auto">
            <a:xfrm>
              <a:off x="3049" y="11181"/>
              <a:ext cx="908" cy="0"/>
            </a:xfrm>
            <a:prstGeom prst="straightConnector1">
              <a:avLst/>
            </a:prstGeom>
            <a:ln>
              <a:headEnd/>
              <a:tailEnd type="arrow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Straight Connector 68"/>
            <p:cNvSpPr>
              <a:spLocks noChangeShapeType="1"/>
            </p:cNvSpPr>
            <p:nvPr/>
          </p:nvSpPr>
          <p:spPr bwMode="auto">
            <a:xfrm flipH="1">
              <a:off x="9309" y="10275"/>
              <a:ext cx="0" cy="915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3" name="Straight Arrow Connector 69"/>
            <p:cNvCxnSpPr>
              <a:cxnSpLocks noChangeShapeType="1"/>
            </p:cNvCxnSpPr>
            <p:nvPr/>
          </p:nvCxnSpPr>
          <p:spPr bwMode="auto">
            <a:xfrm flipH="1" flipV="1">
              <a:off x="8379" y="11181"/>
              <a:ext cx="908" cy="9"/>
            </a:xfrm>
            <a:prstGeom prst="straightConnector1">
              <a:avLst/>
            </a:prstGeom>
            <a:ln>
              <a:headEnd/>
              <a:tailEnd type="arrow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Rounded Rectangle 73"/>
            <p:cNvSpPr>
              <a:spLocks noChangeArrowheads="1"/>
            </p:cNvSpPr>
            <p:nvPr/>
          </p:nvSpPr>
          <p:spPr bwMode="auto">
            <a:xfrm>
              <a:off x="3918" y="12085"/>
              <a:ext cx="4670" cy="93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746"/>
                </a:gs>
                <a:gs pos="50000">
                  <a:srgbClr val="FFC600"/>
                </a:gs>
                <a:gs pos="100000">
                  <a:srgbClr val="E5B600"/>
                </a:gs>
              </a:gsLst>
              <a:lin ang="5400000"/>
            </a:gradFill>
            <a:ln w="9525">
              <a:noFill/>
              <a:round/>
              <a:headEnd/>
              <a:tailEnd/>
            </a:ln>
            <a:effectLst>
              <a:outerShdw dist="19050" dir="5400000" algn="ctr" rotWithShape="0">
                <a:srgbClr val="000000">
                  <a:alpha val="62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5" name="AutoShape 228"/>
            <p:cNvCxnSpPr>
              <a:cxnSpLocks noChangeShapeType="1"/>
            </p:cNvCxnSpPr>
            <p:nvPr/>
          </p:nvCxnSpPr>
          <p:spPr bwMode="auto">
            <a:xfrm flipH="1">
              <a:off x="6093" y="11797"/>
              <a:ext cx="0" cy="366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AutoShape 229"/>
            <p:cNvCxnSpPr>
              <a:cxnSpLocks noChangeShapeType="1"/>
            </p:cNvCxnSpPr>
            <p:nvPr/>
          </p:nvCxnSpPr>
          <p:spPr bwMode="auto">
            <a:xfrm flipH="1">
              <a:off x="6097" y="1993"/>
              <a:ext cx="7" cy="626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AutoShape 230"/>
            <p:cNvCxnSpPr>
              <a:cxnSpLocks noChangeShapeType="1"/>
            </p:cNvCxnSpPr>
            <p:nvPr/>
          </p:nvCxnSpPr>
          <p:spPr bwMode="auto">
            <a:xfrm>
              <a:off x="6117" y="3589"/>
              <a:ext cx="0" cy="48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AutoShape 231"/>
            <p:cNvCxnSpPr>
              <a:cxnSpLocks noChangeShapeType="1"/>
            </p:cNvCxnSpPr>
            <p:nvPr/>
          </p:nvCxnSpPr>
          <p:spPr bwMode="auto">
            <a:xfrm>
              <a:off x="6097" y="5066"/>
              <a:ext cx="0" cy="616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AutoShape 232"/>
            <p:cNvCxnSpPr>
              <a:cxnSpLocks noChangeShapeType="1"/>
            </p:cNvCxnSpPr>
            <p:nvPr/>
          </p:nvCxnSpPr>
          <p:spPr bwMode="auto">
            <a:xfrm>
              <a:off x="6097" y="6974"/>
              <a:ext cx="0" cy="62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2850778" y="6185417"/>
            <a:ext cx="3986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en-US" sz="1600" b="1" dirty="0" smtClean="0">
                <a:solidFill>
                  <a:prstClr val="black"/>
                </a:solidFill>
              </a:rPr>
              <a:t>  For </a:t>
            </a:r>
            <a:r>
              <a:rPr lang="en-US" sz="1600" b="1" dirty="0">
                <a:solidFill>
                  <a:prstClr val="black"/>
                </a:solidFill>
              </a:rPr>
              <a:t>few  Students performance in the second and third CIE was improved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4"/>
          <p:cNvGrpSpPr>
            <a:grpSpLocks/>
          </p:cNvGrpSpPr>
          <p:nvPr/>
        </p:nvGrpSpPr>
        <p:grpSpPr bwMode="auto">
          <a:xfrm>
            <a:off x="1136126" y="589732"/>
            <a:ext cx="7141491" cy="5814604"/>
            <a:chOff x="1790" y="4760"/>
            <a:chExt cx="10338" cy="7347"/>
          </a:xfrm>
        </p:grpSpPr>
        <p:sp>
          <p:nvSpPr>
            <p:cNvPr id="5" name="Flowchart: Alternate Process 113"/>
            <p:cNvSpPr>
              <a:spLocks noChangeArrowheads="1"/>
            </p:cNvSpPr>
            <p:nvPr/>
          </p:nvSpPr>
          <p:spPr bwMode="auto">
            <a:xfrm>
              <a:off x="4347" y="4760"/>
              <a:ext cx="4043" cy="599"/>
            </a:xfrm>
            <a:prstGeom prst="flowChartAlternateProcess">
              <a:avLst/>
            </a:prstGeom>
            <a:ln>
              <a:solidFill>
                <a:schemeClr val="bg1"/>
              </a:solidFill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Conduction of 1</a:t>
              </a:r>
              <a:r>
                <a:rPr kumimoji="0" lang="en-US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st</a:t>
              </a: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 CIE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cs typeface="Arial" pitchFamily="34" charset="0"/>
              </a:endParaRPr>
            </a:p>
          </p:txBody>
        </p:sp>
        <p:cxnSp>
          <p:nvCxnSpPr>
            <p:cNvPr id="6" name="Straight Arrow Connector 116"/>
            <p:cNvCxnSpPr>
              <a:cxnSpLocks noChangeShapeType="1"/>
              <a:stCxn id="5" idx="2"/>
            </p:cNvCxnSpPr>
            <p:nvPr/>
          </p:nvCxnSpPr>
          <p:spPr bwMode="auto">
            <a:xfrm rot="16200000" flipH="1">
              <a:off x="6224" y="5504"/>
              <a:ext cx="303" cy="13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114"/>
            <p:cNvSpPr>
              <a:spLocks noChangeArrowheads="1"/>
            </p:cNvSpPr>
            <p:nvPr/>
          </p:nvSpPr>
          <p:spPr bwMode="auto">
            <a:xfrm>
              <a:off x="4347" y="5662"/>
              <a:ext cx="4043" cy="677"/>
            </a:xfrm>
            <a:prstGeom prst="rect">
              <a:avLst/>
            </a:prstGeom>
            <a:ln>
              <a:solidFill>
                <a:schemeClr val="bg1"/>
              </a:solidFill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Analysis of the marks scored after 1</a:t>
              </a:r>
              <a:r>
                <a:rPr kumimoji="0" lang="en-US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st</a:t>
              </a: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 CIE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cs typeface="Arial" pitchFamily="34" charset="0"/>
              </a:endParaRPr>
            </a:p>
          </p:txBody>
        </p:sp>
        <p:cxnSp>
          <p:nvCxnSpPr>
            <p:cNvPr id="8" name="Straight Arrow Connector 117"/>
            <p:cNvCxnSpPr>
              <a:cxnSpLocks noChangeShapeType="1"/>
            </p:cNvCxnSpPr>
            <p:nvPr/>
          </p:nvCxnSpPr>
          <p:spPr bwMode="auto">
            <a:xfrm rot="16200000" flipH="1">
              <a:off x="6195" y="6541"/>
              <a:ext cx="381" cy="9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115"/>
            <p:cNvSpPr>
              <a:spLocks noChangeArrowheads="1"/>
            </p:cNvSpPr>
            <p:nvPr/>
          </p:nvSpPr>
          <p:spPr bwMode="auto">
            <a:xfrm>
              <a:off x="3292" y="6764"/>
              <a:ext cx="6637" cy="1290"/>
            </a:xfrm>
            <a:prstGeom prst="rect">
              <a:avLst/>
            </a:prstGeom>
            <a:ln>
              <a:solidFill>
                <a:schemeClr val="bg1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Course Owners Prepares a list of students who have scored more than 50% of the marks in 1</a:t>
              </a:r>
              <a:r>
                <a:rPr kumimoji="0" lang="en-US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st</a:t>
              </a: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cs typeface="Arial" pitchFamily="34" charset="0"/>
                </a:rPr>
                <a:t>CIE and identify them as Bright students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0" name="Rectangle 1"/>
            <p:cNvSpPr>
              <a:spLocks noChangeArrowheads="1"/>
            </p:cNvSpPr>
            <p:nvPr/>
          </p:nvSpPr>
          <p:spPr bwMode="auto">
            <a:xfrm>
              <a:off x="7313" y="10587"/>
              <a:ext cx="4815" cy="15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Top two students from each class are identified and suitably awarded</a:t>
              </a:r>
              <a:r>
                <a:rPr kumimoji="0" lang="en-US" sz="1600" b="1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with certificates, cash prize at Institute level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cxnSp>
          <p:nvCxnSpPr>
            <p:cNvPr id="11" name="Straight Arrow Connector 118"/>
            <p:cNvCxnSpPr>
              <a:cxnSpLocks noChangeShapeType="1"/>
            </p:cNvCxnSpPr>
            <p:nvPr/>
          </p:nvCxnSpPr>
          <p:spPr bwMode="auto">
            <a:xfrm>
              <a:off x="6369" y="8054"/>
              <a:ext cx="1" cy="547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22"/>
            <p:cNvSpPr>
              <a:spLocks noChangeArrowheads="1"/>
            </p:cNvSpPr>
            <p:nvPr/>
          </p:nvSpPr>
          <p:spPr bwMode="auto">
            <a:xfrm>
              <a:off x="3506" y="8605"/>
              <a:ext cx="6218" cy="794"/>
            </a:xfrm>
            <a:prstGeom prst="rect">
              <a:avLst/>
            </a:prstGeom>
            <a:ln>
              <a:solidFill>
                <a:schemeClr val="bg1"/>
              </a:solidFill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Encouraged to aim for Academic Excellence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cxnSp>
          <p:nvCxnSpPr>
            <p:cNvPr id="13" name="Straight Arrow Connector 6"/>
            <p:cNvCxnSpPr>
              <a:cxnSpLocks noChangeShapeType="1"/>
            </p:cNvCxnSpPr>
            <p:nvPr/>
          </p:nvCxnSpPr>
          <p:spPr bwMode="auto">
            <a:xfrm rot="5400000">
              <a:off x="6124" y="9698"/>
              <a:ext cx="523" cy="8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12"/>
            <p:cNvSpPr>
              <a:spLocks noChangeArrowheads="1"/>
            </p:cNvSpPr>
            <p:nvPr/>
          </p:nvSpPr>
          <p:spPr bwMode="auto">
            <a:xfrm>
              <a:off x="1790" y="10587"/>
              <a:ext cx="4579" cy="15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Students are encouraged to participate in various 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competitions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cs typeface="Arial" pitchFamily="34" charset="0"/>
                </a:rPr>
                <a:t>and are guided to publish technical papers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cxnSp>
          <p:nvCxnSpPr>
            <p:cNvPr id="15" name="AutoShape 100"/>
            <p:cNvCxnSpPr>
              <a:cxnSpLocks noChangeShapeType="1"/>
            </p:cNvCxnSpPr>
            <p:nvPr/>
          </p:nvCxnSpPr>
          <p:spPr bwMode="auto">
            <a:xfrm>
              <a:off x="3506" y="9963"/>
              <a:ext cx="6054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AutoShape 101"/>
            <p:cNvCxnSpPr>
              <a:cxnSpLocks noChangeShapeType="1"/>
            </p:cNvCxnSpPr>
            <p:nvPr/>
          </p:nvCxnSpPr>
          <p:spPr bwMode="auto">
            <a:xfrm>
              <a:off x="3506" y="9963"/>
              <a:ext cx="0" cy="624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AutoShape 102"/>
            <p:cNvCxnSpPr>
              <a:cxnSpLocks noChangeShapeType="1"/>
            </p:cNvCxnSpPr>
            <p:nvPr/>
          </p:nvCxnSpPr>
          <p:spPr bwMode="auto">
            <a:xfrm>
              <a:off x="9560" y="9963"/>
              <a:ext cx="0" cy="624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Footer Placeholder 9">
            <a:extLst>
              <a:ext uri="{FF2B5EF4-FFF2-40B4-BE49-F238E27FC236}">
                <a16:creationId xmlns:a16="http://schemas.microsoft.com/office/drawing/2014/main" xmlns="" id="{51D43F2B-B11E-459E-AC26-BBDEF023F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4311" y="6454472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F598DC5-4A5E-4AC1-A48C-6B2A3A7BE484}"/>
              </a:ext>
            </a:extLst>
          </p:cNvPr>
          <p:cNvSpPr/>
          <p:nvPr/>
        </p:nvSpPr>
        <p:spPr>
          <a:xfrm>
            <a:off x="-228600" y="-57587"/>
            <a:ext cx="9324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Process To Identify &amp; Encourage Bright Students</a:t>
            </a:r>
          </a:p>
        </p:txBody>
      </p:sp>
      <p:sp>
        <p:nvSpPr>
          <p:cNvPr id="20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648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55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253782" y="243219"/>
            <a:ext cx="7079110" cy="6570023"/>
            <a:chOff x="6549" y="-47757"/>
            <a:chExt cx="7265987" cy="6570024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1449586" y="1699340"/>
              <a:ext cx="35556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8" name="Group 50"/>
            <p:cNvGrpSpPr/>
            <p:nvPr/>
          </p:nvGrpSpPr>
          <p:grpSpPr>
            <a:xfrm>
              <a:off x="6549" y="-47757"/>
              <a:ext cx="7265987" cy="6570024"/>
              <a:chOff x="0" y="-47757"/>
              <a:chExt cx="7265987" cy="6570024"/>
            </a:xfrm>
          </p:grpSpPr>
          <p:grpSp>
            <p:nvGrpSpPr>
              <p:cNvPr id="29" name="Group 44"/>
              <p:cNvGrpSpPr/>
              <p:nvPr/>
            </p:nvGrpSpPr>
            <p:grpSpPr>
              <a:xfrm>
                <a:off x="0" y="-47757"/>
                <a:ext cx="7265987" cy="6570024"/>
                <a:chOff x="0" y="-47757"/>
                <a:chExt cx="7265987" cy="6570024"/>
              </a:xfrm>
            </p:grpSpPr>
            <p:grpSp>
              <p:nvGrpSpPr>
                <p:cNvPr id="31" name="Group 43"/>
                <p:cNvGrpSpPr/>
                <p:nvPr/>
              </p:nvGrpSpPr>
              <p:grpSpPr>
                <a:xfrm>
                  <a:off x="0" y="1562180"/>
                  <a:ext cx="7265987" cy="4960087"/>
                  <a:chOff x="0" y="1562180"/>
                  <a:chExt cx="7265987" cy="4960087"/>
                </a:xfrm>
              </p:grpSpPr>
              <p:sp>
                <p:nvSpPr>
                  <p:cNvPr id="33" name="Rounded Rectangle 32"/>
                  <p:cNvSpPr/>
                  <p:nvPr/>
                </p:nvSpPr>
                <p:spPr>
                  <a:xfrm>
                    <a:off x="0" y="2936101"/>
                    <a:ext cx="2886075" cy="921123"/>
                  </a:xfrm>
                  <a:prstGeom prst="round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596" b="1" dirty="0">
                        <a:solidFill>
                          <a:schemeClr val="bg1"/>
                        </a:solidFill>
                        <a:effectLst>
                          <a:outerShdw blurRad="38100" dist="19050" dir="2700000" algn="tl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Students are informed to refine the project topic &amp; resubmit the synopsis</a:t>
                    </a:r>
                    <a:endParaRPr lang="en-US" sz="1596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" name="Rounded Rectangle 33"/>
                  <p:cNvSpPr/>
                  <p:nvPr/>
                </p:nvSpPr>
                <p:spPr>
                  <a:xfrm>
                    <a:off x="2696365" y="1823142"/>
                    <a:ext cx="4569622" cy="559333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596" b="1" dirty="0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Students are informed submit the synopsis to the coordinator</a:t>
                    </a:r>
                  </a:p>
                </p:txBody>
              </p:sp>
              <p:sp>
                <p:nvSpPr>
                  <p:cNvPr id="35" name="Flowchart: Decision 34"/>
                  <p:cNvSpPr/>
                  <p:nvPr/>
                </p:nvSpPr>
                <p:spPr>
                  <a:xfrm>
                    <a:off x="3743276" y="2602608"/>
                    <a:ext cx="2439158" cy="1609937"/>
                  </a:xfrm>
                  <a:prstGeom prst="flowChartDecision">
                    <a:avLst/>
                  </a:prstGeom>
                  <a:solidFill>
                    <a:schemeClr val="accent2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397" b="1" dirty="0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If the project idea is approved </a:t>
                    </a:r>
                  </a:p>
                </p:txBody>
              </p:sp>
              <p:sp>
                <p:nvSpPr>
                  <p:cNvPr id="36" name="Rounded Rectangle 35"/>
                  <p:cNvSpPr/>
                  <p:nvPr/>
                </p:nvSpPr>
                <p:spPr>
                  <a:xfrm>
                    <a:off x="2640567" y="4387854"/>
                    <a:ext cx="4625420" cy="519177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596" b="1" dirty="0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Guides are allotted by the </a:t>
                    </a:r>
                    <a:r>
                      <a:rPr lang="en-US" sz="1596" b="1" dirty="0" err="1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HoD</a:t>
                    </a:r>
                    <a:r>
                      <a:rPr lang="en-US" sz="1596" b="1" dirty="0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 &amp; Project coordinator </a:t>
                    </a:r>
                  </a:p>
                </p:txBody>
              </p:sp>
              <p:sp>
                <p:nvSpPr>
                  <p:cNvPr id="37" name="Rounded Rectangle 36"/>
                  <p:cNvSpPr/>
                  <p:nvPr/>
                </p:nvSpPr>
                <p:spPr>
                  <a:xfrm>
                    <a:off x="2640567" y="5202853"/>
                    <a:ext cx="4625420" cy="561975"/>
                  </a:xfrm>
                  <a:prstGeom prst="round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596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Project progress is monitored &amp; evaluated in three phases</a:t>
                    </a:r>
                  </a:p>
                </p:txBody>
              </p:sp>
              <p:sp>
                <p:nvSpPr>
                  <p:cNvPr id="38" name="Rounded Rectangle 37"/>
                  <p:cNvSpPr/>
                  <p:nvPr/>
                </p:nvSpPr>
                <p:spPr>
                  <a:xfrm>
                    <a:off x="2696365" y="5910687"/>
                    <a:ext cx="4569622" cy="611580"/>
                  </a:xfrm>
                  <a:prstGeom prst="roundRect">
                    <a:avLst/>
                  </a:prstGeom>
                  <a:solidFill>
                    <a:schemeClr val="bg2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207" tIns="45604" rIns="91207" bIns="45604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798"/>
                      </a:spcAft>
                    </a:pPr>
                    <a:r>
                      <a:rPr lang="en-US" sz="1596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Consolidated marks is sent to University after the approval from the </a:t>
                    </a:r>
                    <a:r>
                      <a:rPr lang="en-US" sz="1596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HoD</a:t>
                    </a:r>
                    <a:r>
                      <a:rPr lang="en-US" sz="1596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 &amp;  Principal</a:t>
                    </a:r>
                  </a:p>
                </p:txBody>
              </p:sp>
              <p:cxnSp>
                <p:nvCxnSpPr>
                  <p:cNvPr id="39" name="Straight Arrow Connector 38"/>
                  <p:cNvCxnSpPr>
                    <a:stCxn id="34" idx="2"/>
                    <a:endCxn id="35" idx="0"/>
                  </p:cNvCxnSpPr>
                  <p:nvPr/>
                </p:nvCxnSpPr>
                <p:spPr>
                  <a:xfrm flipH="1">
                    <a:off x="4962855" y="2382475"/>
                    <a:ext cx="18321" cy="22013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Arrow Connector 39"/>
                  <p:cNvCxnSpPr/>
                  <p:nvPr/>
                </p:nvCxnSpPr>
                <p:spPr>
                  <a:xfrm>
                    <a:off x="4981176" y="1562180"/>
                    <a:ext cx="0" cy="27432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Arrow Connector 40"/>
                  <p:cNvCxnSpPr/>
                  <p:nvPr/>
                </p:nvCxnSpPr>
                <p:spPr>
                  <a:xfrm flipH="1">
                    <a:off x="4946196" y="2397853"/>
                    <a:ext cx="0" cy="22013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Arrow Connector 41"/>
                  <p:cNvCxnSpPr/>
                  <p:nvPr/>
                </p:nvCxnSpPr>
                <p:spPr>
                  <a:xfrm flipH="1">
                    <a:off x="4953880" y="4212544"/>
                    <a:ext cx="0" cy="18288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Arrow Connector 42"/>
                  <p:cNvCxnSpPr>
                    <a:stCxn id="36" idx="2"/>
                    <a:endCxn id="37" idx="0"/>
                  </p:cNvCxnSpPr>
                  <p:nvPr/>
                </p:nvCxnSpPr>
                <p:spPr>
                  <a:xfrm>
                    <a:off x="4953277" y="4907031"/>
                    <a:ext cx="0" cy="29582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Arrow Connector 43"/>
                  <p:cNvCxnSpPr>
                    <a:stCxn id="37" idx="2"/>
                    <a:endCxn id="38" idx="0"/>
                  </p:cNvCxnSpPr>
                  <p:nvPr/>
                </p:nvCxnSpPr>
                <p:spPr>
                  <a:xfrm>
                    <a:off x="4953277" y="5764828"/>
                    <a:ext cx="0" cy="18288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Arrow Connector 44"/>
                  <p:cNvCxnSpPr/>
                  <p:nvPr/>
                </p:nvCxnSpPr>
                <p:spPr>
                  <a:xfrm flipH="1">
                    <a:off x="2874590" y="3407577"/>
                    <a:ext cx="952736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Rounded Rectangle 31"/>
                <p:cNvSpPr/>
                <p:nvPr/>
              </p:nvSpPr>
              <p:spPr>
                <a:xfrm>
                  <a:off x="2696365" y="-47757"/>
                  <a:ext cx="4569622" cy="709458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207" tIns="45604" rIns="91207" bIns="4560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798"/>
                    </a:spcAft>
                  </a:pPr>
                  <a:r>
                    <a:rPr lang="en-US" sz="1596" b="1" dirty="0"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Area of specialization of the faculty along with the proposed project titles is shared </a:t>
                  </a: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3266908" y="2936101"/>
                <a:ext cx="543543" cy="3683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95" dirty="0">
                    <a:latin typeface="Arial Black" panose="020B0A04020102020204" pitchFamily="34" charset="0"/>
                  </a:rPr>
                  <a:t>No</a:t>
                </a:r>
              </a:p>
            </p:txBody>
          </p:sp>
        </p:grpSp>
      </p:grpSp>
      <p:sp>
        <p:nvSpPr>
          <p:cNvPr id="46" name="Rectangle 45"/>
          <p:cNvSpPr/>
          <p:nvPr/>
        </p:nvSpPr>
        <p:spPr>
          <a:xfrm>
            <a:off x="129001" y="143843"/>
            <a:ext cx="26042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Identification of projects, allocation methodology and Evaluation</a:t>
            </a:r>
          </a:p>
        </p:txBody>
      </p:sp>
      <p:sp>
        <p:nvSpPr>
          <p:cNvPr id="47" name="Slide Number Placeholder 7"/>
          <p:cNvSpPr txBox="1">
            <a:spLocks/>
          </p:cNvSpPr>
          <p:nvPr/>
        </p:nvSpPr>
        <p:spPr>
          <a:xfrm>
            <a:off x="6709069" y="6340168"/>
            <a:ext cx="2184347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/>
                </a:solidFill>
              </a:rPr>
              <a:t>56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 flipV="1">
            <a:off x="2659705" y="1990316"/>
            <a:ext cx="1" cy="123676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3854832" y="1185349"/>
            <a:ext cx="4486175" cy="65486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207" tIns="45604" rIns="91207" bIns="456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798"/>
              </a:spcAft>
            </a:pPr>
            <a:r>
              <a:rPr lang="en-US" sz="159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informed to form the project groups &amp; select the project title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6097920" y="952677"/>
            <a:ext cx="8925" cy="2326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227" y="-50670"/>
            <a:ext cx="9191973" cy="8376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6F2F9F"/>
                </a:solidFill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b="1" dirty="0">
                <a:solidFill>
                  <a:srgbClr val="6F2F9F"/>
                </a:solidFill>
                <a:latin typeface="Arial Black" pitchFamily="34" charset="0"/>
                <a:ea typeface="Times New Roman" panose="02020603050405020304" pitchFamily="18" charset="0"/>
              </a:rPr>
            </a:br>
            <a:r>
              <a:rPr lang="en-US" sz="31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Assessment Tools used for CO Attainment Calculation</a:t>
            </a:r>
            <a:r>
              <a:rPr lang="en-US" sz="3990" b="1" dirty="0"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sz="3990" b="1" dirty="0">
                <a:latin typeface="Arial Black" pitchFamily="34" charset="0"/>
                <a:ea typeface="Times New Roman" panose="02020603050405020304" pitchFamily="18" charset="0"/>
              </a:rPr>
            </a:br>
            <a:endParaRPr lang="en-US" sz="3990" dirty="0">
              <a:latin typeface="Arial Black" pitchFamily="34" charset="0"/>
            </a:endParaRPr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524544" y="956409"/>
            <a:ext cx="7404173" cy="4706036"/>
            <a:chOff x="-1292589" y="0"/>
            <a:chExt cx="7260539" cy="3800475"/>
          </a:xfrm>
        </p:grpSpPr>
        <p:cxnSp>
          <p:nvCxnSpPr>
            <p:cNvPr id="6" name="Straight Arrow Connector 5"/>
            <p:cNvCxnSpPr>
              <a:cxnSpLocks/>
            </p:cNvCxnSpPr>
            <p:nvPr/>
          </p:nvCxnSpPr>
          <p:spPr>
            <a:xfrm>
              <a:off x="1771706" y="2757007"/>
              <a:ext cx="0" cy="3043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cxnSpLocks/>
            </p:cNvCxnSpPr>
            <p:nvPr/>
          </p:nvCxnSpPr>
          <p:spPr>
            <a:xfrm>
              <a:off x="4886504" y="2286423"/>
              <a:ext cx="10870" cy="72377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Flowchart: Process 7"/>
            <p:cNvSpPr/>
            <p:nvPr/>
          </p:nvSpPr>
          <p:spPr>
            <a:xfrm>
              <a:off x="-1292589" y="1141932"/>
              <a:ext cx="3010763" cy="1396408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CIE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Theory Assessment 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Laboratory Assessment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Internship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project  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Technical </a:t>
              </a:r>
              <a:r>
                <a:rPr lang="en-US" sz="1795" b="1" dirty="0" smtClean="0">
                  <a:latin typeface="+mj-lt"/>
                  <a:ea typeface="Times New Roman" panose="02020603050405020304" pitchFamily="18" charset="0"/>
                </a:rPr>
                <a:t>Seminar</a:t>
              </a: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9" name="Flowchart: Terminator 8"/>
            <p:cNvSpPr/>
            <p:nvPr/>
          </p:nvSpPr>
          <p:spPr>
            <a:xfrm>
              <a:off x="3702502" y="0"/>
              <a:ext cx="2265448" cy="514062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Indirect Assessment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en-US" sz="1097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762390" y="543473"/>
              <a:ext cx="0" cy="3043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>
              <a:off x="4553595" y="846669"/>
              <a:ext cx="621219" cy="215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80755" y="856769"/>
              <a:ext cx="2029431" cy="10230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580755" y="847818"/>
              <a:ext cx="0" cy="3043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619456" y="847818"/>
              <a:ext cx="0" cy="3043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Flowchart: Process 14"/>
            <p:cNvSpPr/>
            <p:nvPr/>
          </p:nvSpPr>
          <p:spPr>
            <a:xfrm>
              <a:off x="1855554" y="1152163"/>
              <a:ext cx="2130360" cy="1274923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6057"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SEE</a:t>
              </a:r>
            </a:p>
            <a:p>
              <a:pPr marL="456057" indent="-228029"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External exams for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Theory &amp;Lab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Internship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Project </a:t>
              </a:r>
            </a:p>
            <a:p>
              <a:pPr marL="285036" indent="-285036">
                <a:buFont typeface="Arial" panose="020B0604020202020204" pitchFamily="34" charset="0"/>
                <a:buChar char="•"/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6" name="Flowchart: Process 15"/>
            <p:cNvSpPr/>
            <p:nvPr/>
          </p:nvSpPr>
          <p:spPr>
            <a:xfrm>
              <a:off x="4229400" y="1159836"/>
              <a:ext cx="1332251" cy="1162393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Course End Survey</a:t>
              </a: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(B)</a:t>
              </a:r>
            </a:p>
          </p:txBody>
        </p:sp>
        <p:sp>
          <p:nvSpPr>
            <p:cNvPr id="17" name="Flowchart: Alternate Process 16"/>
            <p:cNvSpPr/>
            <p:nvPr/>
          </p:nvSpPr>
          <p:spPr>
            <a:xfrm>
              <a:off x="3819772" y="2999971"/>
              <a:ext cx="1962664" cy="800504"/>
            </a:xfrm>
            <a:prstGeom prst="flowChartAlternate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CO = 90 % Direct (A) +</a:t>
              </a: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10 % Indirect (B)</a:t>
              </a:r>
            </a:p>
            <a:p>
              <a:pPr algn="ctr">
                <a:defRPr/>
              </a:pPr>
              <a:r>
                <a:rPr lang="en-US" sz="1397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532549" y="3361861"/>
              <a:ext cx="12965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Flowchart: Process 18"/>
            <p:cNvSpPr/>
            <p:nvPr/>
          </p:nvSpPr>
          <p:spPr>
            <a:xfrm>
              <a:off x="1184770" y="3061352"/>
              <a:ext cx="1369517" cy="710991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795" b="1" dirty="0">
                <a:latin typeface="+mj-lt"/>
                <a:ea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50% CIE +</a:t>
              </a: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50 % SEE =</a:t>
              </a: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(A)</a:t>
              </a:r>
            </a:p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0" name="Flowchart: Terminator 19"/>
            <p:cNvSpPr/>
            <p:nvPr/>
          </p:nvSpPr>
          <p:spPr>
            <a:xfrm>
              <a:off x="600940" y="38363"/>
              <a:ext cx="2341533" cy="514062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95" b="1" dirty="0">
                  <a:latin typeface="+mj-lt"/>
                  <a:ea typeface="Times New Roman" panose="02020603050405020304" pitchFamily="18" charset="0"/>
                </a:rPr>
                <a:t>Direct Assessment</a:t>
              </a:r>
              <a:endParaRPr lang="en-US" sz="1795" dirty="0">
                <a:latin typeface="+mj-lt"/>
                <a:ea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en-US" sz="1596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580755" y="2767237"/>
              <a:ext cx="2414511" cy="0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1598" y="4438433"/>
          <a:ext cx="3073492" cy="1980952"/>
        </p:xfrm>
        <a:graphic>
          <a:graphicData uri="http://schemas.openxmlformats.org/drawingml/2006/table">
            <a:tbl>
              <a:tblPr/>
              <a:tblGrid>
                <a:gridCol w="19758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76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38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% of students scoring &gt;=60% marks</a:t>
                      </a:r>
                    </a:p>
                  </a:txBody>
                  <a:tcPr marL="68420" marR="68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Attainment Level</a:t>
                      </a:r>
                    </a:p>
                  </a:txBody>
                  <a:tcPr marL="68420" marR="68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0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&gt;= 50 and &lt; 55%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4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&gt;= 55% and &lt; 60% 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2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&gt;= 60%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933450" algn="l"/>
                          <a:tab pos="1041400" algn="ctr"/>
                        </a:tabLs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420" marR="684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3" name="Footer Placeholder 9">
            <a:extLst>
              <a:ext uri="{FF2B5EF4-FFF2-40B4-BE49-F238E27FC236}">
                <a16:creationId xmlns:a16="http://schemas.microsoft.com/office/drawing/2014/main" xmlns="" id="{0AE0FE2C-7E2D-4940-8108-788C173D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6884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7442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57</a:t>
            </a:fld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286129" y="4229100"/>
            <a:ext cx="295272" cy="952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667381" y="4171951"/>
            <a:ext cx="409573" cy="953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9069" y="6480022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58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1450" y="58825"/>
            <a:ext cx="9190038" cy="5027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</a:rPr>
              <a:t>Faculty Performance Appraisal and Development System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E712CCBB-7190-4B48-8852-DD6295EB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Group 5"/>
          <p:cNvGrpSpPr/>
          <p:nvPr/>
        </p:nvGrpSpPr>
        <p:grpSpPr>
          <a:xfrm>
            <a:off x="152400" y="691054"/>
            <a:ext cx="8939022" cy="5788968"/>
            <a:chOff x="-474879" y="-586118"/>
            <a:chExt cx="6900020" cy="6428208"/>
          </a:xfrm>
        </p:grpSpPr>
        <p:sp>
          <p:nvSpPr>
            <p:cNvPr id="8" name="Flowchart: Alternate Process 7"/>
            <p:cNvSpPr>
              <a:spLocks noChangeArrowheads="1"/>
            </p:cNvSpPr>
            <p:nvPr/>
          </p:nvSpPr>
          <p:spPr bwMode="auto">
            <a:xfrm>
              <a:off x="4576176" y="4041536"/>
              <a:ext cx="1848965" cy="786089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IN" sz="1600" b="1" dirty="0" smtClean="0">
                  <a:ea typeface="Century Gothic"/>
                  <a:cs typeface="Times New Roman"/>
                </a:rPr>
                <a:t>Overall </a:t>
              </a:r>
              <a:r>
                <a:rPr lang="en-IN" sz="1600" b="1" dirty="0">
                  <a:ea typeface="Century Gothic"/>
                  <a:cs typeface="Times New Roman"/>
                </a:rPr>
                <a:t>Performance </a:t>
              </a:r>
              <a:r>
                <a:rPr lang="en-IN" sz="1600" b="1" dirty="0" smtClean="0">
                  <a:ea typeface="Century Gothic"/>
                  <a:cs typeface="Times New Roman"/>
                </a:rPr>
                <a:t>Rating &lt; 80%</a:t>
              </a:r>
            </a:p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IN" sz="900" b="1" dirty="0">
                  <a:effectLst/>
                  <a:latin typeface="+mj-lt"/>
                  <a:ea typeface="Century Gothic"/>
                  <a:cs typeface="Times New Roman"/>
                </a:rPr>
                <a:t> </a:t>
              </a:r>
              <a:endParaRPr lang="en-IN" sz="1100" b="1" dirty="0">
                <a:effectLst/>
                <a:latin typeface="+mj-lt"/>
                <a:ea typeface="Century Gothic"/>
                <a:cs typeface="Times New Roman"/>
              </a:endParaRP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-474879" y="-586118"/>
              <a:ext cx="6893424" cy="6428209"/>
              <a:chOff x="-4750" y="-5956"/>
              <a:chExt cx="68952" cy="64291"/>
            </a:xfrm>
          </p:grpSpPr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14356" y="-5956"/>
                <a:ext cx="29314" cy="7544"/>
              </a:xfrm>
              <a:prstGeom prst="rect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>
                    <a:effectLst/>
                    <a:latin typeface="+mj-lt"/>
                    <a:ea typeface="Century Gothic"/>
                    <a:cs typeface="Arial" pitchFamily="34" charset="0"/>
                  </a:rPr>
                  <a:t>Faculty fills </a:t>
                </a:r>
                <a:r>
                  <a:rPr lang="en-IN" sz="1600" b="1" dirty="0" smtClean="0">
                    <a:effectLst/>
                    <a:latin typeface="+mj-lt"/>
                    <a:ea typeface="Century Gothic"/>
                    <a:cs typeface="Arial" pitchFamily="34" charset="0"/>
                  </a:rPr>
                  <a:t>and submits the </a:t>
                </a:r>
                <a:r>
                  <a:rPr lang="en-IN" sz="1600" b="1" dirty="0">
                    <a:effectLst/>
                    <a:latin typeface="+mj-lt"/>
                    <a:ea typeface="Century Gothic"/>
                    <a:cs typeface="Arial" pitchFamily="34" charset="0"/>
                  </a:rPr>
                  <a:t>appraisal form for </a:t>
                </a:r>
                <a:r>
                  <a:rPr lang="en-IN" sz="1600" b="1" dirty="0" smtClean="0">
                    <a:effectLst/>
                    <a:latin typeface="+mj-lt"/>
                    <a:ea typeface="Century Gothic"/>
                    <a:cs typeface="Arial" pitchFamily="34" charset="0"/>
                  </a:rPr>
                  <a:t>the </a:t>
                </a:r>
                <a:r>
                  <a:rPr lang="en-IN" sz="1600" b="1" dirty="0">
                    <a:effectLst/>
                    <a:latin typeface="+mj-lt"/>
                    <a:ea typeface="Century Gothic"/>
                    <a:cs typeface="Arial" pitchFamily="34" charset="0"/>
                  </a:rPr>
                  <a:t>academic </a:t>
                </a:r>
                <a:r>
                  <a:rPr lang="en-IN" sz="1600" b="1" dirty="0" smtClean="0">
                    <a:effectLst/>
                    <a:latin typeface="+mj-lt"/>
                    <a:ea typeface="Century Gothic"/>
                    <a:cs typeface="Arial" pitchFamily="34" charset="0"/>
                  </a:rPr>
                  <a:t>year</a:t>
                </a:r>
                <a:endParaRPr lang="en-IN" sz="1600" b="1" dirty="0">
                  <a:effectLst/>
                  <a:latin typeface="+mj-lt"/>
                  <a:ea typeface="Century Gothic"/>
                  <a:cs typeface="Arial" pitchFamily="34" charset="0"/>
                </a:endParaRPr>
              </a:p>
            </p:txBody>
          </p:sp>
          <p:cxnSp>
            <p:nvCxnSpPr>
              <p:cNvPr id="11" name="Straight Arrow Connector 10"/>
              <p:cNvCxnSpPr>
                <a:cxnSpLocks noChangeShapeType="1"/>
              </p:cNvCxnSpPr>
              <p:nvPr/>
            </p:nvCxnSpPr>
            <p:spPr bwMode="auto">
              <a:xfrm>
                <a:off x="28015" y="1142"/>
                <a:ext cx="0" cy="3499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4190" y="4641"/>
                <a:ext cx="29480" cy="8898"/>
              </a:xfrm>
              <a:prstGeom prst="rect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endParaRPr lang="en-IN" sz="1600" b="1" dirty="0" smtClean="0">
                  <a:effectLst/>
                  <a:ea typeface="Century Gothic"/>
                  <a:cs typeface="Arial" pitchFamily="34" charset="0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IN" sz="1600" b="1" dirty="0" smtClean="0">
                    <a:effectLst/>
                    <a:ea typeface="Century Gothic"/>
                    <a:cs typeface="Arial" pitchFamily="34" charset="0"/>
                  </a:rPr>
                  <a:t>HOD </a:t>
                </a:r>
                <a:r>
                  <a:rPr lang="en-IN" sz="1600" b="1" dirty="0">
                    <a:effectLst/>
                    <a:ea typeface="Century Gothic"/>
                    <a:cs typeface="Arial" pitchFamily="34" charset="0"/>
                  </a:rPr>
                  <a:t>reviews the self-appraisal </a:t>
                </a:r>
                <a:r>
                  <a:rPr lang="en-IN" sz="1600" b="1" dirty="0" smtClean="0">
                    <a:effectLst/>
                    <a:ea typeface="Century Gothic"/>
                    <a:cs typeface="Arial" pitchFamily="34" charset="0"/>
                  </a:rPr>
                  <a:t>forms, discusses &amp; </a:t>
                </a:r>
                <a:r>
                  <a:rPr lang="en-IN" sz="1600" b="1" dirty="0">
                    <a:ea typeface="Century Gothic"/>
                    <a:cs typeface="Times New Roman"/>
                  </a:rPr>
                  <a:t>forward the same to the Head of the Institution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endParaRPr lang="en-IN" sz="1600" b="1" dirty="0">
                  <a:effectLst/>
                  <a:ea typeface="Century Gothic"/>
                  <a:cs typeface="Arial" pitchFamily="34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13880" y="17184"/>
                <a:ext cx="29314" cy="7692"/>
              </a:xfrm>
              <a:prstGeom prst="rect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>
                    <a:effectLst/>
                    <a:latin typeface="+mj-lt"/>
                    <a:ea typeface="Century Gothic"/>
                    <a:cs typeface="Times New Roman"/>
                  </a:rPr>
                  <a:t>Head of the </a:t>
                </a:r>
                <a:r>
                  <a:rPr lang="en-IN" sz="1600" b="1" dirty="0" smtClean="0">
                    <a:effectLst/>
                    <a:latin typeface="+mj-lt"/>
                    <a:ea typeface="Century Gothic"/>
                    <a:cs typeface="Times New Roman"/>
                  </a:rPr>
                  <a:t>institution write the remarks and forwards to review committee</a:t>
                </a:r>
                <a:endParaRPr lang="en-IN" sz="1600" b="1" dirty="0">
                  <a:effectLst/>
                  <a:latin typeface="+mj-lt"/>
                  <a:ea typeface="Century Gothic"/>
                  <a:cs typeface="Times New Roman"/>
                </a:endParaRPr>
              </a:p>
            </p:txBody>
          </p:sp>
          <p:sp>
            <p:nvSpPr>
              <p:cNvPr id="14" name="Flowchart: Alternate Process 13"/>
              <p:cNvSpPr>
                <a:spLocks noChangeArrowheads="1"/>
              </p:cNvSpPr>
              <p:nvPr/>
            </p:nvSpPr>
            <p:spPr bwMode="auto">
              <a:xfrm>
                <a:off x="-4750" y="40327"/>
                <a:ext cx="15838" cy="7862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 smtClean="0">
                    <a:effectLst/>
                    <a:latin typeface="+mj-lt"/>
                    <a:ea typeface="Century Gothic"/>
                    <a:cs typeface="Times New Roman"/>
                  </a:rPr>
                  <a:t>Results obtained is 100%</a:t>
                </a:r>
                <a:endParaRPr lang="en-IN" sz="1600" b="1" dirty="0">
                  <a:effectLst/>
                  <a:latin typeface="+mj-lt"/>
                  <a:ea typeface="Century Gothic"/>
                  <a:cs typeface="Times New Roman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13766" y="28657"/>
                <a:ext cx="29314" cy="8171"/>
              </a:xfrm>
              <a:prstGeom prst="rect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>
                    <a:effectLst/>
                    <a:latin typeface="+mj-lt"/>
                    <a:ea typeface="Century Gothic"/>
                    <a:cs typeface="Times New Roman"/>
                  </a:rPr>
                  <a:t>Committee members </a:t>
                </a:r>
                <a:r>
                  <a:rPr lang="en-IN" sz="1600" b="1" dirty="0" smtClean="0">
                    <a:effectLst/>
                    <a:latin typeface="+mj-lt"/>
                    <a:ea typeface="Century Gothic"/>
                    <a:cs typeface="Times New Roman"/>
                  </a:rPr>
                  <a:t>will evaluate and write review comments</a:t>
                </a:r>
                <a:endParaRPr lang="en-IN" sz="1600" b="1" dirty="0">
                  <a:effectLst/>
                  <a:latin typeface="+mj-lt"/>
                  <a:ea typeface="Century Gothic"/>
                  <a:cs typeface="Times New Roman"/>
                </a:endParaRPr>
              </a:p>
            </p:txBody>
          </p:sp>
          <p:sp>
            <p:nvSpPr>
              <p:cNvPr id="16" name="Flowchart: Alternate Process 15"/>
              <p:cNvSpPr>
                <a:spLocks noChangeArrowheads="1"/>
              </p:cNvSpPr>
              <p:nvPr/>
            </p:nvSpPr>
            <p:spPr bwMode="auto">
              <a:xfrm>
                <a:off x="-4750" y="51068"/>
                <a:ext cx="15838" cy="7267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 smtClean="0">
                    <a:effectLst/>
                    <a:latin typeface="+mj-lt"/>
                    <a:ea typeface="Century Gothic"/>
                    <a:cs typeface="Times New Roman"/>
                  </a:rPr>
                  <a:t>Certificate  </a:t>
                </a:r>
                <a:r>
                  <a:rPr lang="en-IN" sz="1600" b="1" dirty="0">
                    <a:effectLst/>
                    <a:latin typeface="+mj-lt"/>
                    <a:ea typeface="Century Gothic"/>
                    <a:cs typeface="Times New Roman"/>
                  </a:rPr>
                  <a:t>of Appreciation</a:t>
                </a:r>
              </a:p>
            </p:txBody>
          </p:sp>
          <p:sp>
            <p:nvSpPr>
              <p:cNvPr id="17" name="Flowchart: Alternate Process 16"/>
              <p:cNvSpPr>
                <a:spLocks noChangeArrowheads="1"/>
              </p:cNvSpPr>
              <p:nvPr/>
            </p:nvSpPr>
            <p:spPr bwMode="auto">
              <a:xfrm>
                <a:off x="44477" y="51770"/>
                <a:ext cx="19725" cy="6249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IN" sz="1600" b="1" dirty="0" smtClean="0">
                    <a:effectLst/>
                    <a:latin typeface="+mj-lt"/>
                    <a:ea typeface="Century Gothic"/>
                    <a:cs typeface="Times New Roman"/>
                  </a:rPr>
                  <a:t>Advised to improve </a:t>
                </a:r>
                <a:endParaRPr lang="en-IN" sz="1600" b="1" dirty="0">
                  <a:effectLst/>
                  <a:latin typeface="+mj-lt"/>
                  <a:ea typeface="Century Gothic"/>
                  <a:cs typeface="Times New Roman"/>
                </a:endParaRPr>
              </a:p>
            </p:txBody>
          </p:sp>
          <p:cxnSp>
            <p:nvCxnSpPr>
              <p:cNvPr id="18" name="Straight Arrow Connector 17"/>
              <p:cNvCxnSpPr>
                <a:cxnSpLocks noChangeShapeType="1"/>
              </p:cNvCxnSpPr>
              <p:nvPr/>
            </p:nvCxnSpPr>
            <p:spPr bwMode="auto">
              <a:xfrm>
                <a:off x="28307" y="13539"/>
                <a:ext cx="0" cy="3548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>
                <a:cxnSpLocks noChangeShapeType="1"/>
              </p:cNvCxnSpPr>
              <p:nvPr/>
            </p:nvCxnSpPr>
            <p:spPr bwMode="auto">
              <a:xfrm>
                <a:off x="28382" y="24871"/>
                <a:ext cx="0" cy="3499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>
                <a:cxnSpLocks noChangeShapeType="1"/>
              </p:cNvCxnSpPr>
              <p:nvPr/>
            </p:nvCxnSpPr>
            <p:spPr bwMode="auto">
              <a:xfrm>
                <a:off x="28014" y="36828"/>
                <a:ext cx="0" cy="2365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>
                <a:cxnSpLocks noChangeShapeType="1"/>
              </p:cNvCxnSpPr>
              <p:nvPr/>
            </p:nvCxnSpPr>
            <p:spPr bwMode="auto">
              <a:xfrm flipH="1" flipV="1">
                <a:off x="10730" y="44258"/>
                <a:ext cx="3448" cy="0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cxnSpLocks noChangeShapeType="1"/>
              </p:cNvCxnSpPr>
              <p:nvPr/>
            </p:nvCxnSpPr>
            <p:spPr bwMode="auto">
              <a:xfrm>
                <a:off x="3169" y="48189"/>
                <a:ext cx="0" cy="3499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cxnSpLocks noChangeShapeType="1"/>
              </p:cNvCxnSpPr>
              <p:nvPr/>
            </p:nvCxnSpPr>
            <p:spPr bwMode="auto">
              <a:xfrm>
                <a:off x="41323" y="44258"/>
                <a:ext cx="4388" cy="0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cxnSpLocks noChangeShapeType="1"/>
              </p:cNvCxnSpPr>
              <p:nvPr/>
            </p:nvCxnSpPr>
            <p:spPr bwMode="auto">
              <a:xfrm>
                <a:off x="54385" y="47788"/>
                <a:ext cx="0" cy="3498"/>
              </a:xfrm>
              <a:prstGeom prst="straightConnector1">
                <a:avLst/>
              </a:prstGeom>
              <a:ln>
                <a:headEnd/>
                <a:tailEnd type="arrow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13880" y="39683"/>
                <a:ext cx="29036" cy="12256"/>
              </a:xfrm>
              <a:prstGeom prst="rect">
                <a:avLst/>
              </a:prstGeom>
              <a:solidFill>
                <a:schemeClr val="bg2"/>
              </a:solidFill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IN" sz="1600" b="1" dirty="0" smtClean="0">
                    <a:effectLst/>
                    <a:ea typeface="Century Gothic"/>
                    <a:cs typeface="Times New Roman"/>
                  </a:rPr>
                  <a:t>Committee recommends required actions if any</a:t>
                </a:r>
                <a:endParaRPr lang="en-IN" sz="1600" b="1" dirty="0">
                  <a:effectLst/>
                  <a:ea typeface="Century Gothic"/>
                  <a:cs typeface="Times New Roman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511059800"/>
              </p:ext>
            </p:extLst>
          </p:nvPr>
        </p:nvGraphicFramePr>
        <p:xfrm>
          <a:off x="686976" y="717006"/>
          <a:ext cx="7987537" cy="5599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844143" y="71424"/>
            <a:ext cx="7711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Academic Audit Conduct Mechanism 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64E23665-BD3E-46D1-9300-ABF7A85B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8511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59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28813" y="136175"/>
            <a:ext cx="66182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8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Internal/External Academic Audit Process</a:t>
            </a:r>
            <a:endParaRPr lang="en-US" sz="2800" b="1" dirty="0">
              <a:solidFill>
                <a:srgbClr val="8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9069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60</a:t>
            </a:fld>
            <a:endParaRPr lang="en-IN" b="1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81757" y="775312"/>
            <a:ext cx="7369617" cy="5832317"/>
            <a:chOff x="881757" y="775312"/>
            <a:chExt cx="7369617" cy="5832317"/>
          </a:xfrm>
        </p:grpSpPr>
        <p:sp>
          <p:nvSpPr>
            <p:cNvPr id="7" name="Flowchart: Process 6"/>
            <p:cNvSpPr/>
            <p:nvPr/>
          </p:nvSpPr>
          <p:spPr>
            <a:xfrm>
              <a:off x="3352796" y="3951513"/>
              <a:ext cx="2286000" cy="43543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Outcomes of Audit</a:t>
              </a:r>
              <a:endParaRPr lang="en-US" dirty="0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881757" y="5344884"/>
              <a:ext cx="1970313" cy="478972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Audit observations for Approval</a:t>
              </a:r>
              <a:endParaRPr lang="en-US" dirty="0"/>
            </a:p>
          </p:txBody>
        </p:sp>
        <p:sp>
          <p:nvSpPr>
            <p:cNvPr id="9" name="Flowchart: Process 8"/>
            <p:cNvSpPr/>
            <p:nvPr/>
          </p:nvSpPr>
          <p:spPr>
            <a:xfrm>
              <a:off x="6117775" y="5344884"/>
              <a:ext cx="2133599" cy="478972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Approval for Implementation</a:t>
              </a:r>
              <a:endParaRPr lang="en-US" dirty="0"/>
            </a:p>
          </p:txBody>
        </p:sp>
        <p:sp>
          <p:nvSpPr>
            <p:cNvPr id="10" name="Flowchart: Process 9"/>
            <p:cNvSpPr/>
            <p:nvPr/>
          </p:nvSpPr>
          <p:spPr bwMode="auto">
            <a:xfrm>
              <a:off x="1328006" y="3145974"/>
              <a:ext cx="2318722" cy="380998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 smtClean="0"/>
                <a:t>External Audit</a:t>
              </a:r>
              <a:endParaRPr lang="en-US" sz="1600" b="1" dirty="0"/>
            </a:p>
          </p:txBody>
        </p:sp>
        <p:sp>
          <p:nvSpPr>
            <p:cNvPr id="11" name="Flowchart: Terminator 10"/>
            <p:cNvSpPr/>
            <p:nvPr/>
          </p:nvSpPr>
          <p:spPr bwMode="auto">
            <a:xfrm>
              <a:off x="1066802" y="775312"/>
              <a:ext cx="3080658" cy="2065859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513064" indent="-285036"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Verification of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Sample Course File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Students Attendance Record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Sample Blue Book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Faculty Feed back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Result Analysis File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Mentoring process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Class committee details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Internal Audit Proof</a:t>
              </a:r>
            </a:p>
          </p:txBody>
        </p:sp>
        <p:sp>
          <p:nvSpPr>
            <p:cNvPr id="12" name="Flowchart: Terminator 11"/>
            <p:cNvSpPr/>
            <p:nvPr/>
          </p:nvSpPr>
          <p:spPr bwMode="auto">
            <a:xfrm>
              <a:off x="5791202" y="1578427"/>
              <a:ext cx="2166256" cy="859971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513064" indent="-285036"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Verification of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 Course Files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400" b="1" dirty="0" smtClean="0">
                  <a:latin typeface="+mj-lt"/>
                  <a:ea typeface="Times New Roman" panose="02020603050405020304" pitchFamily="18" charset="0"/>
                </a:rPr>
                <a:t>Personal Files</a:t>
              </a:r>
            </a:p>
          </p:txBody>
        </p:sp>
        <p:sp>
          <p:nvSpPr>
            <p:cNvPr id="13" name="Flowchart: Terminator 12"/>
            <p:cNvSpPr/>
            <p:nvPr/>
          </p:nvSpPr>
          <p:spPr bwMode="auto">
            <a:xfrm>
              <a:off x="3254833" y="4659084"/>
              <a:ext cx="2362199" cy="642259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 smtClean="0"/>
                <a:t>Department Advisory Committee (DAC)</a:t>
              </a:r>
              <a:endParaRPr lang="en-US" sz="1600" b="1" dirty="0"/>
            </a:p>
          </p:txBody>
        </p:sp>
        <p:sp>
          <p:nvSpPr>
            <p:cNvPr id="14" name="Flowchart: Terminator 13"/>
            <p:cNvSpPr/>
            <p:nvPr/>
          </p:nvSpPr>
          <p:spPr bwMode="auto">
            <a:xfrm>
              <a:off x="3287492" y="6034998"/>
              <a:ext cx="2166256" cy="572631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 smtClean="0"/>
                <a:t>Program Assessment Committee (PAC)</a:t>
              </a:r>
              <a:endParaRPr lang="en-US" sz="1600" b="1" dirty="0"/>
            </a:p>
          </p:txBody>
        </p:sp>
        <p:sp>
          <p:nvSpPr>
            <p:cNvPr id="15" name="Flowchart: Process 14"/>
            <p:cNvSpPr/>
            <p:nvPr/>
          </p:nvSpPr>
          <p:spPr bwMode="auto">
            <a:xfrm>
              <a:off x="5758479" y="3113316"/>
              <a:ext cx="2318722" cy="424541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 smtClean="0"/>
                <a:t>Internal Audit</a:t>
              </a:r>
              <a:endParaRPr lang="en-US" sz="1600" b="1" dirty="0"/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 flipH="1">
              <a:off x="1759141" y="5000482"/>
              <a:ext cx="1626" cy="34044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15" idx="0"/>
            </p:cNvCxnSpPr>
            <p:nvPr/>
          </p:nvCxnSpPr>
          <p:spPr bwMode="auto">
            <a:xfrm rot="5400000">
              <a:off x="6583236" y="2768434"/>
              <a:ext cx="679487" cy="1027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 bwMode="auto">
            <a:xfrm rot="16200000" flipH="1">
              <a:off x="2308567" y="3006035"/>
              <a:ext cx="309746" cy="574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3" idx="0"/>
            </p:cNvCxnSpPr>
            <p:nvPr/>
          </p:nvCxnSpPr>
          <p:spPr bwMode="auto">
            <a:xfrm rot="16200000" flipH="1">
              <a:off x="4291712" y="4514863"/>
              <a:ext cx="279088" cy="93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rot="16200000" flipV="1">
              <a:off x="2117534" y="3852123"/>
              <a:ext cx="680755" cy="53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2460567" y="4173877"/>
              <a:ext cx="873740" cy="1019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auto">
            <a:xfrm rot="5400000" flipH="1" flipV="1">
              <a:off x="6600866" y="3846353"/>
              <a:ext cx="658588" cy="5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 bwMode="auto">
            <a:xfrm rot="10800000" flipV="1">
              <a:off x="5636030" y="4167446"/>
              <a:ext cx="1302326" cy="55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auto">
            <a:xfrm flipV="1">
              <a:off x="1740362" y="4993178"/>
              <a:ext cx="1507144" cy="1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 bwMode="auto">
            <a:xfrm rot="5400000" flipH="1" flipV="1">
              <a:off x="6946675" y="5156666"/>
              <a:ext cx="343587" cy="55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 bwMode="auto">
            <a:xfrm flipV="1">
              <a:off x="5622407" y="4990407"/>
              <a:ext cx="1507144" cy="1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 bwMode="auto">
            <a:xfrm rot="16200000" flipV="1">
              <a:off x="1488539" y="6082706"/>
              <a:ext cx="506187" cy="1916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 bwMode="auto">
            <a:xfrm flipV="1">
              <a:off x="1745673" y="6332416"/>
              <a:ext cx="1535987" cy="185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 bwMode="auto">
            <a:xfrm rot="16200000" flipV="1">
              <a:off x="6888487" y="6073836"/>
              <a:ext cx="495986" cy="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 bwMode="auto">
            <a:xfrm flipV="1">
              <a:off x="5458923" y="6306589"/>
              <a:ext cx="1673397" cy="73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80771" y="92406"/>
            <a:ext cx="8404159" cy="646422"/>
          </a:xfrm>
        </p:spPr>
        <p:txBody>
          <a:bodyPr/>
          <a:lstStyle/>
          <a:p>
            <a:r>
              <a:rPr lang="en-IN" sz="3200" b="1" dirty="0">
                <a:solidFill>
                  <a:srgbClr val="800000"/>
                </a:solidFill>
              </a:rPr>
              <a:t>Conclusion</a:t>
            </a:r>
            <a:endParaRPr lang="en-IN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64235"/>
            <a:ext cx="8640000" cy="55753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OBE is student centric and Improved learning process.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It will enhance the  learning opportunities for teachers that reinforce and expand their knowledge 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Increased institutional effectiveness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Enhanced accountability in Teaching and Learning process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Quality education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Development is  measurable &amp; linked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Program outcomes /course outcomes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Program Educational Objectives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Assessment &amp; Evaluation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Teachers' Learning will be a valuable resource for classrooms, Departments, and professional organizations.</a:t>
            </a:r>
            <a:endParaRPr lang="en-IN" sz="2000" b="1" u="sng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xmlns="" id="{12C6D3D4-5123-4FFE-B58D-CB80CC53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1079" y="6340168"/>
            <a:ext cx="2964471" cy="364195"/>
          </a:xfrm>
        </p:spPr>
        <p:txBody>
          <a:bodyPr/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Dept. of Mechanical Engineering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91637" y="6340168"/>
            <a:ext cx="2184347" cy="36419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schemeClr val="tx1"/>
                </a:solidFill>
              </a:rPr>
              <a:pPr/>
              <a:t>61</a:t>
            </a:fld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1,000+ Best Thank You Photos · 100% Free Download · Pexels Stock 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1,000+ Best Thank You Photos · 100% Free Download · Pexels Stock 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8475" y="1876425"/>
            <a:ext cx="30670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5820</Words>
  <Application>Microsoft Office PowerPoint</Application>
  <PresentationFormat>On-screen Show (4:3)</PresentationFormat>
  <Paragraphs>1892</Paragraphs>
  <Slides>62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Office Theme</vt:lpstr>
      <vt:lpstr>Bitmap Image</vt:lpstr>
      <vt:lpstr>Slide 1</vt:lpstr>
      <vt:lpstr>Head of the Department</vt:lpstr>
      <vt:lpstr>Slide 3</vt:lpstr>
      <vt:lpstr>Introduction Faculty – Infrastructure - Students</vt:lpstr>
      <vt:lpstr>Slide 5</vt:lpstr>
      <vt:lpstr>Slide 6</vt:lpstr>
      <vt:lpstr>Slide 7</vt:lpstr>
      <vt:lpstr>Slide 8</vt:lpstr>
      <vt:lpstr>Criteria-1  Institute &amp; Department Vision, Mission</vt:lpstr>
      <vt:lpstr>Criteria-1 Department PEO’s and  PSO’s </vt:lpstr>
      <vt:lpstr>Slide 11</vt:lpstr>
      <vt:lpstr>Slide 12</vt:lpstr>
      <vt:lpstr>Slide 13</vt:lpstr>
      <vt:lpstr>Slide 14</vt:lpstr>
      <vt:lpstr>Criteria-3  Program Outcomes &amp; Course Outcomes</vt:lpstr>
      <vt:lpstr>Curriculum Gap analysis</vt:lpstr>
      <vt:lpstr> Assessment Tools Used For CO Attainment Calculation </vt:lpstr>
      <vt:lpstr>Slide 18</vt:lpstr>
      <vt:lpstr>Slide 19</vt:lpstr>
      <vt:lpstr>Slide 20</vt:lpstr>
      <vt:lpstr> Assessment Tools used for POs &amp; PSOs  </vt:lpstr>
      <vt:lpstr>Assessment Tools for Attainment of POs &amp; PSOs</vt:lpstr>
      <vt:lpstr>Slide 23</vt:lpstr>
      <vt:lpstr>Slide 24</vt:lpstr>
      <vt:lpstr>Slide 25</vt:lpstr>
      <vt:lpstr>Slide 26</vt:lpstr>
      <vt:lpstr>Placement, Higher Studies And Entrepreneurship </vt:lpstr>
      <vt:lpstr>Slide 28</vt:lpstr>
      <vt:lpstr>Slide 29</vt:lpstr>
      <vt:lpstr> Teaching Staff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 Technical and Supporting  Staff</vt:lpstr>
      <vt:lpstr>Slide 39</vt:lpstr>
      <vt:lpstr>Slide 40</vt:lpstr>
      <vt:lpstr>Slide 41</vt:lpstr>
      <vt:lpstr>Progress of the program</vt:lpstr>
      <vt:lpstr>  Outcome Based Education(OBE) Framework for Outcome Based Education  </vt:lpstr>
      <vt:lpstr> Outcome Based Education(OBE) </vt:lpstr>
      <vt:lpstr> Outcome Based Education(OBE) </vt:lpstr>
      <vt:lpstr>Bloom’s Taxonomy</vt:lpstr>
      <vt:lpstr>Process for defining Vision and Mission statements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 Assessment Tools used for CO Attainment Calculation </vt:lpstr>
      <vt:lpstr>Faculty Performance Appraisal and Development System</vt:lpstr>
      <vt:lpstr>Slide 59</vt:lpstr>
      <vt:lpstr>Slide 60</vt:lpstr>
      <vt:lpstr>Conclusion</vt:lpstr>
      <vt:lpstr>Slide 62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meche</cp:lastModifiedBy>
  <cp:revision>14</cp:revision>
  <dcterms:created xsi:type="dcterms:W3CDTF">2021-12-09T04:33:58Z</dcterms:created>
  <dcterms:modified xsi:type="dcterms:W3CDTF">2021-12-09T06:18:37Z</dcterms:modified>
</cp:coreProperties>
</file>