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6" r:id="rId4"/>
    <p:sldMasterId id="2147483721" r:id="rId5"/>
    <p:sldMasterId id="2147483747" r:id="rId6"/>
    <p:sldMasterId id="2147483759" r:id="rId7"/>
  </p:sldMasterIdLst>
  <p:notesMasterIdLst>
    <p:notesMasterId r:id="rId74"/>
  </p:notesMasterIdLst>
  <p:sldIdLst>
    <p:sldId id="256" r:id="rId8"/>
    <p:sldId id="362" r:id="rId9"/>
    <p:sldId id="257" r:id="rId10"/>
    <p:sldId id="258" r:id="rId11"/>
    <p:sldId id="259" r:id="rId12"/>
    <p:sldId id="260" r:id="rId13"/>
    <p:sldId id="354" r:id="rId14"/>
    <p:sldId id="262" r:id="rId15"/>
    <p:sldId id="358" r:id="rId16"/>
    <p:sldId id="356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365" r:id="rId27"/>
    <p:sldId id="273" r:id="rId28"/>
    <p:sldId id="276" r:id="rId29"/>
    <p:sldId id="275" r:id="rId30"/>
    <p:sldId id="277" r:id="rId31"/>
    <p:sldId id="278" r:id="rId32"/>
    <p:sldId id="281" r:id="rId33"/>
    <p:sldId id="282" r:id="rId34"/>
    <p:sldId id="283" r:id="rId35"/>
    <p:sldId id="284" r:id="rId36"/>
    <p:sldId id="286" r:id="rId37"/>
    <p:sldId id="285" r:id="rId38"/>
    <p:sldId id="288" r:id="rId39"/>
    <p:sldId id="350" r:id="rId40"/>
    <p:sldId id="287" r:id="rId41"/>
    <p:sldId id="367" r:id="rId42"/>
    <p:sldId id="290" r:id="rId43"/>
    <p:sldId id="291" r:id="rId44"/>
    <p:sldId id="292" r:id="rId45"/>
    <p:sldId id="295" r:id="rId46"/>
    <p:sldId id="297" r:id="rId47"/>
    <p:sldId id="298" r:id="rId48"/>
    <p:sldId id="296" r:id="rId49"/>
    <p:sldId id="294" r:id="rId50"/>
    <p:sldId id="299" r:id="rId51"/>
    <p:sldId id="301" r:id="rId52"/>
    <p:sldId id="300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70" r:id="rId61"/>
    <p:sldId id="366" r:id="rId62"/>
    <p:sldId id="315" r:id="rId63"/>
    <p:sldId id="321" r:id="rId64"/>
    <p:sldId id="318" r:id="rId65"/>
    <p:sldId id="319" r:id="rId66"/>
    <p:sldId id="369" r:id="rId67"/>
    <p:sldId id="322" r:id="rId68"/>
    <p:sldId id="360" r:id="rId69"/>
    <p:sldId id="324" r:id="rId70"/>
    <p:sldId id="361" r:id="rId71"/>
    <p:sldId id="326" r:id="rId72"/>
    <p:sldId id="353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CC99FF"/>
    <a:srgbClr val="FFFFCC"/>
    <a:srgbClr val="CCCCFF"/>
    <a:srgbClr val="FF99CC"/>
    <a:srgbClr val="5404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62" autoAdjust="0"/>
    <p:restoredTop sz="94660"/>
  </p:normalViewPr>
  <p:slideViewPr>
    <p:cSldViewPr snapToGrid="0">
      <p:cViewPr varScale="1">
        <p:scale>
          <a:sx n="70" d="100"/>
          <a:sy n="70" d="100"/>
        </p:scale>
        <p:origin x="52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822EAC-2D6B-446A-93C1-449B15C3C50F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1180EF-714B-4F31-B252-EF25BF178EDF}">
      <dgm:prSet phldrT="[Text]" custT="1"/>
      <dgm:spPr>
        <a:solidFill>
          <a:schemeClr val="accent1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 smtClean="0">
              <a:solidFill>
                <a:schemeClr val="bg1"/>
              </a:solidFill>
              <a:latin typeface="Arial Black" pitchFamily="34" charset="0"/>
            </a:rPr>
            <a:t>Process </a:t>
          </a:r>
          <a:r>
            <a:rPr lang="en-US" sz="1600" b="1" dirty="0">
              <a:solidFill>
                <a:schemeClr val="bg1"/>
              </a:solidFill>
              <a:latin typeface="Arial Black" pitchFamily="34" charset="0"/>
            </a:rPr>
            <a:t>for Attainment through </a:t>
          </a:r>
          <a:endParaRPr lang="en-US" sz="1600" b="1" dirty="0" smtClean="0">
            <a:solidFill>
              <a:schemeClr val="bg1"/>
            </a:solidFill>
            <a:latin typeface="Arial Black" pitchFamily="34" charset="0"/>
          </a:endParaRPr>
        </a:p>
        <a:p>
          <a:r>
            <a:rPr lang="en-US" sz="1600" b="1" dirty="0" smtClean="0">
              <a:solidFill>
                <a:schemeClr val="bg1"/>
              </a:solidFill>
              <a:latin typeface="Arial Black" pitchFamily="34" charset="0"/>
            </a:rPr>
            <a:t>CIE &amp; SEE </a:t>
          </a:r>
          <a:endParaRPr lang="en-US" sz="1600" dirty="0">
            <a:solidFill>
              <a:schemeClr val="bg1"/>
            </a:solidFill>
            <a:latin typeface="Arial Black" pitchFamily="34" charset="0"/>
          </a:endParaRPr>
        </a:p>
      </dgm:t>
    </dgm:pt>
    <dgm:pt modelId="{F6E671C1-7186-43AB-8988-98BC579DF009}" type="parTrans" cxnId="{BE1E5F66-F274-4296-8110-11EA94AF85CA}">
      <dgm:prSet/>
      <dgm:spPr/>
      <dgm:t>
        <a:bodyPr/>
        <a:lstStyle/>
        <a:p>
          <a:endParaRPr lang="en-US" sz="1400"/>
        </a:p>
      </dgm:t>
    </dgm:pt>
    <dgm:pt modelId="{6DB8EA0A-B72D-4557-A338-187C20BC19C7}" type="sibTrans" cxnId="{BE1E5F66-F274-4296-8110-11EA94AF85CA}">
      <dgm:prSet/>
      <dgm:spPr/>
      <dgm:t>
        <a:bodyPr/>
        <a:lstStyle/>
        <a:p>
          <a:endParaRPr lang="en-US" sz="1400"/>
        </a:p>
      </dgm:t>
    </dgm:pt>
    <dgm:pt modelId="{9F85CEA0-156D-45C1-A197-8E171A06F0E8}">
      <dgm:prSet phldrT="[Text]" custT="1"/>
      <dgm:spPr>
        <a:solidFill>
          <a:schemeClr val="accent3">
            <a:lumMod val="60000"/>
            <a:lumOff val="40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r>
            <a:rPr lang="en-IN" sz="1600" b="1" dirty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Level 3 – 60% </a:t>
          </a:r>
          <a:r>
            <a:rPr lang="en-IN" sz="1600" b="1" dirty="0" smtClean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students </a:t>
          </a:r>
          <a:r>
            <a:rPr lang="en-IN" sz="1600" b="1" dirty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should have scored &gt;= 60%  </a:t>
          </a:r>
          <a:r>
            <a:rPr lang="en-US" sz="1600" b="1" dirty="0" smtClean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of Maximum marks</a:t>
          </a:r>
          <a:endParaRPr lang="en-US" sz="1600" b="1" dirty="0">
            <a:solidFill>
              <a:schemeClr val="tx1"/>
            </a:solidFill>
            <a:latin typeface="Arial Black" panose="020B0A04020102020204" pitchFamily="34" charset="0"/>
            <a:ea typeface="Verdana"/>
            <a:cs typeface="Verdana"/>
          </a:endParaRPr>
        </a:p>
      </dgm:t>
    </dgm:pt>
    <dgm:pt modelId="{9268E42B-4159-49C9-A6CB-88A1D3018250}" type="parTrans" cxnId="{4F0204B5-7ED4-44E8-B710-DB0FFCBC32B0}">
      <dgm:prSet custT="1"/>
      <dgm:spPr>
        <a:ln w="38100">
          <a:solidFill>
            <a:schemeClr val="tx1"/>
          </a:solidFill>
        </a:ln>
      </dgm:spPr>
      <dgm:t>
        <a:bodyPr/>
        <a:lstStyle/>
        <a:p>
          <a:endParaRPr lang="en-US" sz="1400" dirty="0"/>
        </a:p>
      </dgm:t>
    </dgm:pt>
    <dgm:pt modelId="{5BB1DC5A-3476-4AAF-82CE-2B244BD3BACB}" type="sibTrans" cxnId="{4F0204B5-7ED4-44E8-B710-DB0FFCBC32B0}">
      <dgm:prSet/>
      <dgm:spPr/>
      <dgm:t>
        <a:bodyPr/>
        <a:lstStyle/>
        <a:p>
          <a:endParaRPr lang="en-US" sz="1400"/>
        </a:p>
      </dgm:t>
    </dgm:pt>
    <dgm:pt modelId="{C77C45E3-4187-40A2-9DE5-D006C8AC9CBB}">
      <dgm:prSet phldrT="[Text]" custT="1"/>
      <dgm:spPr>
        <a:solidFill>
          <a:schemeClr val="accent3">
            <a:lumMod val="60000"/>
            <a:lumOff val="40000"/>
          </a:schemeClr>
        </a:solidFill>
        <a:ln w="28575"/>
      </dgm:spPr>
      <dgm:t>
        <a:bodyPr/>
        <a:lstStyle/>
        <a:p>
          <a:r>
            <a:rPr lang="en-IN" sz="1600" b="1" dirty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Level 2 – 55% students should have scored &gt;= </a:t>
          </a:r>
          <a:r>
            <a:rPr lang="en-IN" sz="1600" b="1" dirty="0" smtClean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60%  </a:t>
          </a:r>
          <a:r>
            <a:rPr lang="en-US" sz="1600" b="1" dirty="0" smtClean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of Maximum marks</a:t>
          </a:r>
          <a:endParaRPr lang="en-US" sz="1600" dirty="0">
            <a:solidFill>
              <a:schemeClr val="tx1"/>
            </a:solidFill>
          </a:endParaRPr>
        </a:p>
      </dgm:t>
    </dgm:pt>
    <dgm:pt modelId="{BDD09CB2-EDAF-4D65-A912-01A17864F4E4}" type="parTrans" cxnId="{5803DEDE-F375-4FA0-A318-E6FD6C51B76E}">
      <dgm:prSet custT="1"/>
      <dgm:spPr>
        <a:ln w="38100"/>
      </dgm:spPr>
      <dgm:t>
        <a:bodyPr/>
        <a:lstStyle/>
        <a:p>
          <a:endParaRPr lang="en-US" sz="1400" dirty="0"/>
        </a:p>
      </dgm:t>
    </dgm:pt>
    <dgm:pt modelId="{DF5765A6-5A2C-4928-959B-43AC1391BD33}" type="sibTrans" cxnId="{5803DEDE-F375-4FA0-A318-E6FD6C51B76E}">
      <dgm:prSet/>
      <dgm:spPr/>
      <dgm:t>
        <a:bodyPr/>
        <a:lstStyle/>
        <a:p>
          <a:endParaRPr lang="en-US" sz="1400"/>
        </a:p>
      </dgm:t>
    </dgm:pt>
    <dgm:pt modelId="{9501354A-B175-4524-8A9B-86AA6B3D0F87}">
      <dgm:prSet phldrT="[Text]" custT="1"/>
      <dgm:spPr>
        <a:solidFill>
          <a:schemeClr val="accent3">
            <a:lumMod val="60000"/>
            <a:lumOff val="40000"/>
          </a:schemeClr>
        </a:solidFill>
        <a:ln w="28575"/>
      </dgm:spPr>
      <dgm:t>
        <a:bodyPr/>
        <a:lstStyle/>
        <a:p>
          <a:r>
            <a:rPr lang="en-IN" sz="1600" b="1" dirty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Level 1 – 50% students should have scored &gt;= </a:t>
          </a:r>
          <a:r>
            <a:rPr lang="en-IN" sz="1600" b="1" dirty="0" smtClean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60%  </a:t>
          </a:r>
          <a:r>
            <a:rPr lang="en-US" sz="1600" b="1" dirty="0" smtClean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of Maximum marks</a:t>
          </a:r>
          <a:endParaRPr lang="en-US" sz="1600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CB893A48-0832-40B0-A49B-2DB8A06965B1}" type="parTrans" cxnId="{57AC7E1D-8728-4AE2-82BF-BFE15A57480D}">
      <dgm:prSet custT="1"/>
      <dgm:spPr>
        <a:ln w="38100">
          <a:solidFill>
            <a:schemeClr val="tx1"/>
          </a:solidFill>
        </a:ln>
      </dgm:spPr>
      <dgm:t>
        <a:bodyPr/>
        <a:lstStyle/>
        <a:p>
          <a:endParaRPr lang="en-US" sz="1400" dirty="0"/>
        </a:p>
      </dgm:t>
    </dgm:pt>
    <dgm:pt modelId="{F9A19A30-7B9B-4244-ACA8-955978F8AB85}" type="sibTrans" cxnId="{57AC7E1D-8728-4AE2-82BF-BFE15A57480D}">
      <dgm:prSet/>
      <dgm:spPr/>
      <dgm:t>
        <a:bodyPr/>
        <a:lstStyle/>
        <a:p>
          <a:endParaRPr lang="en-US" sz="1400"/>
        </a:p>
      </dgm:t>
    </dgm:pt>
    <dgm:pt modelId="{556E152F-8F6D-4691-8DC6-E2DBB3D49C3D}">
      <dgm:prSet phldrT="[Text]" custT="1"/>
      <dgm:spPr>
        <a:solidFill>
          <a:schemeClr val="accent3">
            <a:lumMod val="60000"/>
            <a:lumOff val="40000"/>
          </a:schemeClr>
        </a:solidFill>
        <a:ln w="28575"/>
      </dgm:spPr>
      <dgm:t>
        <a:bodyPr/>
        <a:lstStyle/>
        <a:p>
          <a:r>
            <a:rPr lang="en-IN" sz="1600" b="1" dirty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Based on the percentage obtained, the </a:t>
          </a:r>
          <a:r>
            <a:rPr lang="en-IN" sz="1600" b="1" dirty="0" smtClean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Attainment </a:t>
          </a:r>
          <a:r>
            <a:rPr lang="en-IN" sz="1600" b="1" dirty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level for each of the CO is identified</a:t>
          </a:r>
          <a:endParaRPr lang="en-US" sz="1600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AE6C9CFA-5259-4ADF-827C-6FDAF97C30CA}" type="parTrans" cxnId="{64F62CDC-87D6-4002-B7C5-C00E2FE6A060}">
      <dgm:prSet custT="1"/>
      <dgm:spPr>
        <a:ln w="38100">
          <a:solidFill>
            <a:schemeClr val="tx1"/>
          </a:solidFill>
        </a:ln>
      </dgm:spPr>
      <dgm:t>
        <a:bodyPr/>
        <a:lstStyle/>
        <a:p>
          <a:endParaRPr lang="en-US" sz="1400" dirty="0"/>
        </a:p>
      </dgm:t>
    </dgm:pt>
    <dgm:pt modelId="{5C8B4B07-6EE2-463D-9DBE-AA49759D02D7}" type="sibTrans" cxnId="{64F62CDC-87D6-4002-B7C5-C00E2FE6A060}">
      <dgm:prSet/>
      <dgm:spPr/>
      <dgm:t>
        <a:bodyPr/>
        <a:lstStyle/>
        <a:p>
          <a:endParaRPr lang="en-US" sz="1400"/>
        </a:p>
      </dgm:t>
    </dgm:pt>
    <dgm:pt modelId="{F198B5D8-6E43-4206-ADF1-75694828772A}" type="pres">
      <dgm:prSet presAssocID="{DA822EAC-2D6B-446A-93C1-449B15C3C50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755989B-B94F-4C08-89EA-309A2CD005E9}" type="pres">
      <dgm:prSet presAssocID="{011180EF-714B-4F31-B252-EF25BF178EDF}" presName="root1" presStyleCnt="0"/>
      <dgm:spPr/>
    </dgm:pt>
    <dgm:pt modelId="{B61FBF4A-9E2C-44A6-A082-DA6571B58FC2}" type="pres">
      <dgm:prSet presAssocID="{011180EF-714B-4F31-B252-EF25BF178EDF}" presName="LevelOneTextNode" presStyleLbl="node0" presStyleIdx="0" presStyleCnt="1" custScaleX="15122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57E061-1CB1-41D4-BF6F-B3FBE8C74B49}" type="pres">
      <dgm:prSet presAssocID="{011180EF-714B-4F31-B252-EF25BF178EDF}" presName="level2hierChild" presStyleCnt="0"/>
      <dgm:spPr/>
    </dgm:pt>
    <dgm:pt modelId="{C40D1802-41DE-45C9-A517-2596AE41E835}" type="pres">
      <dgm:prSet presAssocID="{9268E42B-4159-49C9-A6CB-88A1D3018250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A7EE5BAD-6AB3-474B-AB3C-3494FDF6913B}" type="pres">
      <dgm:prSet presAssocID="{9268E42B-4159-49C9-A6CB-88A1D3018250}" presName="connTx" presStyleLbl="parChTrans1D2" presStyleIdx="0" presStyleCnt="4"/>
      <dgm:spPr/>
      <dgm:t>
        <a:bodyPr/>
        <a:lstStyle/>
        <a:p>
          <a:endParaRPr lang="en-US"/>
        </a:p>
      </dgm:t>
    </dgm:pt>
    <dgm:pt modelId="{050604FA-750E-4295-BD3D-1727983B74C9}" type="pres">
      <dgm:prSet presAssocID="{9F85CEA0-156D-45C1-A197-8E171A06F0E8}" presName="root2" presStyleCnt="0"/>
      <dgm:spPr/>
    </dgm:pt>
    <dgm:pt modelId="{5212D2C3-0ECC-461A-84BE-2772927837BA}" type="pres">
      <dgm:prSet presAssocID="{9F85CEA0-156D-45C1-A197-8E171A06F0E8}" presName="LevelTwoTextNode" presStyleLbl="node2" presStyleIdx="0" presStyleCnt="4" custScaleX="20786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CE5116-DE83-4E69-AB97-4DA49792D28E}" type="pres">
      <dgm:prSet presAssocID="{9F85CEA0-156D-45C1-A197-8E171A06F0E8}" presName="level3hierChild" presStyleCnt="0"/>
      <dgm:spPr/>
    </dgm:pt>
    <dgm:pt modelId="{1E065640-0EAC-4729-BA86-6BA7F83C838C}" type="pres">
      <dgm:prSet presAssocID="{BDD09CB2-EDAF-4D65-A912-01A17864F4E4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96985714-7EF6-4C85-ACC6-2E1EC93EEF7D}" type="pres">
      <dgm:prSet presAssocID="{BDD09CB2-EDAF-4D65-A912-01A17864F4E4}" presName="connTx" presStyleLbl="parChTrans1D2" presStyleIdx="1" presStyleCnt="4"/>
      <dgm:spPr/>
      <dgm:t>
        <a:bodyPr/>
        <a:lstStyle/>
        <a:p>
          <a:endParaRPr lang="en-US"/>
        </a:p>
      </dgm:t>
    </dgm:pt>
    <dgm:pt modelId="{DCF94323-AD9D-41C0-BD77-F5E12865E29E}" type="pres">
      <dgm:prSet presAssocID="{C77C45E3-4187-40A2-9DE5-D006C8AC9CBB}" presName="root2" presStyleCnt="0"/>
      <dgm:spPr/>
    </dgm:pt>
    <dgm:pt modelId="{68CC2418-2348-4FBD-AC4D-C849E40B8890}" type="pres">
      <dgm:prSet presAssocID="{C77C45E3-4187-40A2-9DE5-D006C8AC9CBB}" presName="LevelTwoTextNode" presStyleLbl="node2" presStyleIdx="1" presStyleCnt="4" custScaleX="2073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25D554-F356-4B16-A254-059C600C93DF}" type="pres">
      <dgm:prSet presAssocID="{C77C45E3-4187-40A2-9DE5-D006C8AC9CBB}" presName="level3hierChild" presStyleCnt="0"/>
      <dgm:spPr/>
    </dgm:pt>
    <dgm:pt modelId="{94C87403-704E-4332-9462-32BBC68023AA}" type="pres">
      <dgm:prSet presAssocID="{CB893A48-0832-40B0-A49B-2DB8A06965B1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60874CE1-AE7F-47E0-9AE3-FF5B19B3A159}" type="pres">
      <dgm:prSet presAssocID="{CB893A48-0832-40B0-A49B-2DB8A06965B1}" presName="connTx" presStyleLbl="parChTrans1D2" presStyleIdx="2" presStyleCnt="4"/>
      <dgm:spPr/>
      <dgm:t>
        <a:bodyPr/>
        <a:lstStyle/>
        <a:p>
          <a:endParaRPr lang="en-US"/>
        </a:p>
      </dgm:t>
    </dgm:pt>
    <dgm:pt modelId="{5E6EEA50-808D-4D18-BEAF-ACB64BA6B5A9}" type="pres">
      <dgm:prSet presAssocID="{9501354A-B175-4524-8A9B-86AA6B3D0F87}" presName="root2" presStyleCnt="0"/>
      <dgm:spPr/>
    </dgm:pt>
    <dgm:pt modelId="{C8306592-9D8E-4F49-A002-47579910AD94}" type="pres">
      <dgm:prSet presAssocID="{9501354A-B175-4524-8A9B-86AA6B3D0F87}" presName="LevelTwoTextNode" presStyleLbl="node2" presStyleIdx="2" presStyleCnt="4" custScaleX="2046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C41E61-F820-40D4-8306-C0307F73251C}" type="pres">
      <dgm:prSet presAssocID="{9501354A-B175-4524-8A9B-86AA6B3D0F87}" presName="level3hierChild" presStyleCnt="0"/>
      <dgm:spPr/>
    </dgm:pt>
    <dgm:pt modelId="{51B3898C-0A2F-4E2A-B9B2-39B7EB649545}" type="pres">
      <dgm:prSet presAssocID="{AE6C9CFA-5259-4ADF-827C-6FDAF97C30CA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DDE518C9-33D7-4644-9A4D-49A1FB9A6DA2}" type="pres">
      <dgm:prSet presAssocID="{AE6C9CFA-5259-4ADF-827C-6FDAF97C30CA}" presName="connTx" presStyleLbl="parChTrans1D2" presStyleIdx="3" presStyleCnt="4"/>
      <dgm:spPr/>
      <dgm:t>
        <a:bodyPr/>
        <a:lstStyle/>
        <a:p>
          <a:endParaRPr lang="en-US"/>
        </a:p>
      </dgm:t>
    </dgm:pt>
    <dgm:pt modelId="{7B26B2FC-F16D-4E0B-8730-CD2678C58144}" type="pres">
      <dgm:prSet presAssocID="{556E152F-8F6D-4691-8DC6-E2DBB3D49C3D}" presName="root2" presStyleCnt="0"/>
      <dgm:spPr/>
    </dgm:pt>
    <dgm:pt modelId="{B4C6FE06-BA5A-4ABC-92CA-A9BCF280F063}" type="pres">
      <dgm:prSet presAssocID="{556E152F-8F6D-4691-8DC6-E2DBB3D49C3D}" presName="LevelTwoTextNode" presStyleLbl="node2" presStyleIdx="3" presStyleCnt="4" custScaleX="2046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573C3C-6D22-4C80-A3D2-7325024CC358}" type="pres">
      <dgm:prSet presAssocID="{556E152F-8F6D-4691-8DC6-E2DBB3D49C3D}" presName="level3hierChild" presStyleCnt="0"/>
      <dgm:spPr/>
    </dgm:pt>
  </dgm:ptLst>
  <dgm:cxnLst>
    <dgm:cxn modelId="{991E6087-0A2D-4320-AF63-3D9B28D1DDD8}" type="presOf" srcId="{DA822EAC-2D6B-446A-93C1-449B15C3C50F}" destId="{F198B5D8-6E43-4206-ADF1-75694828772A}" srcOrd="0" destOrd="0" presId="urn:microsoft.com/office/officeart/2008/layout/HorizontalMultiLevelHierarchy"/>
    <dgm:cxn modelId="{96EC8660-FB3E-45FF-AEE9-C316099DD79E}" type="presOf" srcId="{011180EF-714B-4F31-B252-EF25BF178EDF}" destId="{B61FBF4A-9E2C-44A6-A082-DA6571B58FC2}" srcOrd="0" destOrd="0" presId="urn:microsoft.com/office/officeart/2008/layout/HorizontalMultiLevelHierarchy"/>
    <dgm:cxn modelId="{0A43A9C5-9706-4196-BC3B-875403124A87}" type="presOf" srcId="{9268E42B-4159-49C9-A6CB-88A1D3018250}" destId="{C40D1802-41DE-45C9-A517-2596AE41E835}" srcOrd="0" destOrd="0" presId="urn:microsoft.com/office/officeart/2008/layout/HorizontalMultiLevelHierarchy"/>
    <dgm:cxn modelId="{C37C684D-11EA-4F3B-8FC8-B157D9000880}" type="presOf" srcId="{BDD09CB2-EDAF-4D65-A912-01A17864F4E4}" destId="{96985714-7EF6-4C85-ACC6-2E1EC93EEF7D}" srcOrd="1" destOrd="0" presId="urn:microsoft.com/office/officeart/2008/layout/HorizontalMultiLevelHierarchy"/>
    <dgm:cxn modelId="{8D8977E3-4F2A-485C-A39A-6144B1C5DF37}" type="presOf" srcId="{CB893A48-0832-40B0-A49B-2DB8A06965B1}" destId="{94C87403-704E-4332-9462-32BBC68023AA}" srcOrd="0" destOrd="0" presId="urn:microsoft.com/office/officeart/2008/layout/HorizontalMultiLevelHierarchy"/>
    <dgm:cxn modelId="{E6199F32-4B22-4480-BD1A-763B9E2994DF}" type="presOf" srcId="{AE6C9CFA-5259-4ADF-827C-6FDAF97C30CA}" destId="{51B3898C-0A2F-4E2A-B9B2-39B7EB649545}" srcOrd="0" destOrd="0" presId="urn:microsoft.com/office/officeart/2008/layout/HorizontalMultiLevelHierarchy"/>
    <dgm:cxn modelId="{64F62CDC-87D6-4002-B7C5-C00E2FE6A060}" srcId="{011180EF-714B-4F31-B252-EF25BF178EDF}" destId="{556E152F-8F6D-4691-8DC6-E2DBB3D49C3D}" srcOrd="3" destOrd="0" parTransId="{AE6C9CFA-5259-4ADF-827C-6FDAF97C30CA}" sibTransId="{5C8B4B07-6EE2-463D-9DBE-AA49759D02D7}"/>
    <dgm:cxn modelId="{0ED8D5A2-23FF-465A-B56F-030DD616BD83}" type="presOf" srcId="{CB893A48-0832-40B0-A49B-2DB8A06965B1}" destId="{60874CE1-AE7F-47E0-9AE3-FF5B19B3A159}" srcOrd="1" destOrd="0" presId="urn:microsoft.com/office/officeart/2008/layout/HorizontalMultiLevelHierarchy"/>
    <dgm:cxn modelId="{BE1E5F66-F274-4296-8110-11EA94AF85CA}" srcId="{DA822EAC-2D6B-446A-93C1-449B15C3C50F}" destId="{011180EF-714B-4F31-B252-EF25BF178EDF}" srcOrd="0" destOrd="0" parTransId="{F6E671C1-7186-43AB-8988-98BC579DF009}" sibTransId="{6DB8EA0A-B72D-4557-A338-187C20BC19C7}"/>
    <dgm:cxn modelId="{51319E63-3BC6-4C87-9261-2C4A34536756}" type="presOf" srcId="{9501354A-B175-4524-8A9B-86AA6B3D0F87}" destId="{C8306592-9D8E-4F49-A002-47579910AD94}" srcOrd="0" destOrd="0" presId="urn:microsoft.com/office/officeart/2008/layout/HorizontalMultiLevelHierarchy"/>
    <dgm:cxn modelId="{4F0204B5-7ED4-44E8-B710-DB0FFCBC32B0}" srcId="{011180EF-714B-4F31-B252-EF25BF178EDF}" destId="{9F85CEA0-156D-45C1-A197-8E171A06F0E8}" srcOrd="0" destOrd="0" parTransId="{9268E42B-4159-49C9-A6CB-88A1D3018250}" sibTransId="{5BB1DC5A-3476-4AAF-82CE-2B244BD3BACB}"/>
    <dgm:cxn modelId="{BC9A1DF1-0F51-49E9-832D-82691F6763B2}" type="presOf" srcId="{BDD09CB2-EDAF-4D65-A912-01A17864F4E4}" destId="{1E065640-0EAC-4729-BA86-6BA7F83C838C}" srcOrd="0" destOrd="0" presId="urn:microsoft.com/office/officeart/2008/layout/HorizontalMultiLevelHierarchy"/>
    <dgm:cxn modelId="{40F2CB3E-415C-4762-ADFC-D7048CE5F0C5}" type="presOf" srcId="{9268E42B-4159-49C9-A6CB-88A1D3018250}" destId="{A7EE5BAD-6AB3-474B-AB3C-3494FDF6913B}" srcOrd="1" destOrd="0" presId="urn:microsoft.com/office/officeart/2008/layout/HorizontalMultiLevelHierarchy"/>
    <dgm:cxn modelId="{57AC7E1D-8728-4AE2-82BF-BFE15A57480D}" srcId="{011180EF-714B-4F31-B252-EF25BF178EDF}" destId="{9501354A-B175-4524-8A9B-86AA6B3D0F87}" srcOrd="2" destOrd="0" parTransId="{CB893A48-0832-40B0-A49B-2DB8A06965B1}" sibTransId="{F9A19A30-7B9B-4244-ACA8-955978F8AB85}"/>
    <dgm:cxn modelId="{FDC1DE04-5F52-45B9-9C0E-C1B7AAF53F41}" type="presOf" srcId="{9F85CEA0-156D-45C1-A197-8E171A06F0E8}" destId="{5212D2C3-0ECC-461A-84BE-2772927837BA}" srcOrd="0" destOrd="0" presId="urn:microsoft.com/office/officeart/2008/layout/HorizontalMultiLevelHierarchy"/>
    <dgm:cxn modelId="{5803DEDE-F375-4FA0-A318-E6FD6C51B76E}" srcId="{011180EF-714B-4F31-B252-EF25BF178EDF}" destId="{C77C45E3-4187-40A2-9DE5-D006C8AC9CBB}" srcOrd="1" destOrd="0" parTransId="{BDD09CB2-EDAF-4D65-A912-01A17864F4E4}" sibTransId="{DF5765A6-5A2C-4928-959B-43AC1391BD33}"/>
    <dgm:cxn modelId="{D99B5578-F329-4ED4-87AB-1F9B1EC735E9}" type="presOf" srcId="{C77C45E3-4187-40A2-9DE5-D006C8AC9CBB}" destId="{68CC2418-2348-4FBD-AC4D-C849E40B8890}" srcOrd="0" destOrd="0" presId="urn:microsoft.com/office/officeart/2008/layout/HorizontalMultiLevelHierarchy"/>
    <dgm:cxn modelId="{206C312F-6C42-4B75-80AC-85721B73E941}" type="presOf" srcId="{556E152F-8F6D-4691-8DC6-E2DBB3D49C3D}" destId="{B4C6FE06-BA5A-4ABC-92CA-A9BCF280F063}" srcOrd="0" destOrd="0" presId="urn:microsoft.com/office/officeart/2008/layout/HorizontalMultiLevelHierarchy"/>
    <dgm:cxn modelId="{33E33143-E7B3-42C7-AA27-F301453EE0BC}" type="presOf" srcId="{AE6C9CFA-5259-4ADF-827C-6FDAF97C30CA}" destId="{DDE518C9-33D7-4644-9A4D-49A1FB9A6DA2}" srcOrd="1" destOrd="0" presId="urn:microsoft.com/office/officeart/2008/layout/HorizontalMultiLevelHierarchy"/>
    <dgm:cxn modelId="{FE2A3ECE-95C8-4121-8405-4EE3B7575E8D}" type="presParOf" srcId="{F198B5D8-6E43-4206-ADF1-75694828772A}" destId="{6755989B-B94F-4C08-89EA-309A2CD005E9}" srcOrd="0" destOrd="0" presId="urn:microsoft.com/office/officeart/2008/layout/HorizontalMultiLevelHierarchy"/>
    <dgm:cxn modelId="{41C4DC5F-D71F-4EFF-9040-383AFFD759FE}" type="presParOf" srcId="{6755989B-B94F-4C08-89EA-309A2CD005E9}" destId="{B61FBF4A-9E2C-44A6-A082-DA6571B58FC2}" srcOrd="0" destOrd="0" presId="urn:microsoft.com/office/officeart/2008/layout/HorizontalMultiLevelHierarchy"/>
    <dgm:cxn modelId="{8CC49A3F-5EED-4344-8779-3F649D3D8B68}" type="presParOf" srcId="{6755989B-B94F-4C08-89EA-309A2CD005E9}" destId="{9E57E061-1CB1-41D4-BF6F-B3FBE8C74B49}" srcOrd="1" destOrd="0" presId="urn:microsoft.com/office/officeart/2008/layout/HorizontalMultiLevelHierarchy"/>
    <dgm:cxn modelId="{817D16F2-A112-4E74-9495-FC83181488EB}" type="presParOf" srcId="{9E57E061-1CB1-41D4-BF6F-B3FBE8C74B49}" destId="{C40D1802-41DE-45C9-A517-2596AE41E835}" srcOrd="0" destOrd="0" presId="urn:microsoft.com/office/officeart/2008/layout/HorizontalMultiLevelHierarchy"/>
    <dgm:cxn modelId="{CBF740FD-6E31-41BA-BE34-60AC01F545E8}" type="presParOf" srcId="{C40D1802-41DE-45C9-A517-2596AE41E835}" destId="{A7EE5BAD-6AB3-474B-AB3C-3494FDF6913B}" srcOrd="0" destOrd="0" presId="urn:microsoft.com/office/officeart/2008/layout/HorizontalMultiLevelHierarchy"/>
    <dgm:cxn modelId="{90C53459-1064-405B-8394-9138476D1314}" type="presParOf" srcId="{9E57E061-1CB1-41D4-BF6F-B3FBE8C74B49}" destId="{050604FA-750E-4295-BD3D-1727983B74C9}" srcOrd="1" destOrd="0" presId="urn:microsoft.com/office/officeart/2008/layout/HorizontalMultiLevelHierarchy"/>
    <dgm:cxn modelId="{D9CEC7A8-867E-411A-9931-D29C25CAAA55}" type="presParOf" srcId="{050604FA-750E-4295-BD3D-1727983B74C9}" destId="{5212D2C3-0ECC-461A-84BE-2772927837BA}" srcOrd="0" destOrd="0" presId="urn:microsoft.com/office/officeart/2008/layout/HorizontalMultiLevelHierarchy"/>
    <dgm:cxn modelId="{580953C0-DECD-497F-BEAC-DFD850E7737A}" type="presParOf" srcId="{050604FA-750E-4295-BD3D-1727983B74C9}" destId="{6ECE5116-DE83-4E69-AB97-4DA49792D28E}" srcOrd="1" destOrd="0" presId="urn:microsoft.com/office/officeart/2008/layout/HorizontalMultiLevelHierarchy"/>
    <dgm:cxn modelId="{5BD209AD-AB1E-4C43-ADAD-062ACF841B6A}" type="presParOf" srcId="{9E57E061-1CB1-41D4-BF6F-B3FBE8C74B49}" destId="{1E065640-0EAC-4729-BA86-6BA7F83C838C}" srcOrd="2" destOrd="0" presId="urn:microsoft.com/office/officeart/2008/layout/HorizontalMultiLevelHierarchy"/>
    <dgm:cxn modelId="{1CF58EF0-AD4C-4A67-934E-7C16FB99F405}" type="presParOf" srcId="{1E065640-0EAC-4729-BA86-6BA7F83C838C}" destId="{96985714-7EF6-4C85-ACC6-2E1EC93EEF7D}" srcOrd="0" destOrd="0" presId="urn:microsoft.com/office/officeart/2008/layout/HorizontalMultiLevelHierarchy"/>
    <dgm:cxn modelId="{D269DD51-6B1C-4C4C-BC43-7C0D29524262}" type="presParOf" srcId="{9E57E061-1CB1-41D4-BF6F-B3FBE8C74B49}" destId="{DCF94323-AD9D-41C0-BD77-F5E12865E29E}" srcOrd="3" destOrd="0" presId="urn:microsoft.com/office/officeart/2008/layout/HorizontalMultiLevelHierarchy"/>
    <dgm:cxn modelId="{97418980-4A2C-404F-9FF0-8ADA48F6B6EE}" type="presParOf" srcId="{DCF94323-AD9D-41C0-BD77-F5E12865E29E}" destId="{68CC2418-2348-4FBD-AC4D-C849E40B8890}" srcOrd="0" destOrd="0" presId="urn:microsoft.com/office/officeart/2008/layout/HorizontalMultiLevelHierarchy"/>
    <dgm:cxn modelId="{3F512F6F-AAC6-40E3-BB6C-9511D7114942}" type="presParOf" srcId="{DCF94323-AD9D-41C0-BD77-F5E12865E29E}" destId="{3125D554-F356-4B16-A254-059C600C93DF}" srcOrd="1" destOrd="0" presId="urn:microsoft.com/office/officeart/2008/layout/HorizontalMultiLevelHierarchy"/>
    <dgm:cxn modelId="{3869FC16-CA23-4AB7-9CA9-DCC05B46E801}" type="presParOf" srcId="{9E57E061-1CB1-41D4-BF6F-B3FBE8C74B49}" destId="{94C87403-704E-4332-9462-32BBC68023AA}" srcOrd="4" destOrd="0" presId="urn:microsoft.com/office/officeart/2008/layout/HorizontalMultiLevelHierarchy"/>
    <dgm:cxn modelId="{C1895980-9B77-4479-AE90-D4622FFBF42C}" type="presParOf" srcId="{94C87403-704E-4332-9462-32BBC68023AA}" destId="{60874CE1-AE7F-47E0-9AE3-FF5B19B3A159}" srcOrd="0" destOrd="0" presId="urn:microsoft.com/office/officeart/2008/layout/HorizontalMultiLevelHierarchy"/>
    <dgm:cxn modelId="{BDCA4D3A-BD85-4827-8F93-3773D0ADF7A7}" type="presParOf" srcId="{9E57E061-1CB1-41D4-BF6F-B3FBE8C74B49}" destId="{5E6EEA50-808D-4D18-BEAF-ACB64BA6B5A9}" srcOrd="5" destOrd="0" presId="urn:microsoft.com/office/officeart/2008/layout/HorizontalMultiLevelHierarchy"/>
    <dgm:cxn modelId="{58D4865F-5024-42C0-9543-9127360238BA}" type="presParOf" srcId="{5E6EEA50-808D-4D18-BEAF-ACB64BA6B5A9}" destId="{C8306592-9D8E-4F49-A002-47579910AD94}" srcOrd="0" destOrd="0" presId="urn:microsoft.com/office/officeart/2008/layout/HorizontalMultiLevelHierarchy"/>
    <dgm:cxn modelId="{1ACE351A-BD21-401A-980E-A871C8CFC26E}" type="presParOf" srcId="{5E6EEA50-808D-4D18-BEAF-ACB64BA6B5A9}" destId="{A4C41E61-F820-40D4-8306-C0307F73251C}" srcOrd="1" destOrd="0" presId="urn:microsoft.com/office/officeart/2008/layout/HorizontalMultiLevelHierarchy"/>
    <dgm:cxn modelId="{76886A49-2779-4156-AC84-0F9F66637B61}" type="presParOf" srcId="{9E57E061-1CB1-41D4-BF6F-B3FBE8C74B49}" destId="{51B3898C-0A2F-4E2A-B9B2-39B7EB649545}" srcOrd="6" destOrd="0" presId="urn:microsoft.com/office/officeart/2008/layout/HorizontalMultiLevelHierarchy"/>
    <dgm:cxn modelId="{FC7F857E-DC01-4A1F-B46F-FB5C0681DAC8}" type="presParOf" srcId="{51B3898C-0A2F-4E2A-B9B2-39B7EB649545}" destId="{DDE518C9-33D7-4644-9A4D-49A1FB9A6DA2}" srcOrd="0" destOrd="0" presId="urn:microsoft.com/office/officeart/2008/layout/HorizontalMultiLevelHierarchy"/>
    <dgm:cxn modelId="{39AEFED0-1092-4DCF-87E4-D576A2D9A879}" type="presParOf" srcId="{9E57E061-1CB1-41D4-BF6F-B3FBE8C74B49}" destId="{7B26B2FC-F16D-4E0B-8730-CD2678C58144}" srcOrd="7" destOrd="0" presId="urn:microsoft.com/office/officeart/2008/layout/HorizontalMultiLevelHierarchy"/>
    <dgm:cxn modelId="{BF50C91F-DE98-4140-B9E6-0A7163A303B8}" type="presParOf" srcId="{7B26B2FC-F16D-4E0B-8730-CD2678C58144}" destId="{B4C6FE06-BA5A-4ABC-92CA-A9BCF280F063}" srcOrd="0" destOrd="0" presId="urn:microsoft.com/office/officeart/2008/layout/HorizontalMultiLevelHierarchy"/>
    <dgm:cxn modelId="{F3F87A43-9CCB-4260-BBC3-5D171550F06C}" type="presParOf" srcId="{7B26B2FC-F16D-4E0B-8730-CD2678C58144}" destId="{FC573C3C-6D22-4C80-A3D2-7325024CC358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8B9E2B-B754-4B84-B797-70DB1CE970AD}" type="doc">
      <dgm:prSet loTypeId="urn:microsoft.com/office/officeart/2005/8/layout/vList6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C8788D-BFBB-40A8-B62D-89A39FABBF9D}">
      <dgm:prSet phldrT="[Text]" custT="1"/>
      <dgm:spPr/>
      <dgm:t>
        <a:bodyPr/>
        <a:lstStyle/>
        <a:p>
          <a:r>
            <a:rPr lang="en-US" sz="1600" b="1" dirty="0" smtClean="0">
              <a:latin typeface="Arial Black" pitchFamily="34" charset="0"/>
              <a:ea typeface="Cambria" panose="02040503050406030204" pitchFamily="18" charset="0"/>
              <a:cs typeface="Arial" panose="020B0604020202020204" pitchFamily="34" charset="0"/>
            </a:rPr>
            <a:t>Faculty Level Process</a:t>
          </a:r>
          <a:endParaRPr lang="en-US" sz="1600" dirty="0">
            <a:latin typeface="Arial Black" pitchFamily="34" charset="0"/>
            <a:cs typeface="Arial" panose="020B0604020202020204" pitchFamily="34" charset="0"/>
          </a:endParaRPr>
        </a:p>
      </dgm:t>
    </dgm:pt>
    <dgm:pt modelId="{A496E557-AE6B-49D1-9DD1-F8C7F3EB6B63}" type="parTrans" cxnId="{D47FE20B-6B48-41AF-A582-24A5AAFBF51D}">
      <dgm:prSet/>
      <dgm:spPr/>
      <dgm:t>
        <a:bodyPr/>
        <a:lstStyle/>
        <a:p>
          <a:endParaRPr lang="en-US" sz="1200"/>
        </a:p>
      </dgm:t>
    </dgm:pt>
    <dgm:pt modelId="{521992A2-68B7-419C-AC2A-3DF1B36C7DAC}" type="sibTrans" cxnId="{D47FE20B-6B48-41AF-A582-24A5AAFBF51D}">
      <dgm:prSet/>
      <dgm:spPr/>
      <dgm:t>
        <a:bodyPr/>
        <a:lstStyle/>
        <a:p>
          <a:endParaRPr lang="en-US" sz="1200"/>
        </a:p>
      </dgm:t>
    </dgm:pt>
    <dgm:pt modelId="{A692F491-B116-4C01-80A6-2869996713CF}">
      <dgm:prSet phldrT="[Text]" custT="1"/>
      <dgm:spPr/>
      <dgm:t>
        <a:bodyPr/>
        <a:lstStyle/>
        <a:p>
          <a:r>
            <a:rPr lang="en-US" sz="2000" b="1" dirty="0" smtClean="0">
              <a:latin typeface="Arial Black" pitchFamily="34" charset="0"/>
              <a:cs typeface="Arial" panose="020B0604020202020204" pitchFamily="34" charset="0"/>
            </a:rPr>
            <a:t>HOD</a:t>
          </a:r>
          <a:endParaRPr lang="en-US" sz="2000" b="1" dirty="0">
            <a:latin typeface="Arial Black" pitchFamily="34" charset="0"/>
            <a:cs typeface="Arial" panose="020B0604020202020204" pitchFamily="34" charset="0"/>
          </a:endParaRPr>
        </a:p>
      </dgm:t>
    </dgm:pt>
    <dgm:pt modelId="{CA08144A-D001-4BDF-8D29-DA59A569A594}" type="parTrans" cxnId="{88E2EC23-4BD5-4F49-9144-A2ECE928E949}">
      <dgm:prSet/>
      <dgm:spPr/>
      <dgm:t>
        <a:bodyPr/>
        <a:lstStyle/>
        <a:p>
          <a:endParaRPr lang="en-US" sz="1200"/>
        </a:p>
      </dgm:t>
    </dgm:pt>
    <dgm:pt modelId="{912386DF-AB48-453A-BBD6-BA1516478927}" type="sibTrans" cxnId="{88E2EC23-4BD5-4F49-9144-A2ECE928E949}">
      <dgm:prSet/>
      <dgm:spPr/>
      <dgm:t>
        <a:bodyPr/>
        <a:lstStyle/>
        <a:p>
          <a:endParaRPr lang="en-US" sz="1200"/>
        </a:p>
      </dgm:t>
    </dgm:pt>
    <dgm:pt modelId="{C2D581B3-861C-45C7-B91F-1765A74060E4}">
      <dgm:prSet phldrT="[Text]" custT="1"/>
      <dgm:spPr/>
      <dgm:t>
        <a:bodyPr anchor="t"/>
        <a:lstStyle/>
        <a:p>
          <a:r>
            <a:rPr lang="en-US" sz="2000" b="1" dirty="0" smtClean="0">
              <a:latin typeface="Arial Black" pitchFamily="34" charset="0"/>
              <a:cs typeface="Arial" panose="020B0604020202020204" pitchFamily="34" charset="0"/>
            </a:rPr>
            <a:t>DAC</a:t>
          </a:r>
        </a:p>
        <a:p>
          <a:endParaRPr lang="en-US" sz="1300" dirty="0">
            <a:latin typeface="Arial Black" pitchFamily="34" charset="0"/>
          </a:endParaRPr>
        </a:p>
      </dgm:t>
    </dgm:pt>
    <dgm:pt modelId="{1832E7AB-0341-461F-9940-D8A11E0716BC}" type="parTrans" cxnId="{36C2BCDF-5C6D-436E-B2EA-5EB3C8045FBD}">
      <dgm:prSet/>
      <dgm:spPr/>
      <dgm:t>
        <a:bodyPr/>
        <a:lstStyle/>
        <a:p>
          <a:endParaRPr lang="en-US" sz="1200"/>
        </a:p>
      </dgm:t>
    </dgm:pt>
    <dgm:pt modelId="{11C029E6-BA0F-4541-A8F5-3417CA5DFD23}" type="sibTrans" cxnId="{36C2BCDF-5C6D-436E-B2EA-5EB3C8045FBD}">
      <dgm:prSet/>
      <dgm:spPr/>
      <dgm:t>
        <a:bodyPr/>
        <a:lstStyle/>
        <a:p>
          <a:endParaRPr lang="en-US" sz="1200"/>
        </a:p>
      </dgm:t>
    </dgm:pt>
    <dgm:pt modelId="{6EFAF5E3-7CB2-42B9-9C46-9677FF7D7E68}">
      <dgm:prSet phldrT="[Text]" custT="1"/>
      <dgm:spPr/>
      <dgm:t>
        <a:bodyPr/>
        <a:lstStyle/>
        <a:p>
          <a:r>
            <a:rPr lang="en-US" sz="1800" b="1" smtClean="0">
              <a:latin typeface="Arial Black" pitchFamily="34" charset="0"/>
              <a:cs typeface="Arial" panose="020B0604020202020204" pitchFamily="34" charset="0"/>
            </a:rPr>
            <a:t>Module </a:t>
          </a:r>
        </a:p>
        <a:p>
          <a:r>
            <a:rPr lang="en-US" sz="1800" b="1" smtClean="0">
              <a:latin typeface="Arial Black" pitchFamily="34" charset="0"/>
              <a:cs typeface="Arial" panose="020B0604020202020204" pitchFamily="34" charset="0"/>
            </a:rPr>
            <a:t>Coordinator</a:t>
          </a:r>
          <a:endParaRPr lang="en-US" sz="1800" b="1" dirty="0">
            <a:latin typeface="Arial Black" pitchFamily="34" charset="0"/>
            <a:cs typeface="Arial" panose="020B0604020202020204" pitchFamily="34" charset="0"/>
          </a:endParaRPr>
        </a:p>
      </dgm:t>
    </dgm:pt>
    <dgm:pt modelId="{141ABF07-B92E-4497-A727-2DB4C96D191F}" type="parTrans" cxnId="{D10116B7-03A3-42DA-B413-39C358400F72}">
      <dgm:prSet/>
      <dgm:spPr/>
      <dgm:t>
        <a:bodyPr/>
        <a:lstStyle/>
        <a:p>
          <a:endParaRPr lang="en-US" sz="1200"/>
        </a:p>
      </dgm:t>
    </dgm:pt>
    <dgm:pt modelId="{E7909D54-1141-4836-9C60-5E11D0AF70E2}" type="sibTrans" cxnId="{D10116B7-03A3-42DA-B413-39C358400F72}">
      <dgm:prSet/>
      <dgm:spPr/>
      <dgm:t>
        <a:bodyPr/>
        <a:lstStyle/>
        <a:p>
          <a:endParaRPr lang="en-US" sz="1200"/>
        </a:p>
      </dgm:t>
    </dgm:pt>
    <dgm:pt modelId="{A424376C-CA5B-4211-AB15-637B040D638F}">
      <dgm:prSet custT="1"/>
      <dgm:spPr/>
      <dgm:t>
        <a:bodyPr/>
        <a:lstStyle/>
        <a:p>
          <a:pPr rtl="0">
            <a:lnSpc>
              <a:spcPct val="100000"/>
            </a:lnSpc>
          </a:pPr>
          <a:r>
            <a:rPr lang="en-US" sz="1300" b="1" i="0" u="none" dirty="0">
              <a:latin typeface="Arial Black" pitchFamily="34" charset="0"/>
              <a:cs typeface="Arial" panose="020B0604020202020204" pitchFamily="34" charset="0"/>
            </a:rPr>
            <a:t>Preparation and Maintenance of Course File by </a:t>
          </a:r>
          <a:r>
            <a:rPr lang="en-US" sz="1300" b="1" dirty="0">
              <a:latin typeface="Arial Black" pitchFamily="34" charset="0"/>
              <a:cs typeface="Arial" panose="020B0604020202020204" pitchFamily="34" charset="0"/>
            </a:rPr>
            <a:t>improvising COs, COs-POs and COs-PSOs mapping</a:t>
          </a:r>
        </a:p>
      </dgm:t>
    </dgm:pt>
    <dgm:pt modelId="{28BC1CDE-5C50-4631-8AF9-EF981FE279F2}" type="parTrans" cxnId="{E52A738A-218F-4647-901F-CC1BFAD5B8C2}">
      <dgm:prSet/>
      <dgm:spPr/>
      <dgm:t>
        <a:bodyPr/>
        <a:lstStyle/>
        <a:p>
          <a:endParaRPr lang="en-US" sz="1200"/>
        </a:p>
      </dgm:t>
    </dgm:pt>
    <dgm:pt modelId="{044D6410-CC4E-4E4E-AE7C-028AEEE90238}" type="sibTrans" cxnId="{E52A738A-218F-4647-901F-CC1BFAD5B8C2}">
      <dgm:prSet/>
      <dgm:spPr/>
      <dgm:t>
        <a:bodyPr/>
        <a:lstStyle/>
        <a:p>
          <a:endParaRPr lang="en-US" sz="1200"/>
        </a:p>
      </dgm:t>
    </dgm:pt>
    <dgm:pt modelId="{ED83ABD1-74A3-495D-A8DE-BC62E84E6EC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300" b="1" dirty="0">
              <a:latin typeface="Arial Black" pitchFamily="34" charset="0"/>
              <a:cs typeface="Arial" panose="020B0604020202020204" pitchFamily="34" charset="0"/>
            </a:rPr>
            <a:t>CIA assessment, identification of weak and bright students on the basis of performance of student, assignment preparation &amp; </a:t>
          </a:r>
          <a:r>
            <a:rPr lang="en-US" sz="1300" b="1" i="0" u="none" dirty="0">
              <a:latin typeface="Arial Black" pitchFamily="34" charset="0"/>
              <a:cs typeface="Arial" panose="020B0604020202020204" pitchFamily="34" charset="0"/>
            </a:rPr>
            <a:t>Preparation of Closing Report</a:t>
          </a:r>
          <a:endParaRPr lang="en-US" sz="1300" b="1" dirty="0">
            <a:latin typeface="Arial Black" pitchFamily="34" charset="0"/>
            <a:cs typeface="Arial" panose="020B0604020202020204" pitchFamily="34" charset="0"/>
          </a:endParaRPr>
        </a:p>
      </dgm:t>
    </dgm:pt>
    <dgm:pt modelId="{676235BF-88CE-4E36-A07B-90FB4C37A5BF}" type="parTrans" cxnId="{D44136D1-99EE-45CD-AD8C-763F10129533}">
      <dgm:prSet/>
      <dgm:spPr/>
      <dgm:t>
        <a:bodyPr/>
        <a:lstStyle/>
        <a:p>
          <a:endParaRPr lang="en-US" sz="1200"/>
        </a:p>
      </dgm:t>
    </dgm:pt>
    <dgm:pt modelId="{CF2FC7D2-7FB2-4185-8C53-95C8CFE9FCE0}" type="sibTrans" cxnId="{D44136D1-99EE-45CD-AD8C-763F10129533}">
      <dgm:prSet/>
      <dgm:spPr/>
      <dgm:t>
        <a:bodyPr/>
        <a:lstStyle/>
        <a:p>
          <a:endParaRPr lang="en-US" sz="1200"/>
        </a:p>
      </dgm:t>
    </dgm:pt>
    <dgm:pt modelId="{71FEB7FA-36BD-4B33-974E-FD2A6BD7E2C4}">
      <dgm:prSet custT="1"/>
      <dgm:spPr/>
      <dgm:t>
        <a:bodyPr/>
        <a:lstStyle/>
        <a:p>
          <a:pPr marL="182880">
            <a:lnSpc>
              <a:spcPct val="100000"/>
            </a:lnSpc>
          </a:pPr>
          <a:endParaRPr lang="en-US" sz="1300" b="1" dirty="0">
            <a:latin typeface="Arial Black" pitchFamily="34" charset="0"/>
            <a:cs typeface="Arial" panose="020B0604020202020204" pitchFamily="34" charset="0"/>
          </a:endParaRPr>
        </a:p>
      </dgm:t>
    </dgm:pt>
    <dgm:pt modelId="{940E70C2-476F-44D7-90D9-0EAFA4FC6CBD}" type="parTrans" cxnId="{2E01AD18-40B6-4BDD-9839-D0F64AF9DAE8}">
      <dgm:prSet/>
      <dgm:spPr/>
      <dgm:t>
        <a:bodyPr/>
        <a:lstStyle/>
        <a:p>
          <a:endParaRPr lang="en-US" sz="1200"/>
        </a:p>
      </dgm:t>
    </dgm:pt>
    <dgm:pt modelId="{D2F1779A-7C8B-4EC8-B165-44EE09386FC4}" type="sibTrans" cxnId="{2E01AD18-40B6-4BDD-9839-D0F64AF9DAE8}">
      <dgm:prSet/>
      <dgm:spPr/>
      <dgm:t>
        <a:bodyPr/>
        <a:lstStyle/>
        <a:p>
          <a:endParaRPr lang="en-US" sz="1200"/>
        </a:p>
      </dgm:t>
    </dgm:pt>
    <dgm:pt modelId="{A9FF6399-DC2E-46BD-9E9D-8D0AF3E849D2}">
      <dgm:prSet phldrT="[Text]" custT="1"/>
      <dgm:spPr/>
      <dgm:t>
        <a:bodyPr/>
        <a:lstStyle/>
        <a:p>
          <a:r>
            <a:rPr lang="en-US" sz="2000" b="1" smtClean="0">
              <a:latin typeface="Arial Black" pitchFamily="34" charset="0"/>
              <a:cs typeface="Arial" panose="020B0604020202020204" pitchFamily="34" charset="0"/>
            </a:rPr>
            <a:t>PAC</a:t>
          </a:r>
          <a:endParaRPr lang="en-US" sz="2000" b="1" dirty="0">
            <a:latin typeface="Arial Black" pitchFamily="34" charset="0"/>
            <a:cs typeface="Arial" panose="020B0604020202020204" pitchFamily="34" charset="0"/>
          </a:endParaRPr>
        </a:p>
      </dgm:t>
    </dgm:pt>
    <dgm:pt modelId="{C88347EF-AC5F-470C-AD2C-C36C4FB44916}" type="parTrans" cxnId="{DC0C373A-2B7D-450B-8046-85EB7D812C47}">
      <dgm:prSet/>
      <dgm:spPr/>
      <dgm:t>
        <a:bodyPr/>
        <a:lstStyle/>
        <a:p>
          <a:endParaRPr lang="en-US" sz="1200"/>
        </a:p>
      </dgm:t>
    </dgm:pt>
    <dgm:pt modelId="{61CB44E8-A93C-42CA-8520-34CB449EE076}" type="sibTrans" cxnId="{DC0C373A-2B7D-450B-8046-85EB7D812C47}">
      <dgm:prSet/>
      <dgm:spPr/>
      <dgm:t>
        <a:bodyPr/>
        <a:lstStyle/>
        <a:p>
          <a:endParaRPr lang="en-US" sz="1200"/>
        </a:p>
      </dgm:t>
    </dgm:pt>
    <dgm:pt modelId="{4AAE0390-1621-46A1-B4C7-A07B98AA42AF}">
      <dgm:prSet custT="1"/>
      <dgm:spPr/>
      <dgm:t>
        <a:bodyPr/>
        <a:lstStyle/>
        <a:p>
          <a:r>
            <a:rPr lang="en-US" sz="1800" b="1" dirty="0" smtClean="0">
              <a:latin typeface="Arial Black" pitchFamily="34" charset="0"/>
              <a:cs typeface="Arial" panose="020B0604020202020204" pitchFamily="34" charset="0"/>
            </a:rPr>
            <a:t>Internal Audit</a:t>
          </a:r>
          <a:endParaRPr lang="en-US" sz="1800" b="1" dirty="0">
            <a:latin typeface="Arial Black" pitchFamily="34" charset="0"/>
            <a:cs typeface="Arial" panose="020B0604020202020204" pitchFamily="34" charset="0"/>
          </a:endParaRPr>
        </a:p>
      </dgm:t>
    </dgm:pt>
    <dgm:pt modelId="{69FA642C-8BA0-4522-BABD-704A20FBBAFF}" type="parTrans" cxnId="{A6B5A2B9-D792-4DED-B537-691DB684B1D3}">
      <dgm:prSet/>
      <dgm:spPr/>
      <dgm:t>
        <a:bodyPr/>
        <a:lstStyle/>
        <a:p>
          <a:endParaRPr lang="en-US" sz="1200"/>
        </a:p>
      </dgm:t>
    </dgm:pt>
    <dgm:pt modelId="{C13BC038-4387-4F93-BA21-CC35C7109C7E}" type="sibTrans" cxnId="{A6B5A2B9-D792-4DED-B537-691DB684B1D3}">
      <dgm:prSet/>
      <dgm:spPr/>
      <dgm:t>
        <a:bodyPr/>
        <a:lstStyle/>
        <a:p>
          <a:endParaRPr lang="en-US" sz="1200"/>
        </a:p>
      </dgm:t>
    </dgm:pt>
    <dgm:pt modelId="{CC9C4CCA-8581-4CC3-94C8-DC566E6B2036}">
      <dgm:prSet custT="1"/>
      <dgm:spPr/>
      <dgm:t>
        <a:bodyPr/>
        <a:lstStyle/>
        <a:p>
          <a:r>
            <a:rPr lang="en-US" sz="1300" b="1" dirty="0">
              <a:latin typeface="Arial Black" pitchFamily="34" charset="0"/>
              <a:cs typeface="Arial" panose="020B0604020202020204" pitchFamily="34" charset="0"/>
            </a:rPr>
            <a:t>Verification of course files and personal file of all the faculties</a:t>
          </a:r>
        </a:p>
      </dgm:t>
    </dgm:pt>
    <dgm:pt modelId="{E95026D3-0B0F-4A81-8C81-156DCAEAF54F}" type="parTrans" cxnId="{8A56F6DE-70A7-4D18-A1E3-B3D0CE8CFFE7}">
      <dgm:prSet/>
      <dgm:spPr/>
      <dgm:t>
        <a:bodyPr/>
        <a:lstStyle/>
        <a:p>
          <a:endParaRPr lang="en-US" sz="1200"/>
        </a:p>
      </dgm:t>
    </dgm:pt>
    <dgm:pt modelId="{F4E02C03-426F-48DD-9613-F2924CC8A848}" type="sibTrans" cxnId="{8A56F6DE-70A7-4D18-A1E3-B3D0CE8CFFE7}">
      <dgm:prSet/>
      <dgm:spPr/>
      <dgm:t>
        <a:bodyPr/>
        <a:lstStyle/>
        <a:p>
          <a:endParaRPr lang="en-US" sz="1200"/>
        </a:p>
      </dgm:t>
    </dgm:pt>
    <dgm:pt modelId="{CD97A8F5-F8C6-4F16-A33F-13C24ACAB9DC}">
      <dgm:prSet custT="1"/>
      <dgm:spPr/>
      <dgm:t>
        <a:bodyPr/>
        <a:lstStyle/>
        <a:p>
          <a:r>
            <a:rPr lang="en-US" sz="1300" b="1" dirty="0" smtClean="0">
              <a:latin typeface="Arial Black" pitchFamily="34" charset="0"/>
              <a:ea typeface="Cambria" panose="02040503050406030204" pitchFamily="18" charset="0"/>
              <a:cs typeface="Arial" panose="020B0604020202020204" pitchFamily="34" charset="0"/>
            </a:rPr>
            <a:t>Overall Program Level Improvement</a:t>
          </a:r>
          <a:endParaRPr lang="en-US" sz="1300" b="1" dirty="0">
            <a:latin typeface="Arial Black" pitchFamily="34" charset="0"/>
            <a:ea typeface="Cambria" panose="02040503050406030204" pitchFamily="18" charset="0"/>
            <a:cs typeface="Arial" panose="020B0604020202020204" pitchFamily="34" charset="0"/>
          </a:endParaRPr>
        </a:p>
      </dgm:t>
    </dgm:pt>
    <dgm:pt modelId="{CE115997-676E-403C-A3F3-9F13B96CE458}" type="parTrans" cxnId="{5EF240B3-1763-4D9E-A12E-8AC058964758}">
      <dgm:prSet/>
      <dgm:spPr/>
      <dgm:t>
        <a:bodyPr/>
        <a:lstStyle/>
        <a:p>
          <a:endParaRPr lang="en-US" sz="1200"/>
        </a:p>
      </dgm:t>
    </dgm:pt>
    <dgm:pt modelId="{8E5C9120-3879-42CF-9568-88641433F3C9}" type="sibTrans" cxnId="{5EF240B3-1763-4D9E-A12E-8AC058964758}">
      <dgm:prSet/>
      <dgm:spPr/>
      <dgm:t>
        <a:bodyPr/>
        <a:lstStyle/>
        <a:p>
          <a:endParaRPr lang="en-US" sz="1200"/>
        </a:p>
      </dgm:t>
    </dgm:pt>
    <dgm:pt modelId="{B07BCAB8-D3E7-485E-A382-63C75DB5E0DD}">
      <dgm:prSet custT="1"/>
      <dgm:spPr/>
      <dgm:t>
        <a:bodyPr/>
        <a:lstStyle/>
        <a:p>
          <a:r>
            <a:rPr lang="en-US" sz="1300" b="1" dirty="0">
              <a:latin typeface="Arial Black" pitchFamily="34" charset="0"/>
              <a:cs typeface="Arial" pitchFamily="34" charset="0"/>
            </a:rPr>
            <a:t>Checking and coverage of COs in question papers</a:t>
          </a:r>
        </a:p>
      </dgm:t>
    </dgm:pt>
    <dgm:pt modelId="{D9EA073A-79D4-4922-9EFB-CDC0B2154D0D}" type="parTrans" cxnId="{A49CED14-0F81-493E-887A-31E360127457}">
      <dgm:prSet/>
      <dgm:spPr/>
      <dgm:t>
        <a:bodyPr/>
        <a:lstStyle/>
        <a:p>
          <a:endParaRPr lang="en-US" sz="1200"/>
        </a:p>
      </dgm:t>
    </dgm:pt>
    <dgm:pt modelId="{1ADC109A-1E4E-4E2B-8685-DC160AF4CFEF}" type="sibTrans" cxnId="{A49CED14-0F81-493E-887A-31E360127457}">
      <dgm:prSet/>
      <dgm:spPr/>
      <dgm:t>
        <a:bodyPr/>
        <a:lstStyle/>
        <a:p>
          <a:endParaRPr lang="en-US" sz="1200"/>
        </a:p>
      </dgm:t>
    </dgm:pt>
    <dgm:pt modelId="{528C87A5-516C-44AF-B9EE-3E26FDAFAE48}">
      <dgm:prSet custT="1"/>
      <dgm:spPr/>
      <dgm:t>
        <a:bodyPr/>
        <a:lstStyle/>
        <a:p>
          <a:pPr marL="182880" rtl="0">
            <a:lnSpc>
              <a:spcPct val="100000"/>
            </a:lnSpc>
          </a:pPr>
          <a:r>
            <a:rPr lang="en-US" sz="1300" b="1" dirty="0">
              <a:latin typeface="Arial Black" pitchFamily="34" charset="0"/>
              <a:cs typeface="Arial" pitchFamily="34" charset="0"/>
            </a:rPr>
            <a:t>Monitoring quality of CIE papers and assignments</a:t>
          </a:r>
        </a:p>
      </dgm:t>
    </dgm:pt>
    <dgm:pt modelId="{04BDFD41-4D1A-48A3-8BFC-034A9BB1040E}" type="parTrans" cxnId="{6D094099-71B9-41AA-A9AE-64498F825D6D}">
      <dgm:prSet/>
      <dgm:spPr/>
      <dgm:t>
        <a:bodyPr/>
        <a:lstStyle/>
        <a:p>
          <a:endParaRPr lang="en-US" sz="1200"/>
        </a:p>
      </dgm:t>
    </dgm:pt>
    <dgm:pt modelId="{D40C721E-75F9-4DA6-8D94-EC6728906276}" type="sibTrans" cxnId="{6D094099-71B9-41AA-A9AE-64498F825D6D}">
      <dgm:prSet/>
      <dgm:spPr/>
      <dgm:t>
        <a:bodyPr/>
        <a:lstStyle/>
        <a:p>
          <a:endParaRPr lang="en-US" sz="1200"/>
        </a:p>
      </dgm:t>
    </dgm:pt>
    <dgm:pt modelId="{05B74D89-3E1B-4C17-9147-5842977C3F7F}">
      <dgm:prSet custT="1"/>
      <dgm:spPr/>
      <dgm:t>
        <a:bodyPr/>
        <a:lstStyle/>
        <a:p>
          <a:r>
            <a:rPr lang="en-US" sz="1300" b="1" dirty="0">
              <a:latin typeface="Arial Black" pitchFamily="34" charset="0"/>
              <a:cs typeface="Arial" panose="020B0604020202020204" pitchFamily="34" charset="0"/>
            </a:rPr>
            <a:t>Submission of Audit Report</a:t>
          </a:r>
        </a:p>
      </dgm:t>
    </dgm:pt>
    <dgm:pt modelId="{D5908583-D89B-462B-983E-DBD6987C54A9}" type="parTrans" cxnId="{016F79B7-F2E2-4F90-B5F1-3EBE4CCEA25C}">
      <dgm:prSet/>
      <dgm:spPr/>
      <dgm:t>
        <a:bodyPr/>
        <a:lstStyle/>
        <a:p>
          <a:endParaRPr lang="en-US" sz="1200"/>
        </a:p>
      </dgm:t>
    </dgm:pt>
    <dgm:pt modelId="{BB86D33D-11B3-4A5A-BAA9-4A9D06F4DA83}" type="sibTrans" cxnId="{016F79B7-F2E2-4F90-B5F1-3EBE4CCEA25C}">
      <dgm:prSet/>
      <dgm:spPr/>
      <dgm:t>
        <a:bodyPr/>
        <a:lstStyle/>
        <a:p>
          <a:endParaRPr lang="en-US" sz="1200"/>
        </a:p>
      </dgm:t>
    </dgm:pt>
    <dgm:pt modelId="{16E5DF45-EB3F-4E36-9B1E-F420D716F519}">
      <dgm:prSet custT="1"/>
      <dgm:spPr/>
      <dgm:t>
        <a:bodyPr/>
        <a:lstStyle/>
        <a:p>
          <a:r>
            <a:rPr lang="en-US" sz="1800" b="1" smtClean="0">
              <a:latin typeface="Arial Black" pitchFamily="34" charset="0"/>
              <a:cs typeface="Arial" panose="020B0604020202020204" pitchFamily="34" charset="0"/>
            </a:rPr>
            <a:t>External Audit</a:t>
          </a:r>
          <a:endParaRPr lang="en-US" sz="1800" b="1" dirty="0">
            <a:latin typeface="Arial Black" pitchFamily="34" charset="0"/>
            <a:cs typeface="Arial" panose="020B0604020202020204" pitchFamily="34" charset="0"/>
          </a:endParaRPr>
        </a:p>
      </dgm:t>
    </dgm:pt>
    <dgm:pt modelId="{D63AEBA0-DF4F-46B8-969D-04CEA5C10121}" type="parTrans" cxnId="{D9BE9248-22A9-460B-B762-B7E074623C12}">
      <dgm:prSet/>
      <dgm:spPr/>
      <dgm:t>
        <a:bodyPr/>
        <a:lstStyle/>
        <a:p>
          <a:endParaRPr lang="en-US" sz="1200"/>
        </a:p>
      </dgm:t>
    </dgm:pt>
    <dgm:pt modelId="{0C239C0D-A5D5-4ACB-B994-823BAA7FA577}" type="sibTrans" cxnId="{D9BE9248-22A9-460B-B762-B7E074623C12}">
      <dgm:prSet/>
      <dgm:spPr/>
      <dgm:t>
        <a:bodyPr/>
        <a:lstStyle/>
        <a:p>
          <a:endParaRPr lang="en-US" sz="1200"/>
        </a:p>
      </dgm:t>
    </dgm:pt>
    <dgm:pt modelId="{6E36C69D-FBC3-49EC-8FA6-15E6C0D2C6E1}">
      <dgm:prSet custT="1"/>
      <dgm:spPr/>
      <dgm:t>
        <a:bodyPr/>
        <a:lstStyle/>
        <a:p>
          <a:r>
            <a:rPr lang="en-US" sz="1300" b="1" dirty="0">
              <a:latin typeface="Arial Black" pitchFamily="34" charset="0"/>
              <a:cs typeface="Arial" panose="020B0604020202020204" pitchFamily="34" charset="0"/>
            </a:rPr>
            <a:t>Sample course file, student attendance record, sample blue books, Minutes of class committee meetings, student mentor process, faculty feedback, result analysis file, internal audit proofs</a:t>
          </a:r>
        </a:p>
      </dgm:t>
    </dgm:pt>
    <dgm:pt modelId="{39AB7A2C-FE15-48D7-BF19-0D05C95A5784}" type="parTrans" cxnId="{FB7ACCFB-B1B1-4512-BA41-D2D85C7E47BA}">
      <dgm:prSet/>
      <dgm:spPr/>
      <dgm:t>
        <a:bodyPr/>
        <a:lstStyle/>
        <a:p>
          <a:endParaRPr lang="en-US" sz="1200"/>
        </a:p>
      </dgm:t>
    </dgm:pt>
    <dgm:pt modelId="{9E962694-EFCD-416D-9B44-6F09F9EEA239}" type="sibTrans" cxnId="{FB7ACCFB-B1B1-4512-BA41-D2D85C7E47BA}">
      <dgm:prSet/>
      <dgm:spPr/>
      <dgm:t>
        <a:bodyPr/>
        <a:lstStyle/>
        <a:p>
          <a:endParaRPr lang="en-US" sz="1200"/>
        </a:p>
      </dgm:t>
    </dgm:pt>
    <dgm:pt modelId="{80E0CB8B-E736-4001-B0FA-6738EA0EC4C9}">
      <dgm:prSet custT="1"/>
      <dgm:spPr/>
      <dgm:t>
        <a:bodyPr/>
        <a:lstStyle/>
        <a:p>
          <a:endParaRPr lang="en-US" sz="1300" b="1" dirty="0">
            <a:latin typeface="Arial Black" pitchFamily="34" charset="0"/>
            <a:cs typeface="Arial" panose="020B0604020202020204" pitchFamily="34" charset="0"/>
          </a:endParaRPr>
        </a:p>
      </dgm:t>
    </dgm:pt>
    <dgm:pt modelId="{048CB97F-6EB5-4D8A-975E-EAB018508B58}" type="parTrans" cxnId="{A28CD0A6-24F6-4658-BF2B-E1084CC8645E}">
      <dgm:prSet/>
      <dgm:spPr/>
      <dgm:t>
        <a:bodyPr/>
        <a:lstStyle/>
        <a:p>
          <a:endParaRPr lang="en-US" sz="1200"/>
        </a:p>
      </dgm:t>
    </dgm:pt>
    <dgm:pt modelId="{6AF90EFB-AA9E-43A9-A7B4-92436294AB5B}" type="sibTrans" cxnId="{A28CD0A6-24F6-4658-BF2B-E1084CC8645E}">
      <dgm:prSet/>
      <dgm:spPr/>
      <dgm:t>
        <a:bodyPr/>
        <a:lstStyle/>
        <a:p>
          <a:endParaRPr lang="en-US" sz="1200"/>
        </a:p>
      </dgm:t>
    </dgm:pt>
    <dgm:pt modelId="{77D827AB-8042-4838-9C87-9C4F19DF5B50}">
      <dgm:prSet custT="1"/>
      <dgm:spPr/>
      <dgm:t>
        <a:bodyPr/>
        <a:lstStyle/>
        <a:p>
          <a:r>
            <a:rPr lang="en-US" sz="1300" b="1" dirty="0">
              <a:latin typeface="Arial Black" pitchFamily="34" charset="0"/>
              <a:cs typeface="Arial" panose="020B0604020202020204" pitchFamily="34" charset="0"/>
            </a:rPr>
            <a:t>Reporting on verification</a:t>
          </a:r>
        </a:p>
      </dgm:t>
    </dgm:pt>
    <dgm:pt modelId="{C1BD714E-977B-4A20-A64D-83C006D36CDB}" type="parTrans" cxnId="{CD11FD14-1755-4D38-8763-F5B2669BCFF7}">
      <dgm:prSet/>
      <dgm:spPr/>
      <dgm:t>
        <a:bodyPr/>
        <a:lstStyle/>
        <a:p>
          <a:endParaRPr lang="en-US" sz="1200"/>
        </a:p>
      </dgm:t>
    </dgm:pt>
    <dgm:pt modelId="{CB9EE462-AF93-439D-9945-7BC3FF381015}" type="sibTrans" cxnId="{CD11FD14-1755-4D38-8763-F5B2669BCFF7}">
      <dgm:prSet/>
      <dgm:spPr/>
      <dgm:t>
        <a:bodyPr/>
        <a:lstStyle/>
        <a:p>
          <a:endParaRPr lang="en-US" sz="1200"/>
        </a:p>
      </dgm:t>
    </dgm:pt>
    <dgm:pt modelId="{C3636B51-4E58-4263-8D62-7286C86F5A70}">
      <dgm:prSet custT="1"/>
      <dgm:spPr/>
      <dgm:t>
        <a:bodyPr/>
        <a:lstStyle/>
        <a:p>
          <a:r>
            <a:rPr lang="en-US" sz="1300" b="1" dirty="0" smtClean="0">
              <a:latin typeface="Arial Black" pitchFamily="34" charset="0"/>
              <a:ea typeface="Cambria" panose="02040503050406030204" pitchFamily="18" charset="0"/>
              <a:cs typeface="Arial" panose="020B0604020202020204" pitchFamily="34" charset="0"/>
            </a:rPr>
            <a:t>Analysis of PO attainment and  preparation of action plan</a:t>
          </a:r>
          <a:endParaRPr lang="en-US" sz="1300" b="1" dirty="0">
            <a:latin typeface="Arial Black" pitchFamily="34" charset="0"/>
            <a:ea typeface="Cambria" panose="02040503050406030204" pitchFamily="18" charset="0"/>
            <a:cs typeface="Arial" panose="020B0604020202020204" pitchFamily="34" charset="0"/>
          </a:endParaRPr>
        </a:p>
      </dgm:t>
    </dgm:pt>
    <dgm:pt modelId="{48185207-1717-48AF-AEB8-C324951C669D}" type="parTrans" cxnId="{A70DF660-4425-467C-BC68-9713B9857CC0}">
      <dgm:prSet/>
      <dgm:spPr/>
      <dgm:t>
        <a:bodyPr/>
        <a:lstStyle/>
        <a:p>
          <a:endParaRPr lang="en-US" sz="1200"/>
        </a:p>
      </dgm:t>
    </dgm:pt>
    <dgm:pt modelId="{4A41BFFD-9843-4DE9-B51E-25F856405EBA}" type="sibTrans" cxnId="{A70DF660-4425-467C-BC68-9713B9857CC0}">
      <dgm:prSet/>
      <dgm:spPr/>
      <dgm:t>
        <a:bodyPr/>
        <a:lstStyle/>
        <a:p>
          <a:endParaRPr lang="en-US" sz="1200"/>
        </a:p>
      </dgm:t>
    </dgm:pt>
    <dgm:pt modelId="{378C5921-F39E-4636-A313-8E1B63F867B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300" b="1" dirty="0" smtClean="0">
              <a:latin typeface="Arial Black" pitchFamily="34" charset="0"/>
              <a:ea typeface="Cambria" panose="02040503050406030204" pitchFamily="18" charset="0"/>
              <a:cs typeface="Arial" panose="020B0604020202020204" pitchFamily="34" charset="0"/>
            </a:rPr>
            <a:t>Course Coverage, Attendance monitoring, Physical verification of Classes and Labs, </a:t>
          </a:r>
          <a:r>
            <a:rPr lang="en-US" sz="1300" b="1" dirty="0" err="1" smtClean="0">
              <a:latin typeface="Arial Black" pitchFamily="34" charset="0"/>
              <a:ea typeface="Cambria" panose="02040503050406030204" pitchFamily="18" charset="0"/>
              <a:cs typeface="Arial" panose="020B0604020202020204" pitchFamily="34" charset="0"/>
            </a:rPr>
            <a:t>etc</a:t>
          </a:r>
          <a:endParaRPr lang="en-US" sz="1300" b="1" dirty="0">
            <a:latin typeface="Arial Black" pitchFamily="34" charset="0"/>
            <a:cs typeface="Arial" panose="020B0604020202020204" pitchFamily="34" charset="0"/>
          </a:endParaRPr>
        </a:p>
      </dgm:t>
    </dgm:pt>
    <dgm:pt modelId="{EFFDA0AB-15CD-4035-BC74-AE548F1E4FE8}" type="parTrans" cxnId="{45376EA1-96BB-45DC-81AF-D5AD82CFE892}">
      <dgm:prSet/>
      <dgm:spPr/>
      <dgm:t>
        <a:bodyPr/>
        <a:lstStyle/>
        <a:p>
          <a:endParaRPr lang="en-US" sz="1200"/>
        </a:p>
      </dgm:t>
    </dgm:pt>
    <dgm:pt modelId="{8B52E6FB-E2E5-4F93-AF47-A4240521C02D}" type="sibTrans" cxnId="{45376EA1-96BB-45DC-81AF-D5AD82CFE892}">
      <dgm:prSet/>
      <dgm:spPr/>
      <dgm:t>
        <a:bodyPr/>
        <a:lstStyle/>
        <a:p>
          <a:endParaRPr lang="en-US" sz="1200"/>
        </a:p>
      </dgm:t>
    </dgm:pt>
    <dgm:pt modelId="{03A64FB0-896D-4687-A9E4-772A410645ED}">
      <dgm:prSet custT="1"/>
      <dgm:spPr/>
      <dgm:t>
        <a:bodyPr/>
        <a:lstStyle/>
        <a:p>
          <a:pPr>
            <a:lnSpc>
              <a:spcPct val="100000"/>
            </a:lnSpc>
          </a:pPr>
          <a:endParaRPr lang="en-US" sz="600" b="1" dirty="0">
            <a:latin typeface="Arial Black" pitchFamily="34" charset="0"/>
            <a:cs typeface="Arial" panose="020B0604020202020204" pitchFamily="34" charset="0"/>
          </a:endParaRPr>
        </a:p>
      </dgm:t>
    </dgm:pt>
    <dgm:pt modelId="{94FB9A61-1B9B-4337-84EC-0D628EF53258}" type="parTrans" cxnId="{1A186CBD-6BF5-4639-AB45-5B26152624A5}">
      <dgm:prSet/>
      <dgm:spPr/>
      <dgm:t>
        <a:bodyPr/>
        <a:lstStyle/>
        <a:p>
          <a:endParaRPr lang="en-US"/>
        </a:p>
      </dgm:t>
    </dgm:pt>
    <dgm:pt modelId="{E7C50CF8-9485-4F5D-B7CF-ED3C419E17BE}" type="sibTrans" cxnId="{1A186CBD-6BF5-4639-AB45-5B26152624A5}">
      <dgm:prSet/>
      <dgm:spPr/>
      <dgm:t>
        <a:bodyPr/>
        <a:lstStyle/>
        <a:p>
          <a:endParaRPr lang="en-US"/>
        </a:p>
      </dgm:t>
    </dgm:pt>
    <dgm:pt modelId="{42938DC6-B5F6-4613-9A9E-1711134038A9}">
      <dgm:prSet custT="1"/>
      <dgm:spPr/>
      <dgm:t>
        <a:bodyPr/>
        <a:lstStyle/>
        <a:p>
          <a:endParaRPr lang="en-US" sz="700" b="1" dirty="0">
            <a:latin typeface="Arial Black" pitchFamily="34" charset="0"/>
            <a:ea typeface="Cambria" panose="02040503050406030204" pitchFamily="18" charset="0"/>
            <a:cs typeface="Arial" panose="020B0604020202020204" pitchFamily="34" charset="0"/>
          </a:endParaRPr>
        </a:p>
      </dgm:t>
    </dgm:pt>
    <dgm:pt modelId="{95830635-0144-4E49-BC12-27823F5C127F}" type="parTrans" cxnId="{C013E377-D739-4805-88BF-1998657E51E5}">
      <dgm:prSet/>
      <dgm:spPr/>
      <dgm:t>
        <a:bodyPr/>
        <a:lstStyle/>
        <a:p>
          <a:endParaRPr lang="en-US"/>
        </a:p>
      </dgm:t>
    </dgm:pt>
    <dgm:pt modelId="{055D5E13-5AAB-4359-9D13-9BCFC2165246}" type="sibTrans" cxnId="{C013E377-D739-4805-88BF-1998657E51E5}">
      <dgm:prSet/>
      <dgm:spPr/>
      <dgm:t>
        <a:bodyPr/>
        <a:lstStyle/>
        <a:p>
          <a:endParaRPr lang="en-US"/>
        </a:p>
      </dgm:t>
    </dgm:pt>
    <dgm:pt modelId="{9251F791-1BFB-4407-996E-3D96E257E551}">
      <dgm:prSet custT="1"/>
      <dgm:spPr/>
      <dgm:t>
        <a:bodyPr/>
        <a:lstStyle/>
        <a:p>
          <a:endParaRPr lang="en-US" sz="500" b="1" dirty="0">
            <a:latin typeface="Arial Black" pitchFamily="34" charset="0"/>
            <a:ea typeface="Cambria" panose="02040503050406030204" pitchFamily="18" charset="0"/>
            <a:cs typeface="Arial" panose="020B0604020202020204" pitchFamily="34" charset="0"/>
          </a:endParaRPr>
        </a:p>
      </dgm:t>
    </dgm:pt>
    <dgm:pt modelId="{C3A03084-4485-4D6F-986B-1914612BF6DA}" type="parTrans" cxnId="{3FC89DA5-30F4-49F7-BD1E-F835969FAB53}">
      <dgm:prSet/>
      <dgm:spPr/>
      <dgm:t>
        <a:bodyPr/>
        <a:lstStyle/>
        <a:p>
          <a:endParaRPr lang="en-US"/>
        </a:p>
      </dgm:t>
    </dgm:pt>
    <dgm:pt modelId="{FAF6EF70-B21F-43DF-85A4-189AF1F826A2}" type="sibTrans" cxnId="{3FC89DA5-30F4-49F7-BD1E-F835969FAB53}">
      <dgm:prSet/>
      <dgm:spPr/>
      <dgm:t>
        <a:bodyPr/>
        <a:lstStyle/>
        <a:p>
          <a:endParaRPr lang="en-US"/>
        </a:p>
      </dgm:t>
    </dgm:pt>
    <dgm:pt modelId="{E43D246C-48D1-4FC0-8221-A55483406BF7}" type="pres">
      <dgm:prSet presAssocID="{348B9E2B-B754-4B84-B797-70DB1CE970A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58BFA2A-0655-48B4-86B8-EAADC6C4BA27}" type="pres">
      <dgm:prSet presAssocID="{8BC8788D-BFBB-40A8-B62D-89A39FABBF9D}" presName="linNode" presStyleCnt="0"/>
      <dgm:spPr/>
      <dgm:t>
        <a:bodyPr/>
        <a:lstStyle/>
        <a:p>
          <a:endParaRPr lang="en-US"/>
        </a:p>
      </dgm:t>
    </dgm:pt>
    <dgm:pt modelId="{2AE2374E-27B4-4862-9A04-E64D2277C7CD}" type="pres">
      <dgm:prSet presAssocID="{8BC8788D-BFBB-40A8-B62D-89A39FABBF9D}" presName="parentShp" presStyleLbl="node1" presStyleIdx="0" presStyleCnt="7" custScaleX="56538" custScaleY="432441" custLinFactNeighborX="86" custLinFactNeighborY="-46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05D8DB-B807-4582-9843-DF2909424BCB}" type="pres">
      <dgm:prSet presAssocID="{8BC8788D-BFBB-40A8-B62D-89A39FABBF9D}" presName="childShp" presStyleLbl="bgAccFollowNode1" presStyleIdx="0" presStyleCnt="7" custScaleX="175358" custScaleY="596218" custLinFactNeighborX="128" custLinFactNeighborY="-888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564E28-3387-4BC9-9EC6-B5EC1837383E}" type="pres">
      <dgm:prSet presAssocID="{521992A2-68B7-419C-AC2A-3DF1B36C7DAC}" presName="spacing" presStyleCnt="0"/>
      <dgm:spPr/>
      <dgm:t>
        <a:bodyPr/>
        <a:lstStyle/>
        <a:p>
          <a:endParaRPr lang="en-US"/>
        </a:p>
      </dgm:t>
    </dgm:pt>
    <dgm:pt modelId="{7DF99C98-B9CD-477D-A204-A3ECB75AC2DF}" type="pres">
      <dgm:prSet presAssocID="{6EFAF5E3-7CB2-42B9-9C46-9677FF7D7E68}" presName="linNode" presStyleCnt="0"/>
      <dgm:spPr/>
      <dgm:t>
        <a:bodyPr/>
        <a:lstStyle/>
        <a:p>
          <a:endParaRPr lang="en-US"/>
        </a:p>
      </dgm:t>
    </dgm:pt>
    <dgm:pt modelId="{F062F983-CB96-4846-9B96-3701B945E8EC}" type="pres">
      <dgm:prSet presAssocID="{6EFAF5E3-7CB2-42B9-9C46-9677FF7D7E68}" presName="parentShp" presStyleLbl="node1" presStyleIdx="1" presStyleCnt="7" custScaleX="46785" custScaleY="334165" custLinFactNeighborX="-9831" custLinFactNeighborY="-443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65121B-0D08-4569-AA41-C62E1D40831E}" type="pres">
      <dgm:prSet presAssocID="{6EFAF5E3-7CB2-42B9-9C46-9677FF7D7E68}" presName="childShp" presStyleLbl="bgAccFollowNode1" presStyleIdx="1" presStyleCnt="7" custScaleX="147616" custScaleY="356550" custLinFactNeighborX="436" custLinFactNeighborY="-308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4F4BCA-D286-4075-9D44-7A1FF26721B1}" type="pres">
      <dgm:prSet presAssocID="{E7909D54-1141-4836-9C60-5E11D0AF70E2}" presName="spacing" presStyleCnt="0"/>
      <dgm:spPr/>
      <dgm:t>
        <a:bodyPr/>
        <a:lstStyle/>
        <a:p>
          <a:endParaRPr lang="en-US"/>
        </a:p>
      </dgm:t>
    </dgm:pt>
    <dgm:pt modelId="{11484541-CBF0-447A-BC7D-B6DDAC3FD7F7}" type="pres">
      <dgm:prSet presAssocID="{A692F491-B116-4C01-80A6-2869996713CF}" presName="linNode" presStyleCnt="0"/>
      <dgm:spPr/>
      <dgm:t>
        <a:bodyPr/>
        <a:lstStyle/>
        <a:p>
          <a:endParaRPr lang="en-US"/>
        </a:p>
      </dgm:t>
    </dgm:pt>
    <dgm:pt modelId="{0CE84733-5A01-479B-B43E-A1DBFA1C9AE2}" type="pres">
      <dgm:prSet presAssocID="{A692F491-B116-4C01-80A6-2869996713CF}" presName="parentShp" presStyleLbl="node1" presStyleIdx="2" presStyleCnt="7" custScaleX="45543" custScaleY="293651" custLinFactNeighborX="-87" custLinFactNeighborY="-213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16AA75-521E-484C-910E-BE97263500F1}" type="pres">
      <dgm:prSet presAssocID="{A692F491-B116-4C01-80A6-2869996713CF}" presName="childShp" presStyleLbl="bgAccFollowNode1" presStyleIdx="2" presStyleCnt="7" custScaleX="144450" custScaleY="317165" custLinFactNeighborX="4728" custLinFactNeighborY="-278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19DD63-B993-4971-A3AE-CE04B04BA6FF}" type="pres">
      <dgm:prSet presAssocID="{912386DF-AB48-453A-BBD6-BA1516478927}" presName="spacing" presStyleCnt="0"/>
      <dgm:spPr/>
      <dgm:t>
        <a:bodyPr/>
        <a:lstStyle/>
        <a:p>
          <a:endParaRPr lang="en-US"/>
        </a:p>
      </dgm:t>
    </dgm:pt>
    <dgm:pt modelId="{19CC16D3-C2F2-45BE-9750-0AD2851FD6E3}" type="pres">
      <dgm:prSet presAssocID="{C2D581B3-861C-45C7-B91F-1765A74060E4}" presName="linNode" presStyleCnt="0"/>
      <dgm:spPr/>
      <dgm:t>
        <a:bodyPr/>
        <a:lstStyle/>
        <a:p>
          <a:endParaRPr lang="en-US"/>
        </a:p>
      </dgm:t>
    </dgm:pt>
    <dgm:pt modelId="{34575140-F085-4D3A-AECB-8CEFCBC2645A}" type="pres">
      <dgm:prSet presAssocID="{C2D581B3-861C-45C7-B91F-1765A74060E4}" presName="parentShp" presStyleLbl="node1" presStyleIdx="3" presStyleCnt="7" custScaleX="47180" custScaleY="216348" custLinFactY="332291" custLinFactNeighborX="-280" custLinFactNeighborY="4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8F9654-F679-4EB6-B5A3-79807D4BD1F0}" type="pres">
      <dgm:prSet presAssocID="{C2D581B3-861C-45C7-B91F-1765A74060E4}" presName="childShp" presStyleLbl="bgAccFollowNode1" presStyleIdx="3" presStyleCnt="7" custScaleX="144550" custScaleY="265994" custLinFactY="334673" custLinFactNeighborX="-420" custLinFactNeighborY="4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2262DB-4CE4-40D4-9EDE-BA75FAFDF80F}" type="pres">
      <dgm:prSet presAssocID="{11C029E6-BA0F-4541-A8F5-3417CA5DFD23}" presName="spacing" presStyleCnt="0"/>
      <dgm:spPr/>
      <dgm:t>
        <a:bodyPr/>
        <a:lstStyle/>
        <a:p>
          <a:endParaRPr lang="en-US"/>
        </a:p>
      </dgm:t>
    </dgm:pt>
    <dgm:pt modelId="{7AD673D0-AFA3-4C66-9916-746EB8789F3B}" type="pres">
      <dgm:prSet presAssocID="{A9FF6399-DC2E-46BD-9E9D-8D0AF3E849D2}" presName="linNode" presStyleCnt="0"/>
      <dgm:spPr/>
      <dgm:t>
        <a:bodyPr/>
        <a:lstStyle/>
        <a:p>
          <a:endParaRPr lang="en-US"/>
        </a:p>
      </dgm:t>
    </dgm:pt>
    <dgm:pt modelId="{0AD74FF0-BDB5-4977-AB7E-3EE39A86BF2B}" type="pres">
      <dgm:prSet presAssocID="{A9FF6399-DC2E-46BD-9E9D-8D0AF3E849D2}" presName="parentShp" presStyleLbl="node1" presStyleIdx="4" presStyleCnt="7" custScaleX="44448" custScaleY="248534" custLinFactY="370666" custLinFactNeighborX="-1827" custLinFactNeighborY="4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26C685-586F-4E9C-A7E2-78056594B3B3}" type="pres">
      <dgm:prSet presAssocID="{A9FF6399-DC2E-46BD-9E9D-8D0AF3E849D2}" presName="childShp" presStyleLbl="bgAccFollowNode1" presStyleIdx="4" presStyleCnt="7" custScaleX="133635" custScaleY="293931" custLinFactY="347967" custLinFactNeighborX="-2741" custLinFactNeighborY="4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3755C2-C0A8-4C87-8652-F14545E2CFFA}" type="pres">
      <dgm:prSet presAssocID="{61CB44E8-A93C-42CA-8520-34CB449EE076}" presName="spacing" presStyleCnt="0"/>
      <dgm:spPr/>
      <dgm:t>
        <a:bodyPr/>
        <a:lstStyle/>
        <a:p>
          <a:endParaRPr lang="en-US"/>
        </a:p>
      </dgm:t>
    </dgm:pt>
    <dgm:pt modelId="{326B19AB-EC74-4EA0-BB41-708663A36930}" type="pres">
      <dgm:prSet presAssocID="{4AAE0390-1621-46A1-B4C7-A07B98AA42AF}" presName="linNode" presStyleCnt="0"/>
      <dgm:spPr/>
      <dgm:t>
        <a:bodyPr/>
        <a:lstStyle/>
        <a:p>
          <a:endParaRPr lang="en-US"/>
        </a:p>
      </dgm:t>
    </dgm:pt>
    <dgm:pt modelId="{DFFFE470-D05D-41C8-81F2-DFD2FFBCDD3B}" type="pres">
      <dgm:prSet presAssocID="{4AAE0390-1621-46A1-B4C7-A07B98AA42AF}" presName="parentShp" presStyleLbl="node1" presStyleIdx="5" presStyleCnt="7" custScaleX="48270" custScaleY="272991" custLinFactY="-240331" custLinFactNeighborX="-12277" custLinFactNeighborY="-3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ACAB5A-13D9-446F-803C-A74CD54681FA}" type="pres">
      <dgm:prSet presAssocID="{4AAE0390-1621-46A1-B4C7-A07B98AA42AF}" presName="childShp" presStyleLbl="bgAccFollowNode1" presStyleIdx="5" presStyleCnt="7" custScaleX="158565" custScaleY="314140" custLinFactY="-246042" custLinFactNeighborX="3441" custLinFactNeighborY="-3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34F65A-FB62-4F59-881C-2AEE14006D7A}" type="pres">
      <dgm:prSet presAssocID="{C13BC038-4387-4F93-BA21-CC35C7109C7E}" presName="spacing" presStyleCnt="0"/>
      <dgm:spPr/>
      <dgm:t>
        <a:bodyPr/>
        <a:lstStyle/>
        <a:p>
          <a:endParaRPr lang="en-US"/>
        </a:p>
      </dgm:t>
    </dgm:pt>
    <dgm:pt modelId="{6EC65D50-14F0-4F82-B97F-F1904234DE41}" type="pres">
      <dgm:prSet presAssocID="{16E5DF45-EB3F-4E36-9B1E-F420D716F519}" presName="linNode" presStyleCnt="0"/>
      <dgm:spPr/>
      <dgm:t>
        <a:bodyPr/>
        <a:lstStyle/>
        <a:p>
          <a:endParaRPr lang="en-US"/>
        </a:p>
      </dgm:t>
    </dgm:pt>
    <dgm:pt modelId="{4449A4AD-40DD-4754-8370-D2C919E3E294}" type="pres">
      <dgm:prSet presAssocID="{16E5DF45-EB3F-4E36-9B1E-F420D716F519}" presName="parentShp" presStyleLbl="node1" presStyleIdx="6" presStyleCnt="7" custScaleX="44078" custScaleY="313330" custLinFactY="-287435" custLinFactNeighborX="-1766" custLinFactNeighborY="-3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C7980-8B96-4F08-B289-302D3619FE67}" type="pres">
      <dgm:prSet presAssocID="{16E5DF45-EB3F-4E36-9B1E-F420D716F519}" presName="childShp" presStyleLbl="bgAccFollowNode1" presStyleIdx="6" presStyleCnt="7" custScaleX="138829" custScaleY="408961" custLinFactY="-278816" custLinFactNeighborX="1410" custLinFactNeighborY="-3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2A738A-218F-4647-901F-CC1BFAD5B8C2}" srcId="{8BC8788D-BFBB-40A8-B62D-89A39FABBF9D}" destId="{A424376C-CA5B-4211-AB15-637B040D638F}" srcOrd="0" destOrd="0" parTransId="{28BC1CDE-5C50-4631-8AF9-EF981FE279F2}" sibTransId="{044D6410-CC4E-4E4E-AE7C-028AEEE90238}"/>
    <dgm:cxn modelId="{07FFA2AF-9A97-40D3-9D9B-60E1AB5ED6A5}" type="presOf" srcId="{378C5921-F39E-4636-A313-8E1B63F867BA}" destId="{D716AA75-521E-484C-910E-BE97263500F1}" srcOrd="0" destOrd="1" presId="urn:microsoft.com/office/officeart/2005/8/layout/vList6"/>
    <dgm:cxn modelId="{F4849A0C-24E3-4852-BFA0-DAE1FB135034}" type="presOf" srcId="{A692F491-B116-4C01-80A6-2869996713CF}" destId="{0CE84733-5A01-479B-B43E-A1DBFA1C9AE2}" srcOrd="0" destOrd="0" presId="urn:microsoft.com/office/officeart/2005/8/layout/vList6"/>
    <dgm:cxn modelId="{5EF240B3-1763-4D9E-A12E-8AC058964758}" srcId="{A9FF6399-DC2E-46BD-9E9D-8D0AF3E849D2}" destId="{CD97A8F5-F8C6-4F16-A33F-13C24ACAB9DC}" srcOrd="1" destOrd="0" parTransId="{CE115997-676E-403C-A3F3-9F13B96CE458}" sibTransId="{8E5C9120-3879-42CF-9568-88641433F3C9}"/>
    <dgm:cxn modelId="{CD11FD14-1755-4D38-8763-F5B2669BCFF7}" srcId="{16E5DF45-EB3F-4E36-9B1E-F420D716F519}" destId="{77D827AB-8042-4838-9C87-9C4F19DF5B50}" srcOrd="1" destOrd="0" parTransId="{C1BD714E-977B-4A20-A64D-83C006D36CDB}" sibTransId="{CB9EE462-AF93-439D-9945-7BC3FF381015}"/>
    <dgm:cxn modelId="{C4635496-BF22-4592-AB7F-0C5B8E54D508}" type="presOf" srcId="{B07BCAB8-D3E7-485E-A382-63C75DB5E0DD}" destId="{2365121B-0D08-4569-AA41-C62E1D40831E}" srcOrd="0" destOrd="1" presId="urn:microsoft.com/office/officeart/2005/8/layout/vList6"/>
    <dgm:cxn modelId="{18EB6B04-0509-4269-A93A-75FCA91BB35C}" type="presOf" srcId="{348B9E2B-B754-4B84-B797-70DB1CE970AD}" destId="{E43D246C-48D1-4FC0-8221-A55483406BF7}" srcOrd="0" destOrd="0" presId="urn:microsoft.com/office/officeart/2005/8/layout/vList6"/>
    <dgm:cxn modelId="{B56575B5-0C69-4823-86C5-4C018849D1B1}" type="presOf" srcId="{C3636B51-4E58-4263-8D62-7286C86F5A70}" destId="{D68F9654-F679-4EB6-B5A3-79807D4BD1F0}" srcOrd="0" destOrd="1" presId="urn:microsoft.com/office/officeart/2005/8/layout/vList6"/>
    <dgm:cxn modelId="{F298BABB-1883-43CB-83D1-C6AA40972577}" type="presOf" srcId="{A424376C-CA5B-4211-AB15-637B040D638F}" destId="{7005D8DB-B807-4582-9843-DF2909424BCB}" srcOrd="0" destOrd="0" presId="urn:microsoft.com/office/officeart/2005/8/layout/vList6"/>
    <dgm:cxn modelId="{5199FA25-08F6-4A64-8C44-51B1933370A0}" type="presOf" srcId="{528C87A5-516C-44AF-B9EE-3E26FDAFAE48}" destId="{2365121B-0D08-4569-AA41-C62E1D40831E}" srcOrd="0" destOrd="0" presId="urn:microsoft.com/office/officeart/2005/8/layout/vList6"/>
    <dgm:cxn modelId="{66E0D4E6-F8D8-4907-862D-C4F68F07DFB0}" type="presOf" srcId="{05B74D89-3E1B-4C17-9147-5842977C3F7F}" destId="{C0ACAB5A-13D9-446F-803C-A74CD54681FA}" srcOrd="0" destOrd="1" presId="urn:microsoft.com/office/officeart/2005/8/layout/vList6"/>
    <dgm:cxn modelId="{8A56F6DE-70A7-4D18-A1E3-B3D0CE8CFFE7}" srcId="{4AAE0390-1621-46A1-B4C7-A07B98AA42AF}" destId="{CC9C4CCA-8581-4CC3-94C8-DC566E6B2036}" srcOrd="0" destOrd="0" parTransId="{E95026D3-0B0F-4A81-8C81-156DCAEAF54F}" sibTransId="{F4E02C03-426F-48DD-9613-F2924CC8A848}"/>
    <dgm:cxn modelId="{698B6B3A-EE4D-4636-A0CB-FC84F61E97F4}" type="presOf" srcId="{80E0CB8B-E736-4001-B0FA-6738EA0EC4C9}" destId="{279C7980-8B96-4F08-B289-302D3619FE67}" srcOrd="0" destOrd="2" presId="urn:microsoft.com/office/officeart/2005/8/layout/vList6"/>
    <dgm:cxn modelId="{3FC89DA5-30F4-49F7-BD1E-F835969FAB53}" srcId="{C2D581B3-861C-45C7-B91F-1765A74060E4}" destId="{9251F791-1BFB-4407-996E-3D96E257E551}" srcOrd="0" destOrd="0" parTransId="{C3A03084-4485-4D6F-986B-1914612BF6DA}" sibTransId="{FAF6EF70-B21F-43DF-85A4-189AF1F826A2}"/>
    <dgm:cxn modelId="{1C933890-304B-4438-927C-11CBDAB5FC73}" type="presOf" srcId="{71FEB7FA-36BD-4B33-974E-FD2A6BD7E2C4}" destId="{2365121B-0D08-4569-AA41-C62E1D40831E}" srcOrd="0" destOrd="2" presId="urn:microsoft.com/office/officeart/2005/8/layout/vList6"/>
    <dgm:cxn modelId="{5737AAE0-5576-48BC-8240-7295E37DD3E8}" type="presOf" srcId="{4AAE0390-1621-46A1-B4C7-A07B98AA42AF}" destId="{DFFFE470-D05D-41C8-81F2-DFD2FFBCDD3B}" srcOrd="0" destOrd="0" presId="urn:microsoft.com/office/officeart/2005/8/layout/vList6"/>
    <dgm:cxn modelId="{36C2BCDF-5C6D-436E-B2EA-5EB3C8045FBD}" srcId="{348B9E2B-B754-4B84-B797-70DB1CE970AD}" destId="{C2D581B3-861C-45C7-B91F-1765A74060E4}" srcOrd="3" destOrd="0" parTransId="{1832E7AB-0341-461F-9940-D8A11E0716BC}" sibTransId="{11C029E6-BA0F-4541-A8F5-3417CA5DFD23}"/>
    <dgm:cxn modelId="{C013E377-D739-4805-88BF-1998657E51E5}" srcId="{A9FF6399-DC2E-46BD-9E9D-8D0AF3E849D2}" destId="{42938DC6-B5F6-4613-9A9E-1711134038A9}" srcOrd="0" destOrd="0" parTransId="{95830635-0144-4E49-BC12-27823F5C127F}" sibTransId="{055D5E13-5AAB-4359-9D13-9BCFC2165246}"/>
    <dgm:cxn modelId="{51A33CFA-8C70-44A8-A3B6-7CBEADC96AC8}" type="presOf" srcId="{03A64FB0-896D-4687-A9E4-772A410645ED}" destId="{D716AA75-521E-484C-910E-BE97263500F1}" srcOrd="0" destOrd="0" presId="urn:microsoft.com/office/officeart/2005/8/layout/vList6"/>
    <dgm:cxn modelId="{FDA49AF0-B4FC-4067-9441-08B20FD0458F}" type="presOf" srcId="{CC9C4CCA-8581-4CC3-94C8-DC566E6B2036}" destId="{C0ACAB5A-13D9-446F-803C-A74CD54681FA}" srcOrd="0" destOrd="0" presId="urn:microsoft.com/office/officeart/2005/8/layout/vList6"/>
    <dgm:cxn modelId="{DC0C373A-2B7D-450B-8046-85EB7D812C47}" srcId="{348B9E2B-B754-4B84-B797-70DB1CE970AD}" destId="{A9FF6399-DC2E-46BD-9E9D-8D0AF3E849D2}" srcOrd="4" destOrd="0" parTransId="{C88347EF-AC5F-470C-AD2C-C36C4FB44916}" sibTransId="{61CB44E8-A93C-42CA-8520-34CB449EE076}"/>
    <dgm:cxn modelId="{9E8243D5-C2DC-4CCB-A2C1-DAB31C4A6A59}" type="presOf" srcId="{42938DC6-B5F6-4613-9A9E-1711134038A9}" destId="{2E26C685-586F-4E9C-A7E2-78056594B3B3}" srcOrd="0" destOrd="0" presId="urn:microsoft.com/office/officeart/2005/8/layout/vList6"/>
    <dgm:cxn modelId="{D05F54BD-47FD-460E-8723-FA6620EB9575}" type="presOf" srcId="{CD97A8F5-F8C6-4F16-A33F-13C24ACAB9DC}" destId="{2E26C685-586F-4E9C-A7E2-78056594B3B3}" srcOrd="0" destOrd="1" presId="urn:microsoft.com/office/officeart/2005/8/layout/vList6"/>
    <dgm:cxn modelId="{A70DF660-4425-467C-BC68-9713B9857CC0}" srcId="{C2D581B3-861C-45C7-B91F-1765A74060E4}" destId="{C3636B51-4E58-4263-8D62-7286C86F5A70}" srcOrd="1" destOrd="0" parTransId="{48185207-1717-48AF-AEB8-C324951C669D}" sibTransId="{4A41BFFD-9843-4DE9-B51E-25F856405EBA}"/>
    <dgm:cxn modelId="{F21A21FB-0550-49AB-90BE-4A42870E6825}" type="presOf" srcId="{A9FF6399-DC2E-46BD-9E9D-8D0AF3E849D2}" destId="{0AD74FF0-BDB5-4977-AB7E-3EE39A86BF2B}" srcOrd="0" destOrd="0" presId="urn:microsoft.com/office/officeart/2005/8/layout/vList6"/>
    <dgm:cxn modelId="{A49CED14-0F81-493E-887A-31E360127457}" srcId="{6EFAF5E3-7CB2-42B9-9C46-9677FF7D7E68}" destId="{B07BCAB8-D3E7-485E-A382-63C75DB5E0DD}" srcOrd="1" destOrd="0" parTransId="{D9EA073A-79D4-4922-9EFB-CDC0B2154D0D}" sibTransId="{1ADC109A-1E4E-4E2B-8685-DC160AF4CFEF}"/>
    <dgm:cxn modelId="{020F8AED-3AA7-456B-AE70-EC0364DE7084}" type="presOf" srcId="{ED83ABD1-74A3-495D-A8DE-BC62E84E6EC1}" destId="{7005D8DB-B807-4582-9843-DF2909424BCB}" srcOrd="0" destOrd="1" presId="urn:microsoft.com/office/officeart/2005/8/layout/vList6"/>
    <dgm:cxn modelId="{1A186CBD-6BF5-4639-AB45-5B26152624A5}" srcId="{A692F491-B116-4C01-80A6-2869996713CF}" destId="{03A64FB0-896D-4687-A9E4-772A410645ED}" srcOrd="0" destOrd="0" parTransId="{94FB9A61-1B9B-4337-84EC-0D628EF53258}" sibTransId="{E7C50CF8-9485-4F5D-B7CF-ED3C419E17BE}"/>
    <dgm:cxn modelId="{2E01AD18-40B6-4BDD-9839-D0F64AF9DAE8}" srcId="{6EFAF5E3-7CB2-42B9-9C46-9677FF7D7E68}" destId="{71FEB7FA-36BD-4B33-974E-FD2A6BD7E2C4}" srcOrd="2" destOrd="0" parTransId="{940E70C2-476F-44D7-90D9-0EAFA4FC6CBD}" sibTransId="{D2F1779A-7C8B-4EC8-B165-44EE09386FC4}"/>
    <dgm:cxn modelId="{D60D400B-0E3F-46A2-91A7-E3B6C304F6B6}" type="presOf" srcId="{77D827AB-8042-4838-9C87-9C4F19DF5B50}" destId="{279C7980-8B96-4F08-B289-302D3619FE67}" srcOrd="0" destOrd="1" presId="urn:microsoft.com/office/officeart/2005/8/layout/vList6"/>
    <dgm:cxn modelId="{A6B5A2B9-D792-4DED-B537-691DB684B1D3}" srcId="{348B9E2B-B754-4B84-B797-70DB1CE970AD}" destId="{4AAE0390-1621-46A1-B4C7-A07B98AA42AF}" srcOrd="5" destOrd="0" parTransId="{69FA642C-8BA0-4522-BABD-704A20FBBAFF}" sibTransId="{C13BC038-4387-4F93-BA21-CC35C7109C7E}"/>
    <dgm:cxn modelId="{D9BE9248-22A9-460B-B762-B7E074623C12}" srcId="{348B9E2B-B754-4B84-B797-70DB1CE970AD}" destId="{16E5DF45-EB3F-4E36-9B1E-F420D716F519}" srcOrd="6" destOrd="0" parTransId="{D63AEBA0-DF4F-46B8-969D-04CEA5C10121}" sibTransId="{0C239C0D-A5D5-4ACB-B994-823BAA7FA577}"/>
    <dgm:cxn modelId="{EC2A3737-D8D2-4F61-A082-CF44ADAF1324}" type="presOf" srcId="{6EFAF5E3-7CB2-42B9-9C46-9677FF7D7E68}" destId="{F062F983-CB96-4846-9B96-3701B945E8EC}" srcOrd="0" destOrd="0" presId="urn:microsoft.com/office/officeart/2005/8/layout/vList6"/>
    <dgm:cxn modelId="{016F79B7-F2E2-4F90-B5F1-3EBE4CCEA25C}" srcId="{4AAE0390-1621-46A1-B4C7-A07B98AA42AF}" destId="{05B74D89-3E1B-4C17-9147-5842977C3F7F}" srcOrd="1" destOrd="0" parTransId="{D5908583-D89B-462B-983E-DBD6987C54A9}" sibTransId="{BB86D33D-11B3-4A5A-BAA9-4A9D06F4DA83}"/>
    <dgm:cxn modelId="{8E54AB20-600E-47EC-8137-FC5328371300}" type="presOf" srcId="{16E5DF45-EB3F-4E36-9B1E-F420D716F519}" destId="{4449A4AD-40DD-4754-8370-D2C919E3E294}" srcOrd="0" destOrd="0" presId="urn:microsoft.com/office/officeart/2005/8/layout/vList6"/>
    <dgm:cxn modelId="{BC11DCB8-DD75-4C7D-A7FD-816F3A877EA6}" type="presOf" srcId="{C2D581B3-861C-45C7-B91F-1765A74060E4}" destId="{34575140-F085-4D3A-AECB-8CEFCBC2645A}" srcOrd="0" destOrd="0" presId="urn:microsoft.com/office/officeart/2005/8/layout/vList6"/>
    <dgm:cxn modelId="{016F48DB-985A-4028-BEAD-EBF6B50F4E17}" type="presOf" srcId="{8BC8788D-BFBB-40A8-B62D-89A39FABBF9D}" destId="{2AE2374E-27B4-4862-9A04-E64D2277C7CD}" srcOrd="0" destOrd="0" presId="urn:microsoft.com/office/officeart/2005/8/layout/vList6"/>
    <dgm:cxn modelId="{04D11D08-B689-4C9C-BC8F-10D34ECFC2FB}" type="presOf" srcId="{9251F791-1BFB-4407-996E-3D96E257E551}" destId="{D68F9654-F679-4EB6-B5A3-79807D4BD1F0}" srcOrd="0" destOrd="0" presId="urn:microsoft.com/office/officeart/2005/8/layout/vList6"/>
    <dgm:cxn modelId="{FC475C30-35B5-4BC0-80E2-B05448BE46EE}" type="presOf" srcId="{6E36C69D-FBC3-49EC-8FA6-15E6C0D2C6E1}" destId="{279C7980-8B96-4F08-B289-302D3619FE67}" srcOrd="0" destOrd="0" presId="urn:microsoft.com/office/officeart/2005/8/layout/vList6"/>
    <dgm:cxn modelId="{D47FE20B-6B48-41AF-A582-24A5AAFBF51D}" srcId="{348B9E2B-B754-4B84-B797-70DB1CE970AD}" destId="{8BC8788D-BFBB-40A8-B62D-89A39FABBF9D}" srcOrd="0" destOrd="0" parTransId="{A496E557-AE6B-49D1-9DD1-F8C7F3EB6B63}" sibTransId="{521992A2-68B7-419C-AC2A-3DF1B36C7DAC}"/>
    <dgm:cxn modelId="{88E2EC23-4BD5-4F49-9144-A2ECE928E949}" srcId="{348B9E2B-B754-4B84-B797-70DB1CE970AD}" destId="{A692F491-B116-4C01-80A6-2869996713CF}" srcOrd="2" destOrd="0" parTransId="{CA08144A-D001-4BDF-8D29-DA59A569A594}" sibTransId="{912386DF-AB48-453A-BBD6-BA1516478927}"/>
    <dgm:cxn modelId="{6D094099-71B9-41AA-A9AE-64498F825D6D}" srcId="{6EFAF5E3-7CB2-42B9-9C46-9677FF7D7E68}" destId="{528C87A5-516C-44AF-B9EE-3E26FDAFAE48}" srcOrd="0" destOrd="0" parTransId="{04BDFD41-4D1A-48A3-8BFC-034A9BB1040E}" sibTransId="{D40C721E-75F9-4DA6-8D94-EC6728906276}"/>
    <dgm:cxn modelId="{D10116B7-03A3-42DA-B413-39C358400F72}" srcId="{348B9E2B-B754-4B84-B797-70DB1CE970AD}" destId="{6EFAF5E3-7CB2-42B9-9C46-9677FF7D7E68}" srcOrd="1" destOrd="0" parTransId="{141ABF07-B92E-4497-A727-2DB4C96D191F}" sibTransId="{E7909D54-1141-4836-9C60-5E11D0AF70E2}"/>
    <dgm:cxn modelId="{45376EA1-96BB-45DC-81AF-D5AD82CFE892}" srcId="{A692F491-B116-4C01-80A6-2869996713CF}" destId="{378C5921-F39E-4636-A313-8E1B63F867BA}" srcOrd="1" destOrd="0" parTransId="{EFFDA0AB-15CD-4035-BC74-AE548F1E4FE8}" sibTransId="{8B52E6FB-E2E5-4F93-AF47-A4240521C02D}"/>
    <dgm:cxn modelId="{A28CD0A6-24F6-4658-BF2B-E1084CC8645E}" srcId="{16E5DF45-EB3F-4E36-9B1E-F420D716F519}" destId="{80E0CB8B-E736-4001-B0FA-6738EA0EC4C9}" srcOrd="2" destOrd="0" parTransId="{048CB97F-6EB5-4D8A-975E-EAB018508B58}" sibTransId="{6AF90EFB-AA9E-43A9-A7B4-92436294AB5B}"/>
    <dgm:cxn modelId="{D44136D1-99EE-45CD-AD8C-763F10129533}" srcId="{8BC8788D-BFBB-40A8-B62D-89A39FABBF9D}" destId="{ED83ABD1-74A3-495D-A8DE-BC62E84E6EC1}" srcOrd="1" destOrd="0" parTransId="{676235BF-88CE-4E36-A07B-90FB4C37A5BF}" sibTransId="{CF2FC7D2-7FB2-4185-8C53-95C8CFE9FCE0}"/>
    <dgm:cxn modelId="{FB7ACCFB-B1B1-4512-BA41-D2D85C7E47BA}" srcId="{16E5DF45-EB3F-4E36-9B1E-F420D716F519}" destId="{6E36C69D-FBC3-49EC-8FA6-15E6C0D2C6E1}" srcOrd="0" destOrd="0" parTransId="{39AB7A2C-FE15-48D7-BF19-0D05C95A5784}" sibTransId="{9E962694-EFCD-416D-9B44-6F09F9EEA239}"/>
    <dgm:cxn modelId="{8842177B-5CDF-455F-861D-5EE080BEE81F}" type="presParOf" srcId="{E43D246C-48D1-4FC0-8221-A55483406BF7}" destId="{258BFA2A-0655-48B4-86B8-EAADC6C4BA27}" srcOrd="0" destOrd="0" presId="urn:microsoft.com/office/officeart/2005/8/layout/vList6"/>
    <dgm:cxn modelId="{6F7B72DD-386E-48CB-889B-F12F790BCA45}" type="presParOf" srcId="{258BFA2A-0655-48B4-86B8-EAADC6C4BA27}" destId="{2AE2374E-27B4-4862-9A04-E64D2277C7CD}" srcOrd="0" destOrd="0" presId="urn:microsoft.com/office/officeart/2005/8/layout/vList6"/>
    <dgm:cxn modelId="{36405051-F73B-43A7-A94D-B2FE51CDBF9E}" type="presParOf" srcId="{258BFA2A-0655-48B4-86B8-EAADC6C4BA27}" destId="{7005D8DB-B807-4582-9843-DF2909424BCB}" srcOrd="1" destOrd="0" presId="urn:microsoft.com/office/officeart/2005/8/layout/vList6"/>
    <dgm:cxn modelId="{EA74C6CE-6E9C-44CC-B5AD-B6DF274E371B}" type="presParOf" srcId="{E43D246C-48D1-4FC0-8221-A55483406BF7}" destId="{9D564E28-3387-4BC9-9EC6-B5EC1837383E}" srcOrd="1" destOrd="0" presId="urn:microsoft.com/office/officeart/2005/8/layout/vList6"/>
    <dgm:cxn modelId="{81266942-863D-4F51-B583-FCD67449045F}" type="presParOf" srcId="{E43D246C-48D1-4FC0-8221-A55483406BF7}" destId="{7DF99C98-B9CD-477D-A204-A3ECB75AC2DF}" srcOrd="2" destOrd="0" presId="urn:microsoft.com/office/officeart/2005/8/layout/vList6"/>
    <dgm:cxn modelId="{1C17FF5E-5683-45EF-9F32-DA70305B961E}" type="presParOf" srcId="{7DF99C98-B9CD-477D-A204-A3ECB75AC2DF}" destId="{F062F983-CB96-4846-9B96-3701B945E8EC}" srcOrd="0" destOrd="0" presId="urn:microsoft.com/office/officeart/2005/8/layout/vList6"/>
    <dgm:cxn modelId="{D4D570DF-339E-4586-BFA8-06D0A77ADA34}" type="presParOf" srcId="{7DF99C98-B9CD-477D-A204-A3ECB75AC2DF}" destId="{2365121B-0D08-4569-AA41-C62E1D40831E}" srcOrd="1" destOrd="0" presId="urn:microsoft.com/office/officeart/2005/8/layout/vList6"/>
    <dgm:cxn modelId="{18EABE53-EF3E-4046-8F80-DBF89F8E839C}" type="presParOf" srcId="{E43D246C-48D1-4FC0-8221-A55483406BF7}" destId="{4A4F4BCA-D286-4075-9D44-7A1FF26721B1}" srcOrd="3" destOrd="0" presId="urn:microsoft.com/office/officeart/2005/8/layout/vList6"/>
    <dgm:cxn modelId="{9F604D18-0807-40A4-AD05-C2FFF50B0B6D}" type="presParOf" srcId="{E43D246C-48D1-4FC0-8221-A55483406BF7}" destId="{11484541-CBF0-447A-BC7D-B6DDAC3FD7F7}" srcOrd="4" destOrd="0" presId="urn:microsoft.com/office/officeart/2005/8/layout/vList6"/>
    <dgm:cxn modelId="{41E42E68-6792-4409-A4F7-773BE362DFFC}" type="presParOf" srcId="{11484541-CBF0-447A-BC7D-B6DDAC3FD7F7}" destId="{0CE84733-5A01-479B-B43E-A1DBFA1C9AE2}" srcOrd="0" destOrd="0" presId="urn:microsoft.com/office/officeart/2005/8/layout/vList6"/>
    <dgm:cxn modelId="{7EE45719-BFB4-4561-9D22-9AE79E9F896F}" type="presParOf" srcId="{11484541-CBF0-447A-BC7D-B6DDAC3FD7F7}" destId="{D716AA75-521E-484C-910E-BE97263500F1}" srcOrd="1" destOrd="0" presId="urn:microsoft.com/office/officeart/2005/8/layout/vList6"/>
    <dgm:cxn modelId="{B3936884-C8F4-4A4B-B866-93BAFC25A9EB}" type="presParOf" srcId="{E43D246C-48D1-4FC0-8221-A55483406BF7}" destId="{5219DD63-B993-4971-A3AE-CE04B04BA6FF}" srcOrd="5" destOrd="0" presId="urn:microsoft.com/office/officeart/2005/8/layout/vList6"/>
    <dgm:cxn modelId="{89170F54-BE52-4F3F-BF85-E46644E7B004}" type="presParOf" srcId="{E43D246C-48D1-4FC0-8221-A55483406BF7}" destId="{19CC16D3-C2F2-45BE-9750-0AD2851FD6E3}" srcOrd="6" destOrd="0" presId="urn:microsoft.com/office/officeart/2005/8/layout/vList6"/>
    <dgm:cxn modelId="{A4DA5CF5-B254-4E28-A98E-DE540ACB7D3A}" type="presParOf" srcId="{19CC16D3-C2F2-45BE-9750-0AD2851FD6E3}" destId="{34575140-F085-4D3A-AECB-8CEFCBC2645A}" srcOrd="0" destOrd="0" presId="urn:microsoft.com/office/officeart/2005/8/layout/vList6"/>
    <dgm:cxn modelId="{AA80F66A-28E0-4280-8254-E06BD7A20B7B}" type="presParOf" srcId="{19CC16D3-C2F2-45BE-9750-0AD2851FD6E3}" destId="{D68F9654-F679-4EB6-B5A3-79807D4BD1F0}" srcOrd="1" destOrd="0" presId="urn:microsoft.com/office/officeart/2005/8/layout/vList6"/>
    <dgm:cxn modelId="{BD8CAF2D-F7AF-4535-A985-5384A2D06FE3}" type="presParOf" srcId="{E43D246C-48D1-4FC0-8221-A55483406BF7}" destId="{072262DB-4CE4-40D4-9EDE-BA75FAFDF80F}" srcOrd="7" destOrd="0" presId="urn:microsoft.com/office/officeart/2005/8/layout/vList6"/>
    <dgm:cxn modelId="{58CB9227-8CF0-46EF-837B-315C6568044A}" type="presParOf" srcId="{E43D246C-48D1-4FC0-8221-A55483406BF7}" destId="{7AD673D0-AFA3-4C66-9916-746EB8789F3B}" srcOrd="8" destOrd="0" presId="urn:microsoft.com/office/officeart/2005/8/layout/vList6"/>
    <dgm:cxn modelId="{B2DC9365-0E1C-4B0A-B274-8CD989E989C0}" type="presParOf" srcId="{7AD673D0-AFA3-4C66-9916-746EB8789F3B}" destId="{0AD74FF0-BDB5-4977-AB7E-3EE39A86BF2B}" srcOrd="0" destOrd="0" presId="urn:microsoft.com/office/officeart/2005/8/layout/vList6"/>
    <dgm:cxn modelId="{26DB2C10-43A8-4550-B0F4-7093EFC9C96A}" type="presParOf" srcId="{7AD673D0-AFA3-4C66-9916-746EB8789F3B}" destId="{2E26C685-586F-4E9C-A7E2-78056594B3B3}" srcOrd="1" destOrd="0" presId="urn:microsoft.com/office/officeart/2005/8/layout/vList6"/>
    <dgm:cxn modelId="{4BA8EE76-37ED-4844-BD5A-69718A293553}" type="presParOf" srcId="{E43D246C-48D1-4FC0-8221-A55483406BF7}" destId="{BB3755C2-C0A8-4C87-8652-F14545E2CFFA}" srcOrd="9" destOrd="0" presId="urn:microsoft.com/office/officeart/2005/8/layout/vList6"/>
    <dgm:cxn modelId="{3D209BCB-7BA6-4938-84B8-6CD404F1D646}" type="presParOf" srcId="{E43D246C-48D1-4FC0-8221-A55483406BF7}" destId="{326B19AB-EC74-4EA0-BB41-708663A36930}" srcOrd="10" destOrd="0" presId="urn:microsoft.com/office/officeart/2005/8/layout/vList6"/>
    <dgm:cxn modelId="{98ABCA6C-8D0E-4581-88BB-88C89544A4DC}" type="presParOf" srcId="{326B19AB-EC74-4EA0-BB41-708663A36930}" destId="{DFFFE470-D05D-41C8-81F2-DFD2FFBCDD3B}" srcOrd="0" destOrd="0" presId="urn:microsoft.com/office/officeart/2005/8/layout/vList6"/>
    <dgm:cxn modelId="{8979CCA0-8456-4673-B9BF-A679870EAD8C}" type="presParOf" srcId="{326B19AB-EC74-4EA0-BB41-708663A36930}" destId="{C0ACAB5A-13D9-446F-803C-A74CD54681FA}" srcOrd="1" destOrd="0" presId="urn:microsoft.com/office/officeart/2005/8/layout/vList6"/>
    <dgm:cxn modelId="{4838A3B9-4E64-40C7-B681-C6BEC01E035B}" type="presParOf" srcId="{E43D246C-48D1-4FC0-8221-A55483406BF7}" destId="{E234F65A-FB62-4F59-881C-2AEE14006D7A}" srcOrd="11" destOrd="0" presId="urn:microsoft.com/office/officeart/2005/8/layout/vList6"/>
    <dgm:cxn modelId="{AC951469-7532-422C-A838-823384E1EFFC}" type="presParOf" srcId="{E43D246C-48D1-4FC0-8221-A55483406BF7}" destId="{6EC65D50-14F0-4F82-B97F-F1904234DE41}" srcOrd="12" destOrd="0" presId="urn:microsoft.com/office/officeart/2005/8/layout/vList6"/>
    <dgm:cxn modelId="{E642BB10-2C96-4C89-9BEF-5C2F52C39E15}" type="presParOf" srcId="{6EC65D50-14F0-4F82-B97F-F1904234DE41}" destId="{4449A4AD-40DD-4754-8370-D2C919E3E294}" srcOrd="0" destOrd="0" presId="urn:microsoft.com/office/officeart/2005/8/layout/vList6"/>
    <dgm:cxn modelId="{373975E0-8C24-437F-80DE-FEA434B1AD5D}" type="presParOf" srcId="{6EC65D50-14F0-4F82-B97F-F1904234DE41}" destId="{279C7980-8B96-4F08-B289-302D3619FE6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B3898C-0A2F-4E2A-B9B2-39B7EB649545}">
      <dsp:nvSpPr>
        <dsp:cNvPr id="0" name=""/>
        <dsp:cNvSpPr/>
      </dsp:nvSpPr>
      <dsp:spPr>
        <a:xfrm>
          <a:off x="2986681" y="2078414"/>
          <a:ext cx="517095" cy="14779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8547" y="0"/>
              </a:lnTo>
              <a:lnTo>
                <a:pt x="258547" y="1477979"/>
              </a:lnTo>
              <a:lnTo>
                <a:pt x="517095" y="1477979"/>
              </a:lnTo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3206084" y="2778258"/>
        <a:ext cx="78291" cy="78291"/>
      </dsp:txXfrm>
    </dsp:sp>
    <dsp:sp modelId="{94C87403-704E-4332-9462-32BBC68023AA}">
      <dsp:nvSpPr>
        <dsp:cNvPr id="0" name=""/>
        <dsp:cNvSpPr/>
      </dsp:nvSpPr>
      <dsp:spPr>
        <a:xfrm>
          <a:off x="2986681" y="2078414"/>
          <a:ext cx="517095" cy="4926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8547" y="0"/>
              </a:lnTo>
              <a:lnTo>
                <a:pt x="258547" y="492659"/>
              </a:lnTo>
              <a:lnTo>
                <a:pt x="517095" y="492659"/>
              </a:lnTo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3227374" y="2306889"/>
        <a:ext cx="35710" cy="35710"/>
      </dsp:txXfrm>
    </dsp:sp>
    <dsp:sp modelId="{1E065640-0EAC-4729-BA86-6BA7F83C838C}">
      <dsp:nvSpPr>
        <dsp:cNvPr id="0" name=""/>
        <dsp:cNvSpPr/>
      </dsp:nvSpPr>
      <dsp:spPr>
        <a:xfrm>
          <a:off x="2986681" y="1585754"/>
          <a:ext cx="517095" cy="492659"/>
        </a:xfrm>
        <a:custGeom>
          <a:avLst/>
          <a:gdLst/>
          <a:ahLst/>
          <a:cxnLst/>
          <a:rect l="0" t="0" r="0" b="0"/>
          <a:pathLst>
            <a:path>
              <a:moveTo>
                <a:pt x="0" y="492659"/>
              </a:moveTo>
              <a:lnTo>
                <a:pt x="258547" y="492659"/>
              </a:lnTo>
              <a:lnTo>
                <a:pt x="258547" y="0"/>
              </a:lnTo>
              <a:lnTo>
                <a:pt x="517095" y="0"/>
              </a:lnTo>
            </a:path>
          </a:pathLst>
        </a:cu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3227374" y="1814229"/>
        <a:ext cx="35710" cy="35710"/>
      </dsp:txXfrm>
    </dsp:sp>
    <dsp:sp modelId="{C40D1802-41DE-45C9-A517-2596AE41E835}">
      <dsp:nvSpPr>
        <dsp:cNvPr id="0" name=""/>
        <dsp:cNvSpPr/>
      </dsp:nvSpPr>
      <dsp:spPr>
        <a:xfrm>
          <a:off x="2986681" y="600435"/>
          <a:ext cx="517095" cy="1477979"/>
        </a:xfrm>
        <a:custGeom>
          <a:avLst/>
          <a:gdLst/>
          <a:ahLst/>
          <a:cxnLst/>
          <a:rect l="0" t="0" r="0" b="0"/>
          <a:pathLst>
            <a:path>
              <a:moveTo>
                <a:pt x="0" y="1477979"/>
              </a:moveTo>
              <a:lnTo>
                <a:pt x="258547" y="1477979"/>
              </a:lnTo>
              <a:lnTo>
                <a:pt x="258547" y="0"/>
              </a:lnTo>
              <a:lnTo>
                <a:pt x="517095" y="0"/>
              </a:lnTo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3206084" y="1300279"/>
        <a:ext cx="78291" cy="78291"/>
      </dsp:txXfrm>
    </dsp:sp>
    <dsp:sp modelId="{B61FBF4A-9E2C-44A6-A082-DA6571B58FC2}">
      <dsp:nvSpPr>
        <dsp:cNvPr id="0" name=""/>
        <dsp:cNvSpPr/>
      </dsp:nvSpPr>
      <dsp:spPr>
        <a:xfrm rot="16200000">
          <a:off x="316301" y="1482390"/>
          <a:ext cx="4148714" cy="1192047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bg1"/>
              </a:solidFill>
              <a:latin typeface="Arial Black" pitchFamily="34" charset="0"/>
            </a:rPr>
            <a:t>Process </a:t>
          </a:r>
          <a:r>
            <a:rPr lang="en-US" sz="1600" b="1" kern="1200" dirty="0">
              <a:solidFill>
                <a:schemeClr val="bg1"/>
              </a:solidFill>
              <a:latin typeface="Arial Black" pitchFamily="34" charset="0"/>
            </a:rPr>
            <a:t>for Attainment through </a:t>
          </a:r>
          <a:endParaRPr lang="en-US" sz="1600" b="1" kern="1200" dirty="0" smtClean="0">
            <a:solidFill>
              <a:schemeClr val="bg1"/>
            </a:solidFill>
            <a:latin typeface="Arial Black" pitchFamily="34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bg1"/>
              </a:solidFill>
              <a:latin typeface="Arial Black" pitchFamily="34" charset="0"/>
            </a:rPr>
            <a:t>CIE &amp; SEE </a:t>
          </a:r>
          <a:endParaRPr lang="en-US" sz="1600" kern="1200" dirty="0">
            <a:solidFill>
              <a:schemeClr val="bg1"/>
            </a:solidFill>
            <a:latin typeface="Arial Black" pitchFamily="34" charset="0"/>
          </a:endParaRPr>
        </a:p>
      </dsp:txBody>
      <dsp:txXfrm>
        <a:off x="316301" y="1482390"/>
        <a:ext cx="4148714" cy="1192047"/>
      </dsp:txXfrm>
    </dsp:sp>
    <dsp:sp modelId="{5212D2C3-0ECC-461A-84BE-2772927837BA}">
      <dsp:nvSpPr>
        <dsp:cNvPr id="0" name=""/>
        <dsp:cNvSpPr/>
      </dsp:nvSpPr>
      <dsp:spPr>
        <a:xfrm>
          <a:off x="3503777" y="206307"/>
          <a:ext cx="5374175" cy="788255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Level 3 – 60% </a:t>
          </a:r>
          <a:r>
            <a:rPr lang="en-IN" sz="1600" b="1" kern="1200" dirty="0" smtClean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students </a:t>
          </a:r>
          <a:r>
            <a:rPr lang="en-IN" sz="1600" b="1" kern="1200" dirty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should have scored &gt;= 60%  </a:t>
          </a:r>
          <a:r>
            <a:rPr lang="en-US" sz="1600" b="1" kern="1200" dirty="0" smtClean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of Maximum marks</a:t>
          </a:r>
          <a:endParaRPr lang="en-US" sz="1600" b="1" kern="1200" dirty="0">
            <a:solidFill>
              <a:schemeClr val="tx1"/>
            </a:solidFill>
            <a:latin typeface="Arial Black" panose="020B0A04020102020204" pitchFamily="34" charset="0"/>
            <a:ea typeface="Verdana"/>
            <a:cs typeface="Verdana"/>
          </a:endParaRPr>
        </a:p>
      </dsp:txBody>
      <dsp:txXfrm>
        <a:off x="3503777" y="206307"/>
        <a:ext cx="5374175" cy="788255"/>
      </dsp:txXfrm>
    </dsp:sp>
    <dsp:sp modelId="{68CC2418-2348-4FBD-AC4D-C849E40B8890}">
      <dsp:nvSpPr>
        <dsp:cNvPr id="0" name=""/>
        <dsp:cNvSpPr/>
      </dsp:nvSpPr>
      <dsp:spPr>
        <a:xfrm>
          <a:off x="3503777" y="1191626"/>
          <a:ext cx="5360085" cy="788255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Level 2 – 55% students should have scored &gt;= </a:t>
          </a:r>
          <a:r>
            <a:rPr lang="en-IN" sz="1600" b="1" kern="1200" dirty="0" smtClean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60%  </a:t>
          </a:r>
          <a:r>
            <a:rPr lang="en-US" sz="1600" b="1" kern="1200" dirty="0" smtClean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of Maximum marks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3503777" y="1191626"/>
        <a:ext cx="5360085" cy="788255"/>
      </dsp:txXfrm>
    </dsp:sp>
    <dsp:sp modelId="{C8306592-9D8E-4F49-A002-47579910AD94}">
      <dsp:nvSpPr>
        <dsp:cNvPr id="0" name=""/>
        <dsp:cNvSpPr/>
      </dsp:nvSpPr>
      <dsp:spPr>
        <a:xfrm>
          <a:off x="3503777" y="2176946"/>
          <a:ext cx="5290096" cy="788255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Level 1 – 50% students should have scored &gt;= </a:t>
          </a:r>
          <a:r>
            <a:rPr lang="en-IN" sz="1600" b="1" kern="1200" dirty="0" smtClean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60%  </a:t>
          </a:r>
          <a:r>
            <a:rPr lang="en-US" sz="1600" b="1" kern="1200" dirty="0" smtClean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of Maximum marks</a:t>
          </a:r>
          <a:endParaRPr lang="en-US" sz="16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503777" y="2176946"/>
        <a:ext cx="5290096" cy="788255"/>
      </dsp:txXfrm>
    </dsp:sp>
    <dsp:sp modelId="{B4C6FE06-BA5A-4ABC-92CA-A9BCF280F063}">
      <dsp:nvSpPr>
        <dsp:cNvPr id="0" name=""/>
        <dsp:cNvSpPr/>
      </dsp:nvSpPr>
      <dsp:spPr>
        <a:xfrm>
          <a:off x="3503777" y="3162266"/>
          <a:ext cx="5290096" cy="788255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Based on the percentage obtained, the </a:t>
          </a:r>
          <a:r>
            <a:rPr lang="en-IN" sz="1600" b="1" kern="1200" dirty="0" smtClean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Attainment </a:t>
          </a:r>
          <a:r>
            <a:rPr lang="en-IN" sz="1600" b="1" kern="1200" dirty="0">
              <a:solidFill>
                <a:schemeClr val="tx1"/>
              </a:solidFill>
              <a:latin typeface="Arial Black" panose="020B0A04020102020204" pitchFamily="34" charset="0"/>
              <a:ea typeface="Verdana"/>
              <a:cs typeface="Verdana"/>
            </a:rPr>
            <a:t>level for each of the CO is identified</a:t>
          </a:r>
          <a:endParaRPr lang="en-US" sz="16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503777" y="3162266"/>
        <a:ext cx="5290096" cy="7882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05D8DB-B807-4582-9843-DF2909424BCB}">
      <dsp:nvSpPr>
        <dsp:cNvPr id="0" name=""/>
        <dsp:cNvSpPr/>
      </dsp:nvSpPr>
      <dsp:spPr>
        <a:xfrm>
          <a:off x="2032191" y="0"/>
          <a:ext cx="9450290" cy="136271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i="0" u="none" kern="1200" dirty="0">
              <a:latin typeface="Arial Black" pitchFamily="34" charset="0"/>
              <a:cs typeface="Arial" panose="020B0604020202020204" pitchFamily="34" charset="0"/>
            </a:rPr>
            <a:t>Preparation and Maintenance of Course File by </a:t>
          </a:r>
          <a:r>
            <a:rPr lang="en-US" sz="1300" b="1" kern="1200" dirty="0">
              <a:latin typeface="Arial Black" pitchFamily="34" charset="0"/>
              <a:cs typeface="Arial" panose="020B0604020202020204" pitchFamily="34" charset="0"/>
            </a:rPr>
            <a:t>improvising COs, COs-POs and COs-PSOs mapping</a:t>
          </a:r>
        </a:p>
        <a:p>
          <a:pPr marL="11430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>
              <a:latin typeface="Arial Black" pitchFamily="34" charset="0"/>
              <a:cs typeface="Arial" panose="020B0604020202020204" pitchFamily="34" charset="0"/>
            </a:rPr>
            <a:t>CIA assessment, identification of weak and bright students on the basis of performance of student, assignment preparation &amp; </a:t>
          </a:r>
          <a:r>
            <a:rPr lang="en-US" sz="1300" b="1" i="0" u="none" kern="1200" dirty="0">
              <a:latin typeface="Arial Black" pitchFamily="34" charset="0"/>
              <a:cs typeface="Arial" panose="020B0604020202020204" pitchFamily="34" charset="0"/>
            </a:rPr>
            <a:t>Preparation of Closing Report</a:t>
          </a:r>
          <a:endParaRPr lang="en-US" sz="1300" b="1" kern="1200" dirty="0">
            <a:latin typeface="Arial Black" pitchFamily="34" charset="0"/>
            <a:cs typeface="Arial" panose="020B0604020202020204" pitchFamily="34" charset="0"/>
          </a:endParaRPr>
        </a:p>
      </dsp:txBody>
      <dsp:txXfrm>
        <a:off x="2032191" y="170339"/>
        <a:ext cx="8939273" cy="1022034"/>
      </dsp:txXfrm>
    </dsp:sp>
    <dsp:sp modelId="{2AE2374E-27B4-4862-9A04-E64D2277C7CD}">
      <dsp:nvSpPr>
        <dsp:cNvPr id="0" name=""/>
        <dsp:cNvSpPr/>
      </dsp:nvSpPr>
      <dsp:spPr>
        <a:xfrm>
          <a:off x="5092" y="176722"/>
          <a:ext cx="2031275" cy="98838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Arial Black" pitchFamily="34" charset="0"/>
              <a:ea typeface="Cambria" panose="02040503050406030204" pitchFamily="18" charset="0"/>
              <a:cs typeface="Arial" panose="020B0604020202020204" pitchFamily="34" charset="0"/>
            </a:rPr>
            <a:t>Faculty Level Process</a:t>
          </a:r>
          <a:endParaRPr lang="en-US" sz="1600" kern="1200" dirty="0">
            <a:latin typeface="Arial Black" pitchFamily="34" charset="0"/>
            <a:cs typeface="Arial" panose="020B0604020202020204" pitchFamily="34" charset="0"/>
          </a:endParaRPr>
        </a:p>
      </dsp:txBody>
      <dsp:txXfrm>
        <a:off x="53341" y="224971"/>
        <a:ext cx="1934777" cy="891886"/>
      </dsp:txXfrm>
    </dsp:sp>
    <dsp:sp modelId="{2365121B-0D08-4569-AA41-C62E1D40831E}">
      <dsp:nvSpPr>
        <dsp:cNvPr id="0" name=""/>
        <dsp:cNvSpPr/>
      </dsp:nvSpPr>
      <dsp:spPr>
        <a:xfrm>
          <a:off x="2007707" y="1315200"/>
          <a:ext cx="9474774" cy="81492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82880" lvl="1" indent="-114300" algn="l" defTabSz="577850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>
              <a:latin typeface="Arial Black" pitchFamily="34" charset="0"/>
              <a:cs typeface="Arial" pitchFamily="34" charset="0"/>
            </a:rPr>
            <a:t>Monitoring quality of CIE papers and assignments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>
              <a:latin typeface="Arial Black" pitchFamily="34" charset="0"/>
              <a:cs typeface="Arial" pitchFamily="34" charset="0"/>
            </a:rPr>
            <a:t>Checking and coverage of COs in question papers</a:t>
          </a:r>
        </a:p>
        <a:p>
          <a:pPr marL="18288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300" b="1" kern="1200" dirty="0">
            <a:latin typeface="Arial Black" pitchFamily="34" charset="0"/>
            <a:cs typeface="Arial" pitchFamily="34" charset="0"/>
          </a:endParaRPr>
        </a:p>
      </dsp:txBody>
      <dsp:txXfrm>
        <a:off x="2007707" y="1417066"/>
        <a:ext cx="9169176" cy="611196"/>
      </dsp:txXfrm>
    </dsp:sp>
    <dsp:sp modelId="{F062F983-CB96-4846-9B96-3701B945E8EC}">
      <dsp:nvSpPr>
        <dsp:cNvPr id="0" name=""/>
        <dsp:cNvSpPr/>
      </dsp:nvSpPr>
      <dsp:spPr>
        <a:xfrm>
          <a:off x="0" y="1309981"/>
          <a:ext cx="2001938" cy="76376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>
              <a:latin typeface="Arial Black" pitchFamily="34" charset="0"/>
              <a:cs typeface="Arial" panose="020B0604020202020204" pitchFamily="34" charset="0"/>
            </a:rPr>
            <a:t>Module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>
              <a:latin typeface="Arial Black" pitchFamily="34" charset="0"/>
              <a:cs typeface="Arial" panose="020B0604020202020204" pitchFamily="34" charset="0"/>
            </a:rPr>
            <a:t>Coordinator</a:t>
          </a:r>
          <a:endParaRPr lang="en-US" sz="1800" b="1" kern="1200" dirty="0">
            <a:latin typeface="Arial Black" pitchFamily="34" charset="0"/>
            <a:cs typeface="Arial" panose="020B0604020202020204" pitchFamily="34" charset="0"/>
          </a:endParaRPr>
        </a:p>
      </dsp:txBody>
      <dsp:txXfrm>
        <a:off x="37284" y="1347265"/>
        <a:ext cx="1927370" cy="689197"/>
      </dsp:txXfrm>
    </dsp:sp>
    <dsp:sp modelId="{D716AA75-521E-484C-910E-BE97263500F1}">
      <dsp:nvSpPr>
        <dsp:cNvPr id="0" name=""/>
        <dsp:cNvSpPr/>
      </dsp:nvSpPr>
      <dsp:spPr>
        <a:xfrm>
          <a:off x="1997108" y="2159942"/>
          <a:ext cx="9485373" cy="72491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" tIns="3810" rIns="3810" bIns="3810" numCol="1" spcCol="1270" anchor="t" anchorCtr="0">
          <a:noAutofit/>
        </a:bodyPr>
        <a:lstStyle/>
        <a:p>
          <a:pPr marL="57150" lvl="1" indent="-57150" algn="l" defTabSz="2667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600" b="1" kern="1200" dirty="0">
            <a:latin typeface="Arial Black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 smtClean="0">
              <a:latin typeface="Arial Black" pitchFamily="34" charset="0"/>
              <a:ea typeface="Cambria" panose="02040503050406030204" pitchFamily="18" charset="0"/>
              <a:cs typeface="Arial" panose="020B0604020202020204" pitchFamily="34" charset="0"/>
            </a:rPr>
            <a:t>Course Coverage, Attendance monitoring, Physical verification of Classes and Labs, </a:t>
          </a:r>
          <a:r>
            <a:rPr lang="en-US" sz="1300" b="1" kern="1200" dirty="0" err="1" smtClean="0">
              <a:latin typeface="Arial Black" pitchFamily="34" charset="0"/>
              <a:ea typeface="Cambria" panose="02040503050406030204" pitchFamily="18" charset="0"/>
              <a:cs typeface="Arial" panose="020B0604020202020204" pitchFamily="34" charset="0"/>
            </a:rPr>
            <a:t>etc</a:t>
          </a:r>
          <a:endParaRPr lang="en-US" sz="1300" b="1" kern="1200" dirty="0">
            <a:latin typeface="Arial Black" pitchFamily="34" charset="0"/>
            <a:cs typeface="Arial" panose="020B0604020202020204" pitchFamily="34" charset="0"/>
          </a:endParaRPr>
        </a:p>
      </dsp:txBody>
      <dsp:txXfrm>
        <a:off x="1997108" y="2250556"/>
        <a:ext cx="9213532" cy="543682"/>
      </dsp:txXfrm>
    </dsp:sp>
    <dsp:sp modelId="{0CE84733-5A01-479B-B43E-A1DBFA1C9AE2}">
      <dsp:nvSpPr>
        <dsp:cNvPr id="0" name=""/>
        <dsp:cNvSpPr/>
      </dsp:nvSpPr>
      <dsp:spPr>
        <a:xfrm>
          <a:off x="0" y="2201482"/>
          <a:ext cx="1993734" cy="67116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rial Black" pitchFamily="34" charset="0"/>
              <a:cs typeface="Arial" panose="020B0604020202020204" pitchFamily="34" charset="0"/>
            </a:rPr>
            <a:t>HOD</a:t>
          </a:r>
          <a:endParaRPr lang="en-US" sz="2000" b="1" kern="1200" dirty="0">
            <a:latin typeface="Arial Black" pitchFamily="34" charset="0"/>
            <a:cs typeface="Arial" panose="020B0604020202020204" pitchFamily="34" charset="0"/>
          </a:endParaRPr>
        </a:p>
      </dsp:txBody>
      <dsp:txXfrm>
        <a:off x="32764" y="2234246"/>
        <a:ext cx="1928206" cy="605638"/>
      </dsp:txXfrm>
    </dsp:sp>
    <dsp:sp modelId="{D68F9654-F679-4EB6-B5A3-79807D4BD1F0}">
      <dsp:nvSpPr>
        <dsp:cNvPr id="0" name=""/>
        <dsp:cNvSpPr/>
      </dsp:nvSpPr>
      <dsp:spPr>
        <a:xfrm>
          <a:off x="2036347" y="4650418"/>
          <a:ext cx="9423862" cy="60795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" tIns="3175" rIns="3175" bIns="3175" numCol="1" spcCol="1270" anchor="t" anchorCtr="0">
          <a:noAutofit/>
        </a:bodyPr>
        <a:lstStyle/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500" b="1" kern="1200" dirty="0">
            <a:latin typeface="Arial Black" pitchFamily="34" charset="0"/>
            <a:ea typeface="Cambria" panose="02040503050406030204" pitchFamily="18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 smtClean="0">
              <a:latin typeface="Arial Black" pitchFamily="34" charset="0"/>
              <a:ea typeface="Cambria" panose="02040503050406030204" pitchFamily="18" charset="0"/>
              <a:cs typeface="Arial" panose="020B0604020202020204" pitchFamily="34" charset="0"/>
            </a:rPr>
            <a:t>Analysis of PO attainment and  preparation of action plan</a:t>
          </a:r>
          <a:endParaRPr lang="en-US" sz="1300" b="1" kern="1200" dirty="0">
            <a:latin typeface="Arial Black" pitchFamily="34" charset="0"/>
            <a:ea typeface="Cambria" panose="02040503050406030204" pitchFamily="18" charset="0"/>
            <a:cs typeface="Arial" panose="020B0604020202020204" pitchFamily="34" charset="0"/>
          </a:endParaRPr>
        </a:p>
      </dsp:txBody>
      <dsp:txXfrm>
        <a:off x="2036347" y="4726412"/>
        <a:ext cx="9195879" cy="455966"/>
      </dsp:txXfrm>
    </dsp:sp>
    <dsp:sp modelId="{34575140-F085-4D3A-AECB-8CEFCBC2645A}">
      <dsp:nvSpPr>
        <dsp:cNvPr id="0" name=""/>
        <dsp:cNvSpPr/>
      </dsp:nvSpPr>
      <dsp:spPr>
        <a:xfrm>
          <a:off x="0" y="4701709"/>
          <a:ext cx="2050583" cy="4944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rial Black" pitchFamily="34" charset="0"/>
              <a:cs typeface="Arial" panose="020B0604020202020204" pitchFamily="34" charset="0"/>
            </a:rPr>
            <a:t>DAC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>
            <a:latin typeface="Arial Black" pitchFamily="34" charset="0"/>
          </a:endParaRPr>
        </a:p>
      </dsp:txBody>
      <dsp:txXfrm>
        <a:off x="24139" y="4725848"/>
        <a:ext cx="2002305" cy="446205"/>
      </dsp:txXfrm>
    </dsp:sp>
    <dsp:sp modelId="{2E26C685-586F-4E9C-A7E2-78056594B3B3}">
      <dsp:nvSpPr>
        <dsp:cNvPr id="0" name=""/>
        <dsp:cNvSpPr/>
      </dsp:nvSpPr>
      <dsp:spPr>
        <a:xfrm>
          <a:off x="2036330" y="5300628"/>
          <a:ext cx="9197777" cy="67180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445" tIns="4445" rIns="4445" bIns="4445" numCol="1" spcCol="1270" anchor="t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700" b="1" kern="1200" dirty="0">
            <a:latin typeface="Arial Black" pitchFamily="34" charset="0"/>
            <a:ea typeface="Cambria" panose="02040503050406030204" pitchFamily="18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 smtClean="0">
              <a:latin typeface="Arial Black" pitchFamily="34" charset="0"/>
              <a:ea typeface="Cambria" panose="02040503050406030204" pitchFamily="18" charset="0"/>
              <a:cs typeface="Arial" panose="020B0604020202020204" pitchFamily="34" charset="0"/>
            </a:rPr>
            <a:t>Overall Program Level Improvement</a:t>
          </a:r>
          <a:endParaRPr lang="en-US" sz="1300" b="1" kern="1200" dirty="0">
            <a:latin typeface="Arial Black" pitchFamily="34" charset="0"/>
            <a:ea typeface="Cambria" panose="02040503050406030204" pitchFamily="18" charset="0"/>
            <a:cs typeface="Arial" panose="020B0604020202020204" pitchFamily="34" charset="0"/>
          </a:endParaRPr>
        </a:p>
      </dsp:txBody>
      <dsp:txXfrm>
        <a:off x="2036330" y="5384604"/>
        <a:ext cx="8945850" cy="503854"/>
      </dsp:txXfrm>
    </dsp:sp>
    <dsp:sp modelId="{0AD74FF0-BDB5-4977-AB7E-3EE39A86BF2B}">
      <dsp:nvSpPr>
        <dsp:cNvPr id="0" name=""/>
        <dsp:cNvSpPr/>
      </dsp:nvSpPr>
      <dsp:spPr>
        <a:xfrm>
          <a:off x="0" y="5404387"/>
          <a:ext cx="2039499" cy="56804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>
              <a:latin typeface="Arial Black" pitchFamily="34" charset="0"/>
              <a:cs typeface="Arial" panose="020B0604020202020204" pitchFamily="34" charset="0"/>
            </a:rPr>
            <a:t>PAC</a:t>
          </a:r>
          <a:endParaRPr lang="en-US" sz="2000" b="1" kern="1200" dirty="0">
            <a:latin typeface="Arial Black" pitchFamily="34" charset="0"/>
            <a:cs typeface="Arial" panose="020B0604020202020204" pitchFamily="34" charset="0"/>
          </a:endParaRPr>
        </a:p>
      </dsp:txBody>
      <dsp:txXfrm>
        <a:off x="27730" y="5432117"/>
        <a:ext cx="1984039" cy="512587"/>
      </dsp:txXfrm>
    </dsp:sp>
    <dsp:sp modelId="{C0ACAB5A-13D9-446F-803C-A74CD54681FA}">
      <dsp:nvSpPr>
        <dsp:cNvPr id="0" name=""/>
        <dsp:cNvSpPr/>
      </dsp:nvSpPr>
      <dsp:spPr>
        <a:xfrm>
          <a:off x="1945039" y="3048697"/>
          <a:ext cx="9537442" cy="71799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>
              <a:latin typeface="Arial Black" pitchFamily="34" charset="0"/>
              <a:cs typeface="Arial" panose="020B0604020202020204" pitchFamily="34" charset="0"/>
            </a:rPr>
            <a:t>Verification of course files and personal file of all the faculties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>
              <a:latin typeface="Arial Black" pitchFamily="34" charset="0"/>
              <a:cs typeface="Arial" panose="020B0604020202020204" pitchFamily="34" charset="0"/>
            </a:rPr>
            <a:t>Submission of Audit Report</a:t>
          </a:r>
        </a:p>
      </dsp:txBody>
      <dsp:txXfrm>
        <a:off x="1945039" y="3138447"/>
        <a:ext cx="9268194" cy="538497"/>
      </dsp:txXfrm>
    </dsp:sp>
    <dsp:sp modelId="{DFFFE470-D05D-41C8-81F2-DFD2FFBCDD3B}">
      <dsp:nvSpPr>
        <dsp:cNvPr id="0" name=""/>
        <dsp:cNvSpPr/>
      </dsp:nvSpPr>
      <dsp:spPr>
        <a:xfrm>
          <a:off x="0" y="3108775"/>
          <a:ext cx="1935577" cy="62394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 Black" pitchFamily="34" charset="0"/>
              <a:cs typeface="Arial" panose="020B0604020202020204" pitchFamily="34" charset="0"/>
            </a:rPr>
            <a:t>Internal Audit</a:t>
          </a:r>
          <a:endParaRPr lang="en-US" sz="1800" b="1" kern="1200" dirty="0">
            <a:latin typeface="Arial Black" pitchFamily="34" charset="0"/>
            <a:cs typeface="Arial" panose="020B0604020202020204" pitchFamily="34" charset="0"/>
          </a:endParaRPr>
        </a:p>
      </dsp:txBody>
      <dsp:txXfrm>
        <a:off x="30459" y="3139234"/>
        <a:ext cx="1874659" cy="563028"/>
      </dsp:txXfrm>
    </dsp:sp>
    <dsp:sp modelId="{279C7980-8B96-4F08-B289-302D3619FE67}">
      <dsp:nvSpPr>
        <dsp:cNvPr id="0" name=""/>
        <dsp:cNvSpPr/>
      </dsp:nvSpPr>
      <dsp:spPr>
        <a:xfrm>
          <a:off x="2011277" y="3714641"/>
          <a:ext cx="9471204" cy="93471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>
              <a:latin typeface="Arial Black" pitchFamily="34" charset="0"/>
              <a:cs typeface="Arial" panose="020B0604020202020204" pitchFamily="34" charset="0"/>
            </a:rPr>
            <a:t>Sample course file, student attendance record, sample blue books, Minutes of class committee meetings, student mentor process, faculty feedback, result analysis file, internal audit proofs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>
              <a:latin typeface="Arial Black" pitchFamily="34" charset="0"/>
              <a:cs typeface="Arial" panose="020B0604020202020204" pitchFamily="34" charset="0"/>
            </a:rPr>
            <a:t>Reporting on verification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300" b="1" kern="1200" dirty="0">
            <a:latin typeface="Arial Black" pitchFamily="34" charset="0"/>
            <a:cs typeface="Arial" panose="020B0604020202020204" pitchFamily="34" charset="0"/>
          </a:endParaRPr>
        </a:p>
      </dsp:txBody>
      <dsp:txXfrm>
        <a:off x="2011277" y="3831481"/>
        <a:ext cx="9120685" cy="701038"/>
      </dsp:txXfrm>
    </dsp:sp>
    <dsp:sp modelId="{4449A4AD-40DD-4754-8370-D2C919E3E294}">
      <dsp:nvSpPr>
        <dsp:cNvPr id="0" name=""/>
        <dsp:cNvSpPr/>
      </dsp:nvSpPr>
      <dsp:spPr>
        <a:xfrm>
          <a:off x="0" y="3804229"/>
          <a:ext cx="2004728" cy="71614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>
              <a:latin typeface="Arial Black" pitchFamily="34" charset="0"/>
              <a:cs typeface="Arial" panose="020B0604020202020204" pitchFamily="34" charset="0"/>
            </a:rPr>
            <a:t>External Audit</a:t>
          </a:r>
          <a:endParaRPr lang="en-US" sz="1800" b="1" kern="1200" dirty="0">
            <a:latin typeface="Arial Black" pitchFamily="34" charset="0"/>
            <a:cs typeface="Arial" panose="020B0604020202020204" pitchFamily="34" charset="0"/>
          </a:endParaRPr>
        </a:p>
      </dsp:txBody>
      <dsp:txXfrm>
        <a:off x="34959" y="3839188"/>
        <a:ext cx="1934810" cy="6462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A8204C-E5B4-4F99-9596-E10D99038714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16366D-D620-4CBD-BF92-FF5726FA7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549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332D-832D-4059-88F1-7999C4FD87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B9D054-45C0-48F0-B443-26CDB84E3E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924CB2-50A1-4D78-AC2E-86B255BD1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455C-7A9A-48C3-AA3F-75A6B4E4D958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9EA2D-80A2-432C-994F-83AF1E612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41029-C331-408B-97A6-B44A3E6DE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81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EBC7E-CF8E-4833-A051-3ED994050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DE6B0-EDC6-4A09-BC40-7E8C675D0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7A66F-1773-4C8D-88AC-4060499D2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382DD-51D7-418B-9455-3D2551D84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F7DAA3-8428-413C-BF72-C11EBE8F8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77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37957-C009-4512-A6CF-8CC89F895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30CE4-2FD7-4A6E-ABC1-5D14B8398E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1B2F7-8D2A-4B85-8FA2-2B06EF3C9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30357-2992-4B21-BB13-4763EF4CDB41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2D704-B926-442C-AE7C-18022C932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EB2B5-A95E-461A-8F24-2385FC261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72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7B581-7ED6-408F-B992-0A2DA3E51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CF1A8-16BE-4215-9581-7F155F80AE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031106-FD9F-4C6C-B5A5-0D758862C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9F9649-3A5A-478E-91E1-D410F7A76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02481-25BD-4712-B69A-7BE4C2E284E4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B0DB81-B714-4D33-893A-DFA9C2CCE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C282E1-547F-46E9-910F-2904E40F9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74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E9A88-06B0-48C3-9E50-8D1374A02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AA9BA5-E284-48BE-99EA-E5294150B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318FAF-1380-4ABE-A830-A9296AA02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AA7001-D49D-45FD-B571-6A24B88257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88E945-CE14-4FE5-956E-8E30DCE0B7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0CE861-3CD2-4CEE-9D2C-CEB144B22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996AD-4848-4549-99D7-897815FA2590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37BB85-FD71-4260-8FD9-A5A4F663B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D9A3AB-EDBC-4CDD-9FB3-185302D96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55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4D861-6577-45FA-8274-03D3F238B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C2BDD9-2C82-48B1-B4A0-8236E9F96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EF6FA-CF76-4FA5-A2D8-8AC8A9F9879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C2F791-C97D-463A-B3FB-92232F060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2310B2-116F-4BC3-B7EB-ABF185A2D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0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C009BF-1E7C-443C-837B-AF312A786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D8B47-8EAB-4C9C-8270-1EF1CBFC0730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4DB9DB-6EA5-4497-B9E3-AC182C7A7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4ECBAC-CFDB-43D6-805F-047B38DE7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23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A120D-C11A-4C0A-B567-3946A5096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91987-35AA-4ECB-B1AF-DD32BBCE6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8CD45-6E7F-42EF-9D0C-75BC3EC7E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2958AF-BF32-47A8-A2D0-147863614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5CED-BF9A-4EAF-8D98-7DB03EC867E3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7ECAA8-FC48-4F43-96D5-280B9A6C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781856-BFDA-4340-8519-B165E34B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89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9B826-7A68-4A9F-8B18-FF9EE2EAF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C58F83-0CF6-4131-B2A6-2BAB4B7195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4B947E-9707-44F3-88C7-FF79EA34F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55AD3C-F002-4FE1-A69F-3A8F03B30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5F76-034C-4182-AA09-18CB2CDD1667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F1C402-6DFB-4A50-8C42-F6381DFE9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88E80-FB9E-4C0A-94B2-C6D031C4C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18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B2E3C-5871-4263-ABF5-BD0770B28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9BA189-A926-4180-89A2-3A0D01DB4F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A8E49C-B98C-4155-A232-12779F114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8C47E-3308-4569-B68E-5F38B64A787E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946F7-A629-4923-BC13-E3609E687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F2121-7396-47C6-B6DC-D3112095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79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E95807-7B75-40DA-A8CC-B971128A28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1C7DB2-E9FC-4733-B883-3294F5947D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90F480-7762-49B8-9C95-929615CA4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BEA11-B9C0-45E7-931A-1F423DC19FAF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1644EC-34A7-43D0-BC1A-890692D0F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50228-DDC9-42B9-B5D7-7CC25D9A8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45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003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364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546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097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7848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9302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772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5628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472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724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8989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7960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0968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3269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030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60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4222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807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2124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5529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7361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306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130427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6864-2A93-41B0-8130-AA6E220AE5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DF4E-BCF6-418B-88F6-91F1AF6165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0860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6864-2A93-41B0-8130-AA6E220AE5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DF4E-BCF6-418B-88F6-91F1AF6165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3510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2906715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6864-2A93-41B0-8130-AA6E220AE5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DF4E-BCF6-418B-88F6-91F1AF6165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777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6864-2A93-41B0-8130-AA6E220AE5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DF4E-BCF6-418B-88F6-91F1AF6165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0121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6864-2A93-41B0-8130-AA6E220AE5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DF4E-BCF6-418B-88F6-91F1AF6165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2700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6864-2A93-41B0-8130-AA6E220AE5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DF4E-BCF6-418B-88F6-91F1AF6165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0785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6864-2A93-41B0-8130-AA6E220AE5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DF4E-BCF6-418B-88F6-91F1AF6165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7394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1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6864-2A93-41B0-8130-AA6E220AE5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DF4E-BCF6-418B-88F6-91F1AF6165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5691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6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6864-2A93-41B0-8130-AA6E220AE5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DF4E-BCF6-418B-88F6-91F1AF6165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6143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6864-2A93-41B0-8130-AA6E220AE5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DF4E-BCF6-418B-88F6-91F1AF6165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4666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6864-2A93-41B0-8130-AA6E220AE5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DF4E-BCF6-418B-88F6-91F1AF6165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0837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21CCF-6F20-4303-845B-EEEB66135FA5}" type="datetime5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9-Dec-21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DEPARTMENT OF  COMPUTER SCIENCE &amp; ENGINEERING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26C489-CE22-4481-ADFE-E8B4846949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0213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1BB7F-58A3-48D9-9865-8775FD42D08F}" type="datetime5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9-Dec-21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DEPARTMENT OF  COMPUTER SCIENCE &amp; ENGINEERING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1AA5BF-96F8-4735-BC0D-8BFF37F07D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2240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74B0D-4503-4F84-B2A7-BA1F0F19D4E8}" type="datetime5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9-Dec-21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DEPARTMENT OF  COMPUTER SCIENCE &amp; ENGINEERING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46324E-F991-4448-8B91-E5CA4586648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0509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72563-C9F1-4E02-81D3-704A8E7D77FF}" type="datetime5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9-Dec-21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DEPARTMENT OF  COMPUTER SCIENCE &amp; ENGINEERING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EBD4D7-455A-4F37-93D7-321F6421EE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3135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EAE04-2F7D-4EC5-8E99-33046C505A83}" type="datetime5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9-Dec-21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DEPARTMENT OF  COMPUTER SCIENCE &amp; ENGINEERING 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09CC48-1EAF-4024-9FE6-23EEF796C4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1724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33731-5B66-4A14-9DF3-38397C89F79C}" type="datetime5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9-Dec-21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DEPARTMENT OF  COMPUTER SCIENCE &amp; ENGINEERING 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E5FC95-6605-479D-9269-31F3AC467CF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7183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E34BC-8DB1-427E-B608-F0505FF145E4}" type="datetime5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9-Dec-21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DEPARTMENT OF  COMPUTER SCIENCE &amp; ENGINEERING 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AA971A-5215-4AD3-8E34-93C2AEFA627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97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00B4F-C27C-45AC-81FE-356EC32550FC}" type="datetime5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9-Dec-21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DEPARTMENT OF  COMPUTER SCIENCE &amp; ENGINEERING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150E08-A67D-4E0B-A92C-E14B37C557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9697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6C025-1FF8-4297-A480-ABB1DA5BC0BF}" type="datetime5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9-Dec-21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DEPARTMENT OF  COMPUTER SCIENCE &amp; ENGINEERING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1D5F5-6E7D-402A-910B-9BC495D4BE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00380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D2519-716E-40EB-9799-49005CE33212}" type="datetime5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9-Dec-21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DEPARTMENT OF  COMPUTER SCIENCE &amp; ENGINEERING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3137C7-2774-4865-A21D-93FB65C559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1889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04DB8-C3E8-4A38-A927-0B5806578A0D}" type="datetime5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9-Dec-21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DEPARTMENT OF  COMPUTER SCIENCE &amp; ENGINEERING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6E96B6-0F52-443F-9A58-637667FA1A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8419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5484800" y="3838333"/>
            <a:ext cx="6007600" cy="1546400"/>
          </a:xfrm>
          <a:prstGeom prst="rect">
            <a:avLst/>
          </a:prstGeom>
        </p:spPr>
        <p:txBody>
          <a:bodyPr lIns="91425" tIns="91425" rIns="91425" bIns="91425" anchor="b"/>
          <a:lstStyle>
            <a:lvl1pPr lvl="0" rtl="0">
              <a:spcBef>
                <a:spcPts val="0"/>
              </a:spcBef>
              <a:buClr>
                <a:srgbClr val="114454"/>
              </a:buClr>
              <a:buSzPct val="100000"/>
              <a:defRPr sz="4800">
                <a:solidFill>
                  <a:srgbClr val="114454"/>
                </a:solidFill>
              </a:defRPr>
            </a:lvl1pPr>
            <a:lvl2pPr lvl="1" rtl="0">
              <a:spcBef>
                <a:spcPts val="0"/>
              </a:spcBef>
              <a:buClr>
                <a:srgbClr val="114454"/>
              </a:buClr>
              <a:buSzPct val="100000"/>
              <a:defRPr sz="4800">
                <a:solidFill>
                  <a:srgbClr val="114454"/>
                </a:solidFill>
              </a:defRPr>
            </a:lvl2pPr>
            <a:lvl3pPr lvl="2" rtl="0">
              <a:spcBef>
                <a:spcPts val="0"/>
              </a:spcBef>
              <a:buClr>
                <a:srgbClr val="114454"/>
              </a:buClr>
              <a:buSzPct val="100000"/>
              <a:defRPr sz="4800">
                <a:solidFill>
                  <a:srgbClr val="114454"/>
                </a:solidFill>
              </a:defRPr>
            </a:lvl3pPr>
            <a:lvl4pPr lvl="3" rtl="0">
              <a:spcBef>
                <a:spcPts val="0"/>
              </a:spcBef>
              <a:buClr>
                <a:srgbClr val="114454"/>
              </a:buClr>
              <a:buSzPct val="100000"/>
              <a:defRPr sz="4800">
                <a:solidFill>
                  <a:srgbClr val="114454"/>
                </a:solidFill>
              </a:defRPr>
            </a:lvl4pPr>
            <a:lvl5pPr lvl="4" rtl="0">
              <a:spcBef>
                <a:spcPts val="0"/>
              </a:spcBef>
              <a:buClr>
                <a:srgbClr val="114454"/>
              </a:buClr>
              <a:buSzPct val="100000"/>
              <a:defRPr sz="4800">
                <a:solidFill>
                  <a:srgbClr val="114454"/>
                </a:solidFill>
              </a:defRPr>
            </a:lvl5pPr>
            <a:lvl6pPr lvl="5" rtl="0">
              <a:spcBef>
                <a:spcPts val="0"/>
              </a:spcBef>
              <a:buClr>
                <a:srgbClr val="114454"/>
              </a:buClr>
              <a:buSzPct val="100000"/>
              <a:defRPr sz="4800">
                <a:solidFill>
                  <a:srgbClr val="114454"/>
                </a:solidFill>
              </a:defRPr>
            </a:lvl6pPr>
            <a:lvl7pPr lvl="6" rtl="0">
              <a:spcBef>
                <a:spcPts val="0"/>
              </a:spcBef>
              <a:buClr>
                <a:srgbClr val="114454"/>
              </a:buClr>
              <a:buSzPct val="100000"/>
              <a:defRPr sz="4800">
                <a:solidFill>
                  <a:srgbClr val="114454"/>
                </a:solidFill>
              </a:defRPr>
            </a:lvl7pPr>
            <a:lvl8pPr lvl="7" rtl="0">
              <a:spcBef>
                <a:spcPts val="0"/>
              </a:spcBef>
              <a:buClr>
                <a:srgbClr val="114454"/>
              </a:buClr>
              <a:buSzPct val="100000"/>
              <a:defRPr sz="4800">
                <a:solidFill>
                  <a:srgbClr val="114454"/>
                </a:solidFill>
              </a:defRPr>
            </a:lvl8pPr>
            <a:lvl9pPr lvl="8" rtl="0">
              <a:spcBef>
                <a:spcPts val="0"/>
              </a:spcBef>
              <a:buClr>
                <a:srgbClr val="114454"/>
              </a:buClr>
              <a:buSzPct val="100000"/>
              <a:defRPr sz="4800">
                <a:solidFill>
                  <a:srgbClr val="114454"/>
                </a:solidFill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5484800" y="5310733"/>
            <a:ext cx="6007600" cy="1046400"/>
          </a:xfrm>
          <a:prstGeom prst="rect">
            <a:avLst/>
          </a:prstGeom>
        </p:spPr>
        <p:txBody>
          <a:bodyPr lIns="91425" tIns="91425" rIns="91425" bIns="91425"/>
          <a:lstStyle>
            <a:lvl1pPr lvl="0" rtl="0">
              <a:spcBef>
                <a:spcPts val="0"/>
              </a:spcBef>
              <a:buClr>
                <a:srgbClr val="94BF6E"/>
              </a:buClr>
              <a:buSzPct val="100000"/>
              <a:buNone/>
              <a:defRPr sz="1800" b="1">
                <a:solidFill>
                  <a:srgbClr val="94BF6E"/>
                </a:solidFill>
              </a:defRPr>
            </a:lvl1pPr>
            <a:lvl2pPr lvl="1" rtl="0">
              <a:spcBef>
                <a:spcPts val="0"/>
              </a:spcBef>
              <a:buClr>
                <a:srgbClr val="94BF6E"/>
              </a:buClr>
              <a:buSzPct val="100000"/>
              <a:buNone/>
              <a:defRPr sz="1800" b="1">
                <a:solidFill>
                  <a:srgbClr val="94BF6E"/>
                </a:solidFill>
              </a:defRPr>
            </a:lvl2pPr>
            <a:lvl3pPr lvl="2" rtl="0">
              <a:spcBef>
                <a:spcPts val="0"/>
              </a:spcBef>
              <a:buClr>
                <a:srgbClr val="94BF6E"/>
              </a:buClr>
              <a:buSzPct val="100000"/>
              <a:buNone/>
              <a:defRPr sz="1800" b="1">
                <a:solidFill>
                  <a:srgbClr val="94BF6E"/>
                </a:solidFill>
              </a:defRPr>
            </a:lvl3pPr>
            <a:lvl4pPr lvl="3" rtl="0">
              <a:spcBef>
                <a:spcPts val="0"/>
              </a:spcBef>
              <a:buClr>
                <a:srgbClr val="94BF6E"/>
              </a:buClr>
              <a:buNone/>
              <a:defRPr b="1">
                <a:solidFill>
                  <a:srgbClr val="94BF6E"/>
                </a:solidFill>
              </a:defRPr>
            </a:lvl4pPr>
            <a:lvl5pPr lvl="4" rtl="0">
              <a:spcBef>
                <a:spcPts val="0"/>
              </a:spcBef>
              <a:buClr>
                <a:srgbClr val="94BF6E"/>
              </a:buClr>
              <a:buNone/>
              <a:defRPr b="1">
                <a:solidFill>
                  <a:srgbClr val="94BF6E"/>
                </a:solidFill>
              </a:defRPr>
            </a:lvl5pPr>
            <a:lvl6pPr lvl="5" rtl="0">
              <a:spcBef>
                <a:spcPts val="0"/>
              </a:spcBef>
              <a:buClr>
                <a:srgbClr val="94BF6E"/>
              </a:buClr>
              <a:buNone/>
              <a:defRPr b="1">
                <a:solidFill>
                  <a:srgbClr val="94BF6E"/>
                </a:solidFill>
              </a:defRPr>
            </a:lvl6pPr>
            <a:lvl7pPr lvl="6" rtl="0">
              <a:spcBef>
                <a:spcPts val="0"/>
              </a:spcBef>
              <a:buClr>
                <a:srgbClr val="94BF6E"/>
              </a:buClr>
              <a:buNone/>
              <a:defRPr b="1">
                <a:solidFill>
                  <a:srgbClr val="94BF6E"/>
                </a:solidFill>
              </a:defRPr>
            </a:lvl7pPr>
            <a:lvl8pPr lvl="7" rtl="0">
              <a:spcBef>
                <a:spcPts val="0"/>
              </a:spcBef>
              <a:buClr>
                <a:srgbClr val="94BF6E"/>
              </a:buClr>
              <a:buNone/>
              <a:defRPr b="1">
                <a:solidFill>
                  <a:srgbClr val="94BF6E"/>
                </a:solidFill>
              </a:defRPr>
            </a:lvl8pPr>
            <a:lvl9pPr lvl="8" rtl="0">
              <a:spcBef>
                <a:spcPts val="0"/>
              </a:spcBef>
              <a:buClr>
                <a:srgbClr val="94BF6E"/>
              </a:buClr>
              <a:buNone/>
              <a:defRPr b="1">
                <a:solidFill>
                  <a:srgbClr val="94BF6E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403842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7340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7165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15557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5012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5105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2064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43408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30356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84409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63921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57255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A2CC6-0744-4CE8-B51F-C8CEE316E64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Dept. of Computer Science and  Engg</a:t>
            </a:r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4AE3FDD-9F0C-49DE-BB9B-575F440D300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24965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943AE-8771-44FC-BAD6-20CF9362204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Dept. of Computer Science and  Engg</a:t>
            </a:r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E3FDD-9F0C-49DE-BB9B-575F440D300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6109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7C7B1-E5B5-4DE2-8FF1-FFB81A789B0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Dept. of Computer Science and  Engg</a:t>
            </a:r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4AE3FDD-9F0C-49DE-BB9B-575F440D300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9361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7B99E-5D6D-419F-8E70-1FA43071702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Dept. of Computer Science and  Engg</a:t>
            </a:r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4AE3FDD-9F0C-49DE-BB9B-575F440D300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25505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8170-6E6C-4451-811B-005353B1D44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Dept. of Computer Science and  Engg</a:t>
            </a:r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4AE3FDD-9F0C-49DE-BB9B-575F440D300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90392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864B9-C717-4D2E-8109-42A9A1B190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Dept. of Computer Science and  Engg</a:t>
            </a:r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E3FDD-9F0C-49DE-BB9B-575F440D300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17839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FC16-D9D0-4A85-9B5A-5B1C0DAFC28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Dept. of Computer Science and  Engg</a:t>
            </a:r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E3FDD-9F0C-49DE-BB9B-575F440D300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48722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CD86-0226-4DF3-9A1D-FB1C3306415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Dept. of Computer Science and  Engg</a:t>
            </a:r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E3FDD-9F0C-49DE-BB9B-575F440D300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8593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878E-C6A8-44D0-AF60-2E5D444B583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Dept. of Computer Science and  Engg</a:t>
            </a:r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4AE3FDD-9F0C-49DE-BB9B-575F440D300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89182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8357E-65EE-460E-9C6D-0DF8E38FA62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Dept. of Computer Science and  Engg</a:t>
            </a:r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4AE3FDD-9F0C-49DE-BB9B-575F440D300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546665"/>
      </p:ext>
    </p:extLst>
  </p:cSld>
  <p:clrMapOvr>
    <a:masterClrMapping/>
  </p:clrMapOvr>
  <p:hf hdr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8357E-65EE-460E-9C6D-0DF8E38FA62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Dept. of Computer Science and  Engg</a:t>
            </a:r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4AE3FDD-9F0C-49DE-BB9B-575F440D300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00806636"/>
      </p:ext>
    </p:extLst>
  </p:cSld>
  <p:clrMapOvr>
    <a:masterClrMapping/>
  </p:clrMapOvr>
  <p:hf hdr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8357E-65EE-460E-9C6D-0DF8E38FA62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Dept. of Computer Science and  Engg</a:t>
            </a:r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4AE3FDD-9F0C-49DE-BB9B-575F440D300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33889"/>
      </p:ext>
    </p:extLst>
  </p:cSld>
  <p:clrMapOvr>
    <a:masterClrMapping/>
  </p:clrMapOvr>
  <p:hf hdr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8357E-65EE-460E-9C6D-0DF8E38FA62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Dept. of Computer Science and  Engg</a:t>
            </a:r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4AE3FDD-9F0C-49DE-BB9B-575F440D300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7767024"/>
      </p:ext>
    </p:extLst>
  </p:cSld>
  <p:clrMapOvr>
    <a:masterClrMapping/>
  </p:clrMapOvr>
  <p:hf hdr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8357E-65EE-460E-9C6D-0DF8E38FA62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Dept. of Computer Science and  Engg</a:t>
            </a:r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4AE3FDD-9F0C-49DE-BB9B-575F440D300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478082"/>
      </p:ext>
    </p:extLst>
  </p:cSld>
  <p:clrMapOvr>
    <a:masterClrMapping/>
  </p:clrMapOvr>
  <p:hf hdr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B53CE-759D-4BB7-A000-0BDEA7EB57E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Dept. of Computer Science and  Engg</a:t>
            </a:r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E3FDD-9F0C-49DE-BB9B-575F440D300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21763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CEFC-CD0E-4D1D-88A3-2E7E5AF5A7E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Dept. of Computer Science and  Engg</a:t>
            </a:r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E3FDD-9F0C-49DE-BB9B-575F440D300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34548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2"/>
          <p:cNvSpPr txBox="1">
            <a:spLocks/>
          </p:cNvSpPr>
          <p:nvPr userDrawn="1"/>
        </p:nvSpPr>
        <p:spPr>
          <a:xfrm>
            <a:off x="4717317" y="2"/>
            <a:ext cx="2554342" cy="310244"/>
          </a:xfrm>
          <a:prstGeom prst="rect">
            <a:avLst/>
          </a:prstGeom>
        </p:spPr>
        <p:txBody>
          <a:bodyPr vert="horz" lIns="91673" tIns="45837" rIns="91673" bIns="45837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802" dirty="0" smtClean="0">
                <a:solidFill>
                  <a:srgbClr val="FF0000"/>
                </a:solidFill>
              </a:rPr>
              <a:t>II Jai Sri Gurudev II</a:t>
            </a:r>
            <a:endParaRPr lang="en-US" sz="802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438702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5BE486-A338-44EA-A8AC-061A0CCEA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1F024-AC44-4E33-96ED-5DEFFE2D5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5E3CB1-9F46-4005-8400-349A14016E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EB74D-46C6-425E-AD17-3B3B6EA68DCC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83D93-BCED-43BF-AE0E-186DBA49AF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2DC98-F94C-4D89-B02B-C65D4BD3EE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2B019-4991-4B21-9B5A-CB93EC904F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87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38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01097-A204-464A-857F-011AE35BB7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0E47E-B326-494B-9722-94EFBBDDA2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964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06864-2A93-41B0-8130-AA6E220AE5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3DF4E-BCF6-418B-88F6-91F1AF6165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791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61638D-444C-43E6-9CB0-6DC4A01A1C50}" type="datetime5">
              <a:rPr lang="en-US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9-Dec-21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 COMPUTER SCIENCE &amp; ENGINEERING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BAD520-88B3-4BC4-9DFD-0446209E84D4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834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741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EB74D-46C6-425E-AD17-3B3B6EA68DCC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Department of CSE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8E2B019-4991-4B21-9B5A-CB93EC904F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20" r:id="rId17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jpeg"/><Relationship Id="rId18" Type="http://schemas.openxmlformats.org/officeDocument/2006/relationships/image" Target="../media/image36.jpeg"/><Relationship Id="rId3" Type="http://schemas.openxmlformats.org/officeDocument/2006/relationships/image" Target="../media/image21.jpeg"/><Relationship Id="rId21" Type="http://schemas.openxmlformats.org/officeDocument/2006/relationships/image" Target="../media/image39.png"/><Relationship Id="rId7" Type="http://schemas.openxmlformats.org/officeDocument/2006/relationships/image" Target="../media/image25.png"/><Relationship Id="rId12" Type="http://schemas.openxmlformats.org/officeDocument/2006/relationships/image" Target="../media/image30.jpeg"/><Relationship Id="rId17" Type="http://schemas.openxmlformats.org/officeDocument/2006/relationships/image" Target="../media/image35.jpeg"/><Relationship Id="rId25" Type="http://schemas.openxmlformats.org/officeDocument/2006/relationships/image" Target="../media/image43.jpeg"/><Relationship Id="rId2" Type="http://schemas.openxmlformats.org/officeDocument/2006/relationships/image" Target="../media/image20.jpeg"/><Relationship Id="rId16" Type="http://schemas.openxmlformats.org/officeDocument/2006/relationships/image" Target="../media/image34.jpeg"/><Relationship Id="rId20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24" Type="http://schemas.openxmlformats.org/officeDocument/2006/relationships/image" Target="../media/image42.jpeg"/><Relationship Id="rId5" Type="http://schemas.openxmlformats.org/officeDocument/2006/relationships/image" Target="../media/image23.png"/><Relationship Id="rId15" Type="http://schemas.openxmlformats.org/officeDocument/2006/relationships/image" Target="../media/image33.jpeg"/><Relationship Id="rId23" Type="http://schemas.openxmlformats.org/officeDocument/2006/relationships/image" Target="../media/image41.png"/><Relationship Id="rId10" Type="http://schemas.openxmlformats.org/officeDocument/2006/relationships/image" Target="../media/image28.jpeg"/><Relationship Id="rId19" Type="http://schemas.openxmlformats.org/officeDocument/2006/relationships/image" Target="../media/image37.jpeg"/><Relationship Id="rId4" Type="http://schemas.openxmlformats.org/officeDocument/2006/relationships/image" Target="../media/image22.png"/><Relationship Id="rId9" Type="http://schemas.openxmlformats.org/officeDocument/2006/relationships/image" Target="../media/image27.jpeg"/><Relationship Id="rId14" Type="http://schemas.openxmlformats.org/officeDocument/2006/relationships/image" Target="../media/image32.jpeg"/><Relationship Id="rId22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74A77-3842-4BC7-87FC-ADD1ACBF94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2874"/>
            <a:ext cx="2743200" cy="365125"/>
          </a:xfrm>
        </p:spPr>
        <p:txBody>
          <a:bodyPr/>
          <a:lstStyle/>
          <a:p>
            <a:fld id="{4BDB97F8-FAF1-4D11-8260-0537F69C77D6}" type="datetime5">
              <a:rPr lang="en-US" smtClean="0"/>
              <a:pPr/>
              <a:t>9-Dec-21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B1060-1C5F-4563-8EE3-85E9882D7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7EA3F-9DB1-4957-908F-2365A8E9C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6754" y="6492873"/>
            <a:ext cx="2743200" cy="365125"/>
          </a:xfrm>
        </p:spPr>
        <p:txBody>
          <a:bodyPr/>
          <a:lstStyle/>
          <a:p>
            <a:fld id="{B8E2B019-4991-4B21-9B5A-CB93EC904FA2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27FDA2-6F33-4609-8907-88BA619185ED}"/>
              </a:ext>
            </a:extLst>
          </p:cNvPr>
          <p:cNvSpPr/>
          <p:nvPr/>
        </p:nvSpPr>
        <p:spPr>
          <a:xfrm>
            <a:off x="0" y="1554163"/>
            <a:ext cx="12192000" cy="2693879"/>
          </a:xfrm>
          <a:prstGeom prst="rect">
            <a:avLst/>
          </a:prstGeom>
        </p:spPr>
        <p:txBody>
          <a:bodyPr lIns="107506" tIns="53753" rIns="107506" bIns="53753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  <a:ea typeface="Verdana" pitchFamily="34" charset="0"/>
              </a:rPr>
              <a:t>HEARTY WELCOME 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  <a:ea typeface="Verdana" pitchFamily="34" charset="0"/>
              </a:rPr>
              <a:t>TO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en-US" sz="2800" b="1" dirty="0">
                <a:solidFill>
                  <a:srgbClr val="7030A0"/>
                </a:solidFill>
                <a:latin typeface="Arial Black" panose="020B0A04020102020204" pitchFamily="34" charset="0"/>
                <a:ea typeface="Verdana" pitchFamily="34" charset="0"/>
              </a:rPr>
              <a:t>NBA EXPERT COMMITTEE MEMBERS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  <a:ea typeface="Verdana" pitchFamily="34" charset="0"/>
              </a:rPr>
              <a:t>DEPARTMENT OF COMPUTER SCIENCE AND ENGINEERING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4E2CDB03-B69C-457C-8151-D0FC2692C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1233" y="5398315"/>
            <a:ext cx="3206520" cy="939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7506" tIns="53753" rIns="107506" bIns="53753">
            <a:spAutoFit/>
          </a:bodyPr>
          <a:lstStyle/>
          <a:p>
            <a:pPr eaLnBrk="1" hangingPunct="1"/>
            <a:r>
              <a:rPr lang="en-US" altLang="en-US" dirty="0">
                <a:latin typeface="Arial Black" pitchFamily="34" charset="0"/>
                <a:cs typeface="Times New Roman" pitchFamily="18" charset="0"/>
              </a:rPr>
              <a:t>Presented by</a:t>
            </a:r>
          </a:p>
          <a:p>
            <a:pPr eaLnBrk="1" hangingPunct="1"/>
            <a:r>
              <a:rPr lang="en-US" altLang="en-US" dirty="0">
                <a:latin typeface="Arial Black" pitchFamily="34" charset="0"/>
                <a:cs typeface="Times New Roman" pitchFamily="18" charset="0"/>
              </a:rPr>
              <a:t>Dr. </a:t>
            </a:r>
            <a:r>
              <a:rPr lang="en-US" altLang="en-US" dirty="0" err="1">
                <a:latin typeface="Arial Black" pitchFamily="34" charset="0"/>
                <a:cs typeface="Times New Roman" pitchFamily="18" charset="0"/>
              </a:rPr>
              <a:t>Rekha</a:t>
            </a:r>
            <a:r>
              <a:rPr lang="en-US" altLang="en-US" dirty="0">
                <a:latin typeface="Arial Black" pitchFamily="34" charset="0"/>
                <a:cs typeface="Times New Roman" pitchFamily="18" charset="0"/>
              </a:rPr>
              <a:t> B </a:t>
            </a:r>
            <a:r>
              <a:rPr lang="en-US" altLang="en-US" dirty="0" err="1">
                <a:latin typeface="Arial Black" pitchFamily="34" charset="0"/>
                <a:cs typeface="Times New Roman" pitchFamily="18" charset="0"/>
              </a:rPr>
              <a:t>Venkatapur</a:t>
            </a:r>
            <a:endParaRPr lang="en-US" altLang="en-US" dirty="0">
              <a:latin typeface="Arial Black" pitchFamily="34" charset="0"/>
              <a:cs typeface="Times New Roman" pitchFamily="18" charset="0"/>
            </a:endParaRPr>
          </a:p>
          <a:p>
            <a:pPr eaLnBrk="1" hangingPunct="1"/>
            <a:r>
              <a:rPr lang="en-US" altLang="en-US" dirty="0">
                <a:latin typeface="Arial Black" pitchFamily="34" charset="0"/>
                <a:cs typeface="Times New Roman" pitchFamily="18" charset="0"/>
              </a:rPr>
              <a:t>HOD CSE</a:t>
            </a:r>
            <a:endParaRPr lang="en-US" altLang="en-US" dirty="0">
              <a:latin typeface="Arial Black" pitchFamily="34" charset="0"/>
            </a:endParaRPr>
          </a:p>
        </p:txBody>
      </p:sp>
      <p:pic>
        <p:nvPicPr>
          <p:cNvPr id="10" name="Picture 2" descr="Image result for bunch of flower images download">
            <a:extLst>
              <a:ext uri="{FF2B5EF4-FFF2-40B4-BE49-F238E27FC236}">
                <a16:creationId xmlns:a16="http://schemas.microsoft.com/office/drawing/2014/main" id="{59B1051A-F698-471A-93B6-CAD228E2D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383" y="3956897"/>
            <a:ext cx="2925233" cy="2693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42BED6-3517-4856-8784-93909B80D6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r="14331"/>
          <a:stretch/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76400" y="9159"/>
            <a:ext cx="1026355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 err="1">
                <a:solidFill>
                  <a:srgbClr val="FFFF00"/>
                </a:solidFill>
                <a:latin typeface="Century Gothic" pitchFamily="34" charset="0"/>
              </a:rPr>
              <a:t>Kammavari</a:t>
            </a:r>
            <a:r>
              <a:rPr lang="en-IN" b="1" dirty="0">
                <a:solidFill>
                  <a:srgbClr val="FFFF00"/>
                </a:solidFill>
                <a:latin typeface="Century Gothic" pitchFamily="34" charset="0"/>
              </a:rPr>
              <a:t> </a:t>
            </a:r>
            <a:r>
              <a:rPr lang="en-IN" b="1" dirty="0" err="1">
                <a:solidFill>
                  <a:srgbClr val="FFFF00"/>
                </a:solidFill>
                <a:latin typeface="Century Gothic" pitchFamily="34" charset="0"/>
              </a:rPr>
              <a:t>Sangham</a:t>
            </a:r>
            <a:r>
              <a:rPr lang="en-IN" b="1" dirty="0">
                <a:solidFill>
                  <a:srgbClr val="FFFF00"/>
                </a:solidFill>
                <a:latin typeface="Century Gothic" pitchFamily="34" charset="0"/>
              </a:rPr>
              <a:t> (R) 1952, </a:t>
            </a:r>
            <a:r>
              <a:rPr lang="en-IN" b="1" dirty="0" err="1">
                <a:solidFill>
                  <a:srgbClr val="FFFF00"/>
                </a:solidFill>
                <a:latin typeface="Century Gothic" pitchFamily="34" charset="0"/>
              </a:rPr>
              <a:t>K.S.Group</a:t>
            </a:r>
            <a:r>
              <a:rPr lang="en-IN" b="1" dirty="0">
                <a:solidFill>
                  <a:srgbClr val="FFFF00"/>
                </a:solidFill>
                <a:latin typeface="Century Gothic" pitchFamily="34" charset="0"/>
              </a:rPr>
              <a:t> of Institutions</a:t>
            </a:r>
            <a:endParaRPr lang="en-US" b="1" dirty="0">
              <a:solidFill>
                <a:srgbClr val="FFFF00"/>
              </a:solidFill>
              <a:latin typeface="Century Gothic" pitchFamily="34" charset="0"/>
            </a:endParaRPr>
          </a:p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Century Gothic" pitchFamily="34" charset="0"/>
              </a:rPr>
              <a:t>K</a:t>
            </a:r>
            <a:r>
              <a:rPr lang="en-US" sz="4400" b="1" dirty="0">
                <a:solidFill>
                  <a:schemeClr val="bg1"/>
                </a:solidFill>
                <a:latin typeface="Century Gothic" pitchFamily="34" charset="0"/>
              </a:rPr>
              <a:t>. S. INSTITUTE OF TECHNOLOGY</a:t>
            </a:r>
            <a:br>
              <a:rPr lang="en-US" sz="4400" b="1" dirty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en-US" b="1" dirty="0">
                <a:solidFill>
                  <a:srgbClr val="FFFF00"/>
                </a:solidFill>
                <a:latin typeface="Century Gothic" pitchFamily="34" charset="0"/>
              </a:rPr>
              <a:t>(Affiliated to VTU, </a:t>
            </a:r>
            <a:r>
              <a:rPr lang="en-US" b="1" dirty="0" err="1">
                <a:solidFill>
                  <a:srgbClr val="FFFF00"/>
                </a:solidFill>
                <a:latin typeface="Century Gothic" pitchFamily="34" charset="0"/>
              </a:rPr>
              <a:t>Belagavi</a:t>
            </a:r>
            <a:r>
              <a:rPr lang="en-US" b="1" dirty="0">
                <a:solidFill>
                  <a:srgbClr val="FFFF00"/>
                </a:solidFill>
                <a:latin typeface="Century Gothic" pitchFamily="34" charset="0"/>
              </a:rPr>
              <a:t> &amp; Approved by AICTE, New Delhi, Accredited by NAAC </a:t>
            </a:r>
            <a:r>
              <a:rPr lang="en-US" b="1" dirty="0" smtClean="0">
                <a:solidFill>
                  <a:srgbClr val="FFFF00"/>
                </a:solidFill>
                <a:latin typeface="Century Gothic" pitchFamily="34" charset="0"/>
              </a:rPr>
              <a:t>)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</a:rPr>
              <a:t>#14, RAGHUVANAHALLI, KANAKAPURA ROAD, BENGALURU – 560 109</a:t>
            </a:r>
          </a:p>
        </p:txBody>
      </p:sp>
    </p:spTree>
    <p:extLst>
      <p:ext uri="{BB962C8B-B14F-4D97-AF65-F5344CB8AC3E}">
        <p14:creationId xmlns:p14="http://schemas.microsoft.com/office/powerpoint/2010/main" val="25862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1872577" y="6356350"/>
            <a:ext cx="2189923" cy="360919"/>
          </a:xfrm>
        </p:spPr>
        <p:txBody>
          <a:bodyPr/>
          <a:lstStyle/>
          <a:p>
            <a:fld id="{2D559D08-5257-4199-B085-70810BA27FC2}" type="datetime1">
              <a:rPr lang="en-US" smtClean="0">
                <a:solidFill>
                  <a:srgbClr val="FF0000"/>
                </a:solidFill>
              </a:rPr>
              <a:pPr/>
              <a:t>12/9/2021</a:t>
            </a:fld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4">
                <a:solidFill>
                  <a:srgbClr val="FF0000"/>
                </a:solidFill>
              </a:rPr>
              <a:t>Dept. of Computer Science and  Engg</a:t>
            </a:r>
            <a:endParaRPr lang="en-IN" sz="1404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07151" y="803630"/>
            <a:ext cx="7941268" cy="1325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5" dirty="0">
                <a:solidFill>
                  <a:srgbClr val="FF0000"/>
                </a:solidFill>
                <a:latin typeface="Arial Black" panose="020B0A04020102020204" pitchFamily="34" charset="0"/>
              </a:rPr>
              <a:t>Dr. </a:t>
            </a:r>
            <a:r>
              <a:rPr lang="en-IN" sz="2005" dirty="0" err="1">
                <a:solidFill>
                  <a:srgbClr val="FF0000"/>
                </a:solidFill>
                <a:latin typeface="Arial Black" panose="020B0A04020102020204" pitchFamily="34" charset="0"/>
              </a:rPr>
              <a:t>Rekha</a:t>
            </a:r>
            <a:r>
              <a:rPr lang="en-IN" sz="2005" dirty="0">
                <a:solidFill>
                  <a:srgbClr val="FF0000"/>
                </a:solidFill>
                <a:latin typeface="Arial Black" panose="020B0A04020102020204" pitchFamily="34" charset="0"/>
              </a:rPr>
              <a:t> B Venkatapur </a:t>
            </a:r>
            <a:r>
              <a:rPr lang="en-IN" sz="2005" b="1" baseline="-25000" dirty="0">
                <a:solidFill>
                  <a:srgbClr val="C00000"/>
                </a:solidFill>
                <a:latin typeface="Arial Black" panose="020B0A04020102020204" pitchFamily="34" charset="0"/>
              </a:rPr>
              <a:t>PhD</a:t>
            </a:r>
            <a:r>
              <a:rPr lang="en-IN" sz="2005" b="1" baseline="-25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, CSE</a:t>
            </a:r>
            <a:endParaRPr lang="en-IN" sz="2005" b="1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IN" sz="2005" b="1" dirty="0">
                <a:solidFill>
                  <a:srgbClr val="EEECE1">
                    <a:lumMod val="10000"/>
                  </a:srgbClr>
                </a:solidFill>
                <a:latin typeface="Arial Black" panose="020B0A04020102020204" pitchFamily="34" charset="0"/>
              </a:rPr>
              <a:t>Professor &amp; </a:t>
            </a:r>
            <a:r>
              <a:rPr lang="en-IN" sz="2005" b="1" dirty="0" smtClean="0">
                <a:solidFill>
                  <a:srgbClr val="EEECE1">
                    <a:lumMod val="10000"/>
                  </a:srgbClr>
                </a:solidFill>
                <a:latin typeface="Arial Black" panose="020B0A04020102020204" pitchFamily="34" charset="0"/>
              </a:rPr>
              <a:t>Head</a:t>
            </a:r>
          </a:p>
          <a:p>
            <a:pPr algn="ctr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  <a:ea typeface="Verdana" pitchFamily="34" charset="0"/>
              </a:rPr>
              <a:t>  DEPT. 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  <a:ea typeface="Verdana" pitchFamily="34" charset="0"/>
              </a:rPr>
              <a:t>OF 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  <a:ea typeface="Verdana" pitchFamily="34" charset="0"/>
              </a:rPr>
              <a:t>CSE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  <a:ea typeface="Verdana" pitchFamily="34" charset="0"/>
            </a:endParaRPr>
          </a:p>
          <a:p>
            <a:pPr algn="ctr"/>
            <a:endParaRPr lang="en-IN" sz="2005" b="1" dirty="0">
              <a:solidFill>
                <a:srgbClr val="EEECE1">
                  <a:lumMod val="10000"/>
                </a:srgb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/>
          </p:nvPr>
        </p:nvGraphicFramePr>
        <p:xfrm>
          <a:off x="1559280" y="1956025"/>
          <a:ext cx="8889139" cy="4670444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481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0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91755">
                <a:tc>
                  <a:txBody>
                    <a:bodyPr/>
                    <a:lstStyle/>
                    <a:p>
                      <a:r>
                        <a:rPr lang="en-IN" sz="1800" b="0" u="sng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Education</a:t>
                      </a:r>
                      <a:r>
                        <a:rPr lang="en-IN" sz="1800" b="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: </a:t>
                      </a:r>
                    </a:p>
                    <a:p>
                      <a:r>
                        <a:rPr lang="en-IN" sz="1800" b="0" dirty="0" smtClean="0">
                          <a:latin typeface="Arial Black" panose="020B0A04020102020204" pitchFamily="34" charset="0"/>
                        </a:rPr>
                        <a:t>B.E CSE –  BEC, KUD –  1988</a:t>
                      </a:r>
                    </a:p>
                    <a:p>
                      <a:r>
                        <a:rPr lang="en-IN" sz="1800" b="0" dirty="0" err="1" smtClean="0">
                          <a:latin typeface="Arial Black" panose="020B0A04020102020204" pitchFamily="34" charset="0"/>
                        </a:rPr>
                        <a:t>MTech</a:t>
                      </a:r>
                      <a:r>
                        <a:rPr lang="en-IN" sz="1800" b="0" baseline="0" dirty="0" smtClean="0">
                          <a:latin typeface="Arial Black" panose="020B0A04020102020204" pitchFamily="34" charset="0"/>
                        </a:rPr>
                        <a:t> CSE – BMSCE, VTU - 2004</a:t>
                      </a:r>
                      <a:endParaRPr lang="en-IN" sz="1800" b="0" dirty="0" smtClean="0">
                        <a:latin typeface="Arial Black" panose="020B0A04020102020204" pitchFamily="34" charset="0"/>
                      </a:endParaRPr>
                    </a:p>
                    <a:p>
                      <a:r>
                        <a:rPr lang="en-IN" sz="1800" b="0" dirty="0" smtClean="0">
                          <a:latin typeface="Arial Black" panose="020B0A04020102020204" pitchFamily="34" charset="0"/>
                        </a:rPr>
                        <a:t>PhD CSE – JNTUH -  2016</a:t>
                      </a:r>
                      <a:endParaRPr lang="en-US" sz="1800" b="0" dirty="0">
                        <a:latin typeface="Arial Black" panose="020B0A04020102020204" pitchFamily="34" charset="0"/>
                      </a:endParaRPr>
                    </a:p>
                  </a:txBody>
                  <a:tcPr marL="91673" marR="91673" marT="45837" marB="45837"/>
                </a:tc>
                <a:tc>
                  <a:txBody>
                    <a:bodyPr/>
                    <a:lstStyle/>
                    <a:p>
                      <a:r>
                        <a:rPr lang="en-IN" sz="1800" b="0" u="sng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Experience: </a:t>
                      </a:r>
                    </a:p>
                    <a:p>
                      <a:endParaRPr lang="en-IN" sz="1800" b="0" dirty="0" smtClean="0">
                        <a:latin typeface="Arial Black" panose="020B0A04020102020204" pitchFamily="34" charset="0"/>
                      </a:endParaRPr>
                    </a:p>
                    <a:p>
                      <a:r>
                        <a:rPr lang="en-IN" sz="1800" b="0" dirty="0" smtClean="0">
                          <a:latin typeface="Arial Black" panose="020B0A04020102020204" pitchFamily="34" charset="0"/>
                        </a:rPr>
                        <a:t>Teaching Experience – 29 Years</a:t>
                      </a:r>
                    </a:p>
                    <a:p>
                      <a:endParaRPr lang="en-US" sz="1800" b="0" dirty="0">
                        <a:latin typeface="Arial Black" panose="020B0A04020102020204" pitchFamily="34" charset="0"/>
                      </a:endParaRPr>
                    </a:p>
                  </a:txBody>
                  <a:tcPr marL="91673" marR="91673" marT="45837" marB="4583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6775">
                <a:tc>
                  <a:txBody>
                    <a:bodyPr/>
                    <a:lstStyle/>
                    <a:p>
                      <a:r>
                        <a:rPr lang="en-IN" sz="1800" b="0" u="sng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Ph.D Guiding</a:t>
                      </a:r>
                      <a:r>
                        <a:rPr lang="en-IN" sz="1800" b="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 smtClean="0">
                        <a:latin typeface="Arial Black" panose="020B0A040201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 Black" panose="020B0A04020102020204" pitchFamily="34" charset="0"/>
                        </a:rPr>
                        <a:t>Supervisor ID - </a:t>
                      </a:r>
                      <a:r>
                        <a:rPr lang="en-IN" sz="1800" b="1" i="0" u="none" strike="noStrike" kern="1200" baseline="0" dirty="0" smtClean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VTU0817524</a:t>
                      </a:r>
                      <a:endParaRPr lang="en-IN" sz="1800" b="0" dirty="0" smtClean="0">
                        <a:latin typeface="Arial Black" panose="020B0A04020102020204" pitchFamily="34" charset="0"/>
                      </a:endParaRPr>
                    </a:p>
                    <a:p>
                      <a:endParaRPr lang="en-IN" sz="1800" b="0" dirty="0" smtClean="0">
                        <a:latin typeface="Arial Black" panose="020B0A04020102020204" pitchFamily="34" charset="0"/>
                      </a:endParaRPr>
                    </a:p>
                    <a:p>
                      <a:r>
                        <a:rPr lang="en-IN" sz="1800" b="0" dirty="0" smtClean="0">
                          <a:latin typeface="Arial Black" panose="020B0A04020102020204" pitchFamily="34" charset="0"/>
                        </a:rPr>
                        <a:t>VTU, Belagavi –  5 </a:t>
                      </a:r>
                    </a:p>
                  </a:txBody>
                  <a:tcPr marL="91673" marR="91673" marT="45837" marB="4583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sng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Journal Publication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baseline="0" dirty="0" smtClean="0">
                          <a:latin typeface="Arial Black" panose="020B0A04020102020204" pitchFamily="34" charset="0"/>
                        </a:rPr>
                        <a:t>International Journals  - 8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baseline="0" dirty="0" smtClean="0">
                          <a:latin typeface="Arial Black" panose="020B0A04020102020204" pitchFamily="34" charset="0"/>
                        </a:rPr>
                        <a:t>International Conference  - 3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baseline="0" dirty="0" smtClean="0">
                          <a:latin typeface="Arial Black" panose="020B0A04020102020204" pitchFamily="34" charset="0"/>
                        </a:rPr>
                        <a:t>National Conferences -  2</a:t>
                      </a:r>
                    </a:p>
                    <a:p>
                      <a:pPr lvl="0"/>
                      <a:endParaRPr lang="en-IN" sz="1800" b="0" u="sng" dirty="0" smtClean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673" marR="91673" marT="45837" marB="4583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6379">
                <a:tc>
                  <a:txBody>
                    <a:bodyPr/>
                    <a:lstStyle/>
                    <a:p>
                      <a:pPr lvl="0" defTabSz="916777"/>
                      <a:r>
                        <a:rPr lang="en-US" sz="1800" u="sng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Memberships in Professional Bodies</a:t>
                      </a:r>
                    </a:p>
                    <a:p>
                      <a:pPr lvl="0" defTabSz="916777"/>
                      <a:r>
                        <a:rPr lang="en-US" sz="1800" dirty="0" smtClean="0">
                          <a:solidFill>
                            <a:prstClr val="black"/>
                          </a:solidFill>
                          <a:latin typeface="Arial Black" panose="020B0A04020102020204" pitchFamily="34" charset="0"/>
                        </a:rPr>
                        <a:t>Life member ISTE no: LM15102</a:t>
                      </a:r>
                    </a:p>
                    <a:p>
                      <a:pPr lvl="0" defTabSz="916777"/>
                      <a:r>
                        <a:rPr lang="en-US" sz="1800" dirty="0" smtClean="0">
                          <a:solidFill>
                            <a:prstClr val="black"/>
                          </a:solidFill>
                          <a:latin typeface="Arial Black" panose="020B0A04020102020204" pitchFamily="34" charset="0"/>
                        </a:rPr>
                        <a:t>Fellow IEI No: F-121672-0 </a:t>
                      </a:r>
                    </a:p>
                    <a:p>
                      <a:pPr lvl="0" defTabSz="916777"/>
                      <a:r>
                        <a:rPr lang="en-US" sz="1800" dirty="0" smtClean="0">
                          <a:solidFill>
                            <a:prstClr val="black"/>
                          </a:solidFill>
                          <a:latin typeface="Arial Black" panose="020B0A04020102020204" pitchFamily="34" charset="0"/>
                        </a:rPr>
                        <a:t>CSI Membership: F8000118</a:t>
                      </a:r>
                      <a:endParaRPr lang="en-US" sz="1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baseline="0" dirty="0" smtClean="0">
                        <a:latin typeface="Arial Black" panose="020B0A040201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latin typeface="Arial Black" panose="020B0A04020102020204" pitchFamily="34" charset="0"/>
                      </a:endParaRPr>
                    </a:p>
                  </a:txBody>
                  <a:tcPr marL="91673" marR="91673" marT="45837" marB="45837"/>
                </a:tc>
                <a:tc>
                  <a:txBody>
                    <a:bodyPr/>
                    <a:lstStyle/>
                    <a:p>
                      <a:r>
                        <a:rPr lang="en-US" sz="1800" b="0" u="sng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Roles /Responsibilities at VTU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 err="1" smtClean="0">
                          <a:latin typeface="Arial Black" panose="020B0A04020102020204" pitchFamily="34" charset="0"/>
                        </a:rPr>
                        <a:t>BoS</a:t>
                      </a:r>
                      <a:r>
                        <a:rPr lang="en-US" sz="1800" b="0" dirty="0" smtClean="0">
                          <a:latin typeface="Arial Black" panose="020B0A04020102020204" pitchFamily="34" charset="0"/>
                        </a:rPr>
                        <a:t> –CSE/ISE Board, Member</a:t>
                      </a:r>
                      <a:r>
                        <a:rPr lang="en-US" sz="1800" b="0" baseline="0" dirty="0" smtClean="0">
                          <a:latin typeface="Arial Black" panose="020B0A04020102020204" pitchFamily="34" charset="0"/>
                        </a:rPr>
                        <a:t> (2019 – 2022)</a:t>
                      </a:r>
                      <a:endParaRPr lang="en-US" sz="1800" b="0" dirty="0" smtClean="0">
                        <a:latin typeface="Arial Black" panose="020B0A04020102020204" pitchFamily="34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dirty="0" smtClean="0">
                          <a:latin typeface="Arial Black" panose="020B0A04020102020204" pitchFamily="34" charset="0"/>
                        </a:rPr>
                        <a:t>BoE – Member (2018-2019)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dirty="0" smtClean="0">
                          <a:latin typeface="Arial Black" panose="020B0A04020102020204" pitchFamily="34" charset="0"/>
                        </a:rPr>
                        <a:t>BoE – Member (2015-2016)</a:t>
                      </a:r>
                      <a:endParaRPr lang="en-US" sz="1800" b="0" dirty="0">
                        <a:latin typeface="Arial Black" panose="020B0A04020102020204" pitchFamily="34" charset="0"/>
                      </a:endParaRPr>
                    </a:p>
                  </a:txBody>
                  <a:tcPr marL="91673" marR="91673" marT="45837" marB="4583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2162" name="AutoShape 2" descr="blob:https://web.whatsapp.com/cb359f17-db44-4168-801f-9625f665719e"/>
          <p:cNvSpPr>
            <a:spLocks noChangeAspect="1" noChangeArrowheads="1"/>
          </p:cNvSpPr>
          <p:nvPr/>
        </p:nvSpPr>
        <p:spPr bwMode="auto">
          <a:xfrm>
            <a:off x="1559279" y="-144831"/>
            <a:ext cx="305578" cy="305579"/>
          </a:xfrm>
          <a:prstGeom prst="rect">
            <a:avLst/>
          </a:prstGeom>
          <a:noFill/>
        </p:spPr>
        <p:txBody>
          <a:bodyPr vert="horz" wrap="square" lIns="91673" tIns="45837" rIns="91673" bIns="45837" numCol="1" anchor="t" anchorCtr="0" compatLnSpc="1">
            <a:prstTxWarp prst="textNoShape">
              <a:avLst/>
            </a:prstTxWarp>
          </a:bodyPr>
          <a:lstStyle/>
          <a:p>
            <a:endParaRPr lang="en-US" sz="1805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421" y="294005"/>
            <a:ext cx="1213460" cy="15287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401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60502"/>
            <a:ext cx="2743200" cy="365125"/>
          </a:xfrm>
        </p:spPr>
        <p:txBody>
          <a:bodyPr/>
          <a:lstStyle/>
          <a:p>
            <a:fld id="{B8E2B019-4991-4B21-9B5A-CB93EC904FA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0C246C-C557-4447-B7A5-E74267886A03}"/>
              </a:ext>
            </a:extLst>
          </p:cNvPr>
          <p:cNvSpPr/>
          <p:nvPr/>
        </p:nvSpPr>
        <p:spPr>
          <a:xfrm>
            <a:off x="428293" y="1569116"/>
            <a:ext cx="11763707" cy="5648534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400" b="1" dirty="0">
                <a:latin typeface="Arial Black" panose="020B0A04020102020204" pitchFamily="34" charset="0"/>
              </a:rPr>
              <a:t>Year of establishment of CSE Department</a:t>
            </a:r>
            <a:r>
              <a:rPr lang="en-IN" sz="2400" dirty="0">
                <a:latin typeface="Arial Black" panose="020B0A04020102020204" pitchFamily="34" charset="0"/>
              </a:rPr>
              <a:t>: </a:t>
            </a:r>
            <a:r>
              <a:rPr lang="en-IN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1999</a:t>
            </a:r>
          </a:p>
          <a:p>
            <a:pPr marL="403148" indent="-40314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latin typeface="Arial Black" panose="020B0A04020102020204" pitchFamily="34" charset="0"/>
              </a:rPr>
              <a:t>Sanctioned  Intake for UG in the year </a:t>
            </a:r>
            <a:r>
              <a:rPr lang="en-IN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1999</a:t>
            </a:r>
            <a:r>
              <a:rPr lang="en-IN" sz="2400" dirty="0">
                <a:solidFill>
                  <a:srgbClr val="002060"/>
                </a:solidFill>
                <a:latin typeface="Arial Black" panose="020B0A04020102020204" pitchFamily="34" charset="0"/>
              </a:rPr>
              <a:t>: </a:t>
            </a:r>
            <a:r>
              <a:rPr lang="en-IN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60</a:t>
            </a:r>
          </a:p>
          <a:p>
            <a:pPr marL="403148" indent="-40314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latin typeface="Arial Black" panose="020B0A04020102020204" pitchFamily="34" charset="0"/>
              </a:rPr>
              <a:t>Increase in intake in the year 2008 </a:t>
            </a:r>
            <a:r>
              <a:rPr lang="en-IN" sz="2400" dirty="0">
                <a:latin typeface="Arial Black" panose="020B0A04020102020204" pitchFamily="34" charset="0"/>
              </a:rPr>
              <a:t>: </a:t>
            </a:r>
            <a:r>
              <a:rPr lang="en-IN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120</a:t>
            </a:r>
          </a:p>
          <a:p>
            <a:pPr marL="403148" indent="-40314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latin typeface="Arial Black" panose="020B0A04020102020204" pitchFamily="34" charset="0"/>
              </a:rPr>
              <a:t>Present Sanctioned  intake </a:t>
            </a:r>
            <a:r>
              <a:rPr lang="en-IN" sz="2400" dirty="0">
                <a:latin typeface="Arial Black" panose="020B0A04020102020204" pitchFamily="34" charset="0"/>
              </a:rPr>
              <a:t>: </a:t>
            </a:r>
            <a:r>
              <a:rPr lang="en-IN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120</a:t>
            </a:r>
          </a:p>
          <a:p>
            <a:pPr>
              <a:lnSpc>
                <a:spcPct val="150000"/>
              </a:lnSpc>
            </a:pPr>
            <a:r>
              <a:rPr lang="en-IN" sz="2400" b="1" u="sng" dirty="0" smtClean="0">
                <a:latin typeface="Arial Black" panose="020B0A04020102020204" pitchFamily="34" charset="0"/>
              </a:rPr>
              <a:t>Programs offered in CSE department</a:t>
            </a:r>
          </a:p>
          <a:p>
            <a:pPr marL="402140" indent="-40214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b="1" dirty="0" smtClean="0">
                <a:latin typeface="Arial Black" panose="020B0A04020102020204" pitchFamily="34" charset="0"/>
              </a:rPr>
              <a:t>Under </a:t>
            </a:r>
            <a:r>
              <a:rPr lang="en-IN" sz="2400" b="1" dirty="0">
                <a:latin typeface="Arial Black" panose="020B0A04020102020204" pitchFamily="34" charset="0"/>
              </a:rPr>
              <a:t>graduation [UG] -</a:t>
            </a:r>
            <a:r>
              <a:rPr lang="en-US" sz="2400" b="1" dirty="0">
                <a:latin typeface="Arial Black" panose="020B0A04020102020204" pitchFamily="34" charset="0"/>
              </a:rPr>
              <a:t> Number of Batches Graduated  - </a:t>
            </a:r>
            <a:r>
              <a:rPr lang="en-US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19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endParaRPr lang="en-IN" sz="2400" b="1" dirty="0">
              <a:latin typeface="Arial Black" panose="020B0A04020102020204" pitchFamily="34" charset="0"/>
            </a:endParaRPr>
          </a:p>
          <a:p>
            <a:pPr marL="402140" indent="-40214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b="1" dirty="0">
                <a:latin typeface="Arial Black" panose="020B0A04020102020204" pitchFamily="34" charset="0"/>
              </a:rPr>
              <a:t>Post Graduation [PG]  - Computer Science and Engineering</a:t>
            </a:r>
          </a:p>
          <a:p>
            <a:pPr marL="402140" indent="-40214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b="1" dirty="0">
                <a:latin typeface="Arial Black" panose="020B0A04020102020204" pitchFamily="34" charset="0"/>
              </a:rPr>
              <a:t> PhD</a:t>
            </a:r>
          </a:p>
          <a:p>
            <a:pPr marL="403148" indent="-403148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24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>
              <a:lnSpc>
                <a:spcPct val="150000"/>
              </a:lnSpc>
            </a:pPr>
            <a:endParaRPr lang="en-IN" sz="2400" b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42BED6-3517-4856-8784-93909B80D6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14331"/>
          <a:stretch/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7CE612-383B-44E0-B6E7-AACDB98C2324}"/>
              </a:ext>
            </a:extLst>
          </p:cNvPr>
          <p:cNvSpPr txBox="1"/>
          <p:nvPr/>
        </p:nvSpPr>
        <p:spPr>
          <a:xfrm>
            <a:off x="1960921" y="300204"/>
            <a:ext cx="9136331" cy="970330"/>
          </a:xfrm>
          <a:prstGeom prst="rect">
            <a:avLst/>
          </a:prstGeom>
          <a:noFill/>
        </p:spPr>
        <p:txBody>
          <a:bodyPr wrap="square" lIns="107506" tIns="53753" rIns="107506" bIns="53753" rtlCol="0">
            <a:spAutoFit/>
          </a:bodyPr>
          <a:lstStyle/>
          <a:p>
            <a:pPr algn="ctr"/>
            <a:r>
              <a:rPr lang="en-IN" sz="2800" b="1" dirty="0" smtClean="0">
                <a:ln w="3175" cmpd="sng">
                  <a:noFill/>
                </a:ln>
                <a:solidFill>
                  <a:schemeClr val="bg1"/>
                </a:solidFill>
                <a:latin typeface="Arial Black" pitchFamily="34" charset="0"/>
                <a:ea typeface="+mj-ea"/>
                <a:cs typeface="+mj-cs"/>
              </a:rPr>
              <a:t>Inception and Programs offered by the </a:t>
            </a:r>
          </a:p>
          <a:p>
            <a:pPr algn="ctr"/>
            <a:r>
              <a:rPr lang="en-IN" sz="2800" b="1" dirty="0" smtClean="0">
                <a:ln w="3175" cmpd="sng">
                  <a:noFill/>
                </a:ln>
                <a:solidFill>
                  <a:schemeClr val="bg1"/>
                </a:solidFill>
                <a:latin typeface="Arial Black" pitchFamily="34" charset="0"/>
                <a:ea typeface="+mj-ea"/>
                <a:cs typeface="+mj-cs"/>
              </a:rPr>
              <a:t>CSE Department </a:t>
            </a:r>
            <a:endParaRPr lang="en-IN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925" y="-25263"/>
            <a:ext cx="1859076" cy="15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 w="19050">
            <a:noFill/>
          </a:ln>
        </p:spPr>
        <p:txBody>
          <a:bodyPr/>
          <a:lstStyle/>
          <a:p>
            <a:fld id="{30101C62-2869-47CC-979D-651BF2B63C7A}" type="datetime5">
              <a:rPr lang="en-US" sz="1400" smtClean="0"/>
              <a:pPr/>
              <a:t>9-Dec-21</a:t>
            </a:fld>
            <a:endParaRPr lang="en-US" sz="1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 w="19050">
            <a:noFill/>
          </a:ln>
        </p:spPr>
        <p:txBody>
          <a:bodyPr/>
          <a:lstStyle/>
          <a:p>
            <a:r>
              <a:rPr lang="en-US" sz="1400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0421" y="6409788"/>
            <a:ext cx="2743200" cy="365125"/>
          </a:xfrm>
          <a:ln w="19050">
            <a:noFill/>
          </a:ln>
        </p:spPr>
        <p:txBody>
          <a:bodyPr/>
          <a:lstStyle/>
          <a:p>
            <a:fld id="{B8E2B019-4991-4B21-9B5A-CB93EC904FA2}" type="slidenum">
              <a:rPr lang="en-US" sz="1400" smtClean="0"/>
              <a:pPr/>
              <a:t>4</a:t>
            </a:fld>
            <a:endParaRPr lang="en-US" sz="1400" dirty="0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812CEDD6-D785-4693-B951-A6A3B3911188}"/>
              </a:ext>
            </a:extLst>
          </p:cNvPr>
          <p:cNvGrpSpPr/>
          <p:nvPr/>
        </p:nvGrpSpPr>
        <p:grpSpPr>
          <a:xfrm>
            <a:off x="70964" y="1005839"/>
            <a:ext cx="3601688" cy="484415"/>
            <a:chOff x="337260" y="1143499"/>
            <a:chExt cx="2976339" cy="484415"/>
          </a:xfrm>
          <a:solidFill>
            <a:srgbClr val="FFFFCC"/>
          </a:solidFill>
        </p:grpSpPr>
        <p:sp>
          <p:nvSpPr>
            <p:cNvPr id="8" name="Pentagon 8">
              <a:extLst>
                <a:ext uri="{FF2B5EF4-FFF2-40B4-BE49-F238E27FC236}">
                  <a16:creationId xmlns:a16="http://schemas.microsoft.com/office/drawing/2014/main" id="{2F46F696-1217-4CBB-89B8-BE1D191D4A2F}"/>
                </a:ext>
              </a:extLst>
            </p:cNvPr>
            <p:cNvSpPr/>
            <p:nvPr/>
          </p:nvSpPr>
          <p:spPr>
            <a:xfrm>
              <a:off x="337260" y="1196752"/>
              <a:ext cx="663775" cy="292587"/>
            </a:xfrm>
            <a:prstGeom prst="homePlate">
              <a:avLst/>
            </a:prstGeom>
            <a:grpFill/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600" b="1" dirty="0">
                  <a:solidFill>
                    <a:srgbClr val="C00000"/>
                  </a:solidFill>
                  <a:latin typeface="Arial Black" panose="020B0A04020102020204" pitchFamily="34" charset="0"/>
                </a:rPr>
                <a:t>24</a:t>
              </a:r>
            </a:p>
          </p:txBody>
        </p:sp>
        <p:sp>
          <p:nvSpPr>
            <p:cNvPr id="9" name="Rounded Rectangle 9">
              <a:extLst>
                <a:ext uri="{FF2B5EF4-FFF2-40B4-BE49-F238E27FC236}">
                  <a16:creationId xmlns:a16="http://schemas.microsoft.com/office/drawing/2014/main" id="{A357BB98-D872-42C1-A22F-3C1346A46BC9}"/>
                </a:ext>
              </a:extLst>
            </p:cNvPr>
            <p:cNvSpPr/>
            <p:nvPr/>
          </p:nvSpPr>
          <p:spPr>
            <a:xfrm>
              <a:off x="988640" y="1143499"/>
              <a:ext cx="2324959" cy="484415"/>
            </a:xfrm>
            <a:prstGeom prst="roundRect">
              <a:avLst/>
            </a:prstGeom>
            <a:grpFill/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16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Female Faculty –10</a:t>
              </a:r>
            </a:p>
            <a:p>
              <a:r>
                <a:rPr lang="en-IN" sz="16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Male Faculty - 14</a:t>
              </a:r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96F924BE-7B19-4FAD-BBA9-C00476D17DD3}"/>
              </a:ext>
            </a:extLst>
          </p:cNvPr>
          <p:cNvGrpSpPr/>
          <p:nvPr/>
        </p:nvGrpSpPr>
        <p:grpSpPr>
          <a:xfrm>
            <a:off x="46330" y="1581136"/>
            <a:ext cx="3626322" cy="469597"/>
            <a:chOff x="292429" y="898339"/>
            <a:chExt cx="2865375" cy="469597"/>
          </a:xfrm>
          <a:solidFill>
            <a:srgbClr val="FFFFCC"/>
          </a:solidFill>
        </p:grpSpPr>
        <p:sp>
          <p:nvSpPr>
            <p:cNvPr id="11" name="Pentagon 11">
              <a:extLst>
                <a:ext uri="{FF2B5EF4-FFF2-40B4-BE49-F238E27FC236}">
                  <a16:creationId xmlns:a16="http://schemas.microsoft.com/office/drawing/2014/main" id="{5C9FDEDC-3D8B-4525-B71C-F5FB261B00FD}"/>
                </a:ext>
              </a:extLst>
            </p:cNvPr>
            <p:cNvSpPr/>
            <p:nvPr/>
          </p:nvSpPr>
          <p:spPr>
            <a:xfrm>
              <a:off x="292429" y="1004837"/>
              <a:ext cx="654153" cy="316769"/>
            </a:xfrm>
            <a:prstGeom prst="homePlate">
              <a:avLst>
                <a:gd name="adj" fmla="val 82525"/>
              </a:avLst>
            </a:prstGeom>
            <a:grpFill/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600" b="1" dirty="0">
                  <a:solidFill>
                    <a:srgbClr val="C0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12" name="Rounded Rectangle 12">
              <a:extLst>
                <a:ext uri="{FF2B5EF4-FFF2-40B4-BE49-F238E27FC236}">
                  <a16:creationId xmlns:a16="http://schemas.microsoft.com/office/drawing/2014/main" id="{0C439265-E922-457A-8E39-5869CB279384}"/>
                </a:ext>
              </a:extLst>
            </p:cNvPr>
            <p:cNvSpPr/>
            <p:nvPr/>
          </p:nvSpPr>
          <p:spPr>
            <a:xfrm>
              <a:off x="936742" y="898339"/>
              <a:ext cx="2221062" cy="469597"/>
            </a:xfrm>
            <a:prstGeom prst="roundRect">
              <a:avLst/>
            </a:prstGeom>
            <a:grpFill/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16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Professors</a:t>
              </a: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349BCDBB-B08A-448D-B230-3A3A7B814D3E}"/>
              </a:ext>
            </a:extLst>
          </p:cNvPr>
          <p:cNvGrpSpPr/>
          <p:nvPr/>
        </p:nvGrpSpPr>
        <p:grpSpPr>
          <a:xfrm>
            <a:off x="70964" y="5620435"/>
            <a:ext cx="3589542" cy="492627"/>
            <a:chOff x="319757" y="1052736"/>
            <a:chExt cx="2956099" cy="576064"/>
          </a:xfrm>
          <a:solidFill>
            <a:srgbClr val="FFFFCC"/>
          </a:solidFill>
        </p:grpSpPr>
        <p:sp>
          <p:nvSpPr>
            <p:cNvPr id="14" name="Pentagon 14">
              <a:extLst>
                <a:ext uri="{FF2B5EF4-FFF2-40B4-BE49-F238E27FC236}">
                  <a16:creationId xmlns:a16="http://schemas.microsoft.com/office/drawing/2014/main" id="{A0E7B0D0-47DE-48D7-91D8-B7D75D6CDCEA}"/>
                </a:ext>
              </a:extLst>
            </p:cNvPr>
            <p:cNvSpPr/>
            <p:nvPr/>
          </p:nvSpPr>
          <p:spPr>
            <a:xfrm>
              <a:off x="319757" y="1170989"/>
              <a:ext cx="627244" cy="321596"/>
            </a:xfrm>
            <a:prstGeom prst="homePlate">
              <a:avLst/>
            </a:prstGeom>
            <a:grpFill/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600" b="1" dirty="0">
                  <a:solidFill>
                    <a:srgbClr val="C00000"/>
                  </a:solidFill>
                  <a:latin typeface="Arial Black" pitchFamily="34" charset="0"/>
                </a:rPr>
                <a:t>3</a:t>
              </a:r>
            </a:p>
          </p:txBody>
        </p:sp>
        <p:sp>
          <p:nvSpPr>
            <p:cNvPr id="15" name="Rounded Rectangle 15">
              <a:extLst>
                <a:ext uri="{FF2B5EF4-FFF2-40B4-BE49-F238E27FC236}">
                  <a16:creationId xmlns:a16="http://schemas.microsoft.com/office/drawing/2014/main" id="{F6A9C306-57C4-4958-B449-A908FE1A1D0B}"/>
                </a:ext>
              </a:extLst>
            </p:cNvPr>
            <p:cNvSpPr/>
            <p:nvPr/>
          </p:nvSpPr>
          <p:spPr>
            <a:xfrm>
              <a:off x="961704" y="1052736"/>
              <a:ext cx="2314152" cy="576064"/>
            </a:xfrm>
            <a:prstGeom prst="roundRect">
              <a:avLst/>
            </a:prstGeom>
            <a:grpFill/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16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Consultancy</a:t>
              </a:r>
              <a:r>
                <a:rPr lang="en-IN" sz="1600" b="1" dirty="0">
                  <a:solidFill>
                    <a:schemeClr val="tx1"/>
                  </a:solidFill>
                </a:rPr>
                <a:t> </a:t>
              </a:r>
              <a:r>
                <a:rPr lang="en-IN" sz="1600" dirty="0">
                  <a:solidFill>
                    <a:schemeClr val="tx1"/>
                  </a:solidFill>
                  <a:latin typeface="Arial Black" pitchFamily="34" charset="0"/>
                </a:rPr>
                <a:t>Services </a:t>
              </a:r>
            </a:p>
          </p:txBody>
        </p:sp>
      </p:grpSp>
      <p:grpSp>
        <p:nvGrpSpPr>
          <p:cNvPr id="16" name="Group 19">
            <a:extLst>
              <a:ext uri="{FF2B5EF4-FFF2-40B4-BE49-F238E27FC236}">
                <a16:creationId xmlns:a16="http://schemas.microsoft.com/office/drawing/2014/main" id="{3ED62398-9802-4201-833B-C5D724553B80}"/>
              </a:ext>
            </a:extLst>
          </p:cNvPr>
          <p:cNvGrpSpPr/>
          <p:nvPr/>
        </p:nvGrpSpPr>
        <p:grpSpPr>
          <a:xfrm>
            <a:off x="70965" y="3155957"/>
            <a:ext cx="3601687" cy="576064"/>
            <a:chOff x="426924" y="1052736"/>
            <a:chExt cx="2848932" cy="576064"/>
          </a:xfrm>
          <a:solidFill>
            <a:srgbClr val="FFFFCC"/>
          </a:solidFill>
        </p:grpSpPr>
        <p:sp>
          <p:nvSpPr>
            <p:cNvPr id="17" name="Pentagon 20">
              <a:extLst>
                <a:ext uri="{FF2B5EF4-FFF2-40B4-BE49-F238E27FC236}">
                  <a16:creationId xmlns:a16="http://schemas.microsoft.com/office/drawing/2014/main" id="{E3633596-4C28-493B-9431-A9DF684F7AAF}"/>
                </a:ext>
              </a:extLst>
            </p:cNvPr>
            <p:cNvSpPr/>
            <p:nvPr/>
          </p:nvSpPr>
          <p:spPr>
            <a:xfrm>
              <a:off x="426924" y="1196752"/>
              <a:ext cx="616684" cy="261551"/>
            </a:xfrm>
            <a:prstGeom prst="homePlate">
              <a:avLst/>
            </a:prstGeom>
            <a:grpFill/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600" b="1" dirty="0">
                  <a:solidFill>
                    <a:srgbClr val="C0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18" name="Rounded Rectangle 21">
              <a:extLst>
                <a:ext uri="{FF2B5EF4-FFF2-40B4-BE49-F238E27FC236}">
                  <a16:creationId xmlns:a16="http://schemas.microsoft.com/office/drawing/2014/main" id="{5C1C3022-95A3-4084-BF17-D0214E5741E4}"/>
                </a:ext>
              </a:extLst>
            </p:cNvPr>
            <p:cNvSpPr/>
            <p:nvPr/>
          </p:nvSpPr>
          <p:spPr>
            <a:xfrm>
              <a:off x="1043608" y="1052736"/>
              <a:ext cx="2232248" cy="576064"/>
            </a:xfrm>
            <a:prstGeom prst="roundRect">
              <a:avLst/>
            </a:prstGeom>
            <a:grpFill/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16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Faculty with </a:t>
              </a:r>
              <a:r>
                <a:rPr lang="en-IN" sz="1600" b="1" dirty="0" smtClean="0">
                  <a:solidFill>
                    <a:schemeClr val="tx1"/>
                  </a:solidFill>
                  <a:latin typeface="Arial Black" panose="020B0A04020102020204" pitchFamily="34" charset="0"/>
                </a:rPr>
                <a:t>Ph.D.</a:t>
              </a:r>
              <a:endParaRPr lang="en-IN" sz="1600" b="1" dirty="0">
                <a:solidFill>
                  <a:schemeClr val="tx1"/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19" name="Group 22">
            <a:extLst>
              <a:ext uri="{FF2B5EF4-FFF2-40B4-BE49-F238E27FC236}">
                <a16:creationId xmlns:a16="http://schemas.microsoft.com/office/drawing/2014/main" id="{26A8E864-1143-4C5F-A43F-B78EC2700174}"/>
              </a:ext>
            </a:extLst>
          </p:cNvPr>
          <p:cNvGrpSpPr/>
          <p:nvPr/>
        </p:nvGrpSpPr>
        <p:grpSpPr>
          <a:xfrm>
            <a:off x="70965" y="3790202"/>
            <a:ext cx="3601686" cy="576064"/>
            <a:chOff x="439588" y="1052736"/>
            <a:chExt cx="2836268" cy="576064"/>
          </a:xfrm>
          <a:solidFill>
            <a:srgbClr val="FFFFCC"/>
          </a:solidFill>
        </p:grpSpPr>
        <p:sp>
          <p:nvSpPr>
            <p:cNvPr id="20" name="Pentagon 23">
              <a:extLst>
                <a:ext uri="{FF2B5EF4-FFF2-40B4-BE49-F238E27FC236}">
                  <a16:creationId xmlns:a16="http://schemas.microsoft.com/office/drawing/2014/main" id="{22A1F377-49AE-4491-8936-B4FB0BCE94D9}"/>
                </a:ext>
              </a:extLst>
            </p:cNvPr>
            <p:cNvSpPr/>
            <p:nvPr/>
          </p:nvSpPr>
          <p:spPr>
            <a:xfrm>
              <a:off x="439588" y="1196752"/>
              <a:ext cx="604020" cy="261295"/>
            </a:xfrm>
            <a:prstGeom prst="homePlate">
              <a:avLst/>
            </a:prstGeom>
            <a:grpFill/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600" b="1" dirty="0">
                  <a:solidFill>
                    <a:srgbClr val="C0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21" name="Rounded Rectangle 24">
              <a:extLst>
                <a:ext uri="{FF2B5EF4-FFF2-40B4-BE49-F238E27FC236}">
                  <a16:creationId xmlns:a16="http://schemas.microsoft.com/office/drawing/2014/main" id="{C0C685CC-C315-4220-89F9-4D5EA6D95A1C}"/>
                </a:ext>
              </a:extLst>
            </p:cNvPr>
            <p:cNvSpPr/>
            <p:nvPr/>
          </p:nvSpPr>
          <p:spPr>
            <a:xfrm>
              <a:off x="1043608" y="1052736"/>
              <a:ext cx="2232248" cy="576064"/>
            </a:xfrm>
            <a:prstGeom prst="roundRect">
              <a:avLst/>
            </a:prstGeom>
            <a:grpFill/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16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Faculty Pursuing Ph.D</a:t>
              </a:r>
            </a:p>
          </p:txBody>
        </p:sp>
      </p:grpSp>
      <p:grpSp>
        <p:nvGrpSpPr>
          <p:cNvPr id="22" name="Group 25">
            <a:extLst>
              <a:ext uri="{FF2B5EF4-FFF2-40B4-BE49-F238E27FC236}">
                <a16:creationId xmlns:a16="http://schemas.microsoft.com/office/drawing/2014/main" id="{A35EB487-9F69-4F71-B944-34273B8012FD}"/>
              </a:ext>
            </a:extLst>
          </p:cNvPr>
          <p:cNvGrpSpPr/>
          <p:nvPr/>
        </p:nvGrpSpPr>
        <p:grpSpPr>
          <a:xfrm>
            <a:off x="70965" y="4424191"/>
            <a:ext cx="3600821" cy="576064"/>
            <a:chOff x="363542" y="957490"/>
            <a:chExt cx="2897499" cy="576064"/>
          </a:xfrm>
          <a:solidFill>
            <a:srgbClr val="FFFFCC"/>
          </a:solidFill>
        </p:grpSpPr>
        <p:sp>
          <p:nvSpPr>
            <p:cNvPr id="23" name="Pentagon 26">
              <a:extLst>
                <a:ext uri="{FF2B5EF4-FFF2-40B4-BE49-F238E27FC236}">
                  <a16:creationId xmlns:a16="http://schemas.microsoft.com/office/drawing/2014/main" id="{7C90A2E9-C2E7-4B00-B228-D43A7FB082CC}"/>
                </a:ext>
              </a:extLst>
            </p:cNvPr>
            <p:cNvSpPr/>
            <p:nvPr/>
          </p:nvSpPr>
          <p:spPr>
            <a:xfrm>
              <a:off x="363542" y="1077695"/>
              <a:ext cx="590967" cy="288573"/>
            </a:xfrm>
            <a:prstGeom prst="homePlate">
              <a:avLst/>
            </a:prstGeom>
            <a:grpFill/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</a:rPr>
                <a:t>38</a:t>
              </a:r>
              <a:endParaRPr lang="en-IN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4" name="Rounded Rectangle 27">
              <a:extLst>
                <a:ext uri="{FF2B5EF4-FFF2-40B4-BE49-F238E27FC236}">
                  <a16:creationId xmlns:a16="http://schemas.microsoft.com/office/drawing/2014/main" id="{7A2B89D6-1259-4BCE-8000-29E2AEDB021A}"/>
                </a:ext>
              </a:extLst>
            </p:cNvPr>
            <p:cNvSpPr/>
            <p:nvPr/>
          </p:nvSpPr>
          <p:spPr>
            <a:xfrm>
              <a:off x="966924" y="957490"/>
              <a:ext cx="2294117" cy="576064"/>
            </a:xfrm>
            <a:prstGeom prst="roundRect">
              <a:avLst/>
            </a:prstGeom>
            <a:grpFill/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16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Faculty Publications</a:t>
              </a:r>
            </a:p>
          </p:txBody>
        </p:sp>
      </p:grpSp>
      <p:sp>
        <p:nvSpPr>
          <p:cNvPr id="25" name="Pentagon 28">
            <a:extLst>
              <a:ext uri="{FF2B5EF4-FFF2-40B4-BE49-F238E27FC236}">
                <a16:creationId xmlns:a16="http://schemas.microsoft.com/office/drawing/2014/main" id="{D33B0DD8-F80F-4B43-B103-8514CDECA25A}"/>
              </a:ext>
            </a:extLst>
          </p:cNvPr>
          <p:cNvSpPr/>
          <p:nvPr/>
        </p:nvSpPr>
        <p:spPr>
          <a:xfrm>
            <a:off x="3935177" y="1135467"/>
            <a:ext cx="864096" cy="288032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IN" sz="1600" b="1" dirty="0">
                <a:solidFill>
                  <a:srgbClr val="00206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ACFD52B-66FB-47AD-9DB5-BC8D058E58C1}"/>
              </a:ext>
            </a:extLst>
          </p:cNvPr>
          <p:cNvSpPr/>
          <p:nvPr/>
        </p:nvSpPr>
        <p:spPr>
          <a:xfrm>
            <a:off x="4794680" y="1051559"/>
            <a:ext cx="2546215" cy="35352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506" tIns="53753" rIns="107506" bIns="53753" rtlCol="0" anchor="ctr"/>
          <a:lstStyle/>
          <a:p>
            <a:r>
              <a:rPr lang="en-IN" sz="1600" dirty="0">
                <a:solidFill>
                  <a:schemeClr val="tx1"/>
                </a:solidFill>
                <a:latin typeface="Arial Black" panose="020B0A04020102020204" pitchFamily="34" charset="0"/>
              </a:rPr>
              <a:t>Laboratories</a:t>
            </a:r>
          </a:p>
        </p:txBody>
      </p:sp>
      <p:sp>
        <p:nvSpPr>
          <p:cNvPr id="27" name="Pentagon 30">
            <a:extLst>
              <a:ext uri="{FF2B5EF4-FFF2-40B4-BE49-F238E27FC236}">
                <a16:creationId xmlns:a16="http://schemas.microsoft.com/office/drawing/2014/main" id="{8B4B9331-A60B-4957-833A-01AE3208976D}"/>
              </a:ext>
            </a:extLst>
          </p:cNvPr>
          <p:cNvSpPr/>
          <p:nvPr/>
        </p:nvSpPr>
        <p:spPr>
          <a:xfrm>
            <a:off x="3976980" y="1560961"/>
            <a:ext cx="828630" cy="288032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IN" sz="1600" b="1" dirty="0">
                <a:solidFill>
                  <a:srgbClr val="00206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A4E53C9-43D5-4407-B1EB-3B924BCF755D}"/>
              </a:ext>
            </a:extLst>
          </p:cNvPr>
          <p:cNvSpPr/>
          <p:nvPr/>
        </p:nvSpPr>
        <p:spPr>
          <a:xfrm>
            <a:off x="4821075" y="1488986"/>
            <a:ext cx="2519819" cy="4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506" tIns="53753" rIns="107506" bIns="53753" rtlCol="0" anchor="ctr"/>
          <a:lstStyle/>
          <a:p>
            <a:r>
              <a:rPr lang="en-IN" sz="1600" dirty="0">
                <a:solidFill>
                  <a:schemeClr val="tx1"/>
                </a:solidFill>
                <a:latin typeface="Arial Black" panose="020B0A04020102020204" pitchFamily="34" charset="0"/>
              </a:rPr>
              <a:t>Class Rooms</a:t>
            </a:r>
          </a:p>
        </p:txBody>
      </p:sp>
      <p:sp>
        <p:nvSpPr>
          <p:cNvPr id="29" name="Pentagon 32">
            <a:extLst>
              <a:ext uri="{FF2B5EF4-FFF2-40B4-BE49-F238E27FC236}">
                <a16:creationId xmlns:a16="http://schemas.microsoft.com/office/drawing/2014/main" id="{2F1A1DB5-3775-48D7-915E-687AE2DB249C}"/>
              </a:ext>
            </a:extLst>
          </p:cNvPr>
          <p:cNvSpPr/>
          <p:nvPr/>
        </p:nvSpPr>
        <p:spPr>
          <a:xfrm>
            <a:off x="3986271" y="2078101"/>
            <a:ext cx="803874" cy="353523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IN" sz="1600" b="1" dirty="0">
                <a:solidFill>
                  <a:srgbClr val="002060"/>
                </a:solidFill>
                <a:latin typeface="Arial Black" panose="020B0A04020102020204" pitchFamily="34" charset="0"/>
              </a:rPr>
              <a:t>447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328265E-FCB8-4364-9104-013011EA6884}"/>
              </a:ext>
            </a:extLst>
          </p:cNvPr>
          <p:cNvSpPr/>
          <p:nvPr/>
        </p:nvSpPr>
        <p:spPr>
          <a:xfrm>
            <a:off x="4805611" y="2040425"/>
            <a:ext cx="2508234" cy="46100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506" tIns="53753" rIns="107506" bIns="53753" rtlCol="0" anchor="ctr"/>
          <a:lstStyle/>
          <a:p>
            <a:r>
              <a:rPr lang="en-IN" sz="1600" dirty="0">
                <a:solidFill>
                  <a:schemeClr val="tx1"/>
                </a:solidFill>
                <a:latin typeface="Arial Black" panose="020B0A04020102020204" pitchFamily="34" charset="0"/>
              </a:rPr>
              <a:t>Department Library  Books</a:t>
            </a:r>
          </a:p>
        </p:txBody>
      </p:sp>
      <p:sp>
        <p:nvSpPr>
          <p:cNvPr id="31" name="Pentagon 34">
            <a:extLst>
              <a:ext uri="{FF2B5EF4-FFF2-40B4-BE49-F238E27FC236}">
                <a16:creationId xmlns:a16="http://schemas.microsoft.com/office/drawing/2014/main" id="{252961FB-C5D0-4D02-B010-E7CD00DBBE71}"/>
              </a:ext>
            </a:extLst>
          </p:cNvPr>
          <p:cNvSpPr/>
          <p:nvPr/>
        </p:nvSpPr>
        <p:spPr>
          <a:xfrm>
            <a:off x="3973781" y="5912592"/>
            <a:ext cx="783637" cy="351011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IN" sz="1400" b="1" dirty="0">
                <a:solidFill>
                  <a:srgbClr val="00206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82EAC24-8E04-40AF-A708-FE148EBD60A7}"/>
              </a:ext>
            </a:extLst>
          </p:cNvPr>
          <p:cNvSpPr/>
          <p:nvPr/>
        </p:nvSpPr>
        <p:spPr>
          <a:xfrm>
            <a:off x="4762306" y="5844723"/>
            <a:ext cx="2537222" cy="4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506" tIns="53753" rIns="107506" bIns="53753" rtlCol="0" anchor="ctr"/>
          <a:lstStyle/>
          <a:p>
            <a:r>
              <a:rPr lang="en-IN" sz="1400" dirty="0">
                <a:solidFill>
                  <a:schemeClr val="tx1"/>
                </a:solidFill>
                <a:latin typeface="Arial Black" panose="020B0A04020102020204" pitchFamily="34" charset="0"/>
              </a:rPr>
              <a:t>Seminar Hall</a:t>
            </a:r>
          </a:p>
        </p:txBody>
      </p:sp>
      <p:sp>
        <p:nvSpPr>
          <p:cNvPr id="33" name="Pentagon 36">
            <a:extLst>
              <a:ext uri="{FF2B5EF4-FFF2-40B4-BE49-F238E27FC236}">
                <a16:creationId xmlns:a16="http://schemas.microsoft.com/office/drawing/2014/main" id="{A6B378E3-5C7F-4644-9479-318AB7582676}"/>
              </a:ext>
            </a:extLst>
          </p:cNvPr>
          <p:cNvSpPr/>
          <p:nvPr/>
        </p:nvSpPr>
        <p:spPr>
          <a:xfrm>
            <a:off x="3986271" y="3299972"/>
            <a:ext cx="763035" cy="332188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IN" sz="1600" b="1" dirty="0">
                <a:solidFill>
                  <a:srgbClr val="00206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3AAA69F-E0E0-45E3-93EC-F0DE6C0DA517}"/>
              </a:ext>
            </a:extLst>
          </p:cNvPr>
          <p:cNvSpPr/>
          <p:nvPr/>
        </p:nvSpPr>
        <p:spPr>
          <a:xfrm>
            <a:off x="4834771" y="3190198"/>
            <a:ext cx="2479073" cy="4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506" tIns="53753" rIns="107506" bIns="53753" rtlCol="0" anchor="ctr"/>
          <a:lstStyle/>
          <a:p>
            <a:r>
              <a:rPr lang="en-IN" sz="1600" dirty="0">
                <a:solidFill>
                  <a:schemeClr val="tx1"/>
                </a:solidFill>
                <a:latin typeface="Arial Black" panose="020B0A04020102020204" pitchFamily="34" charset="0"/>
              </a:rPr>
              <a:t>R&amp;D Lab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3446A83-AAB5-4E42-8709-A99BB72AA5D2}"/>
              </a:ext>
            </a:extLst>
          </p:cNvPr>
          <p:cNvSpPr/>
          <p:nvPr/>
        </p:nvSpPr>
        <p:spPr>
          <a:xfrm>
            <a:off x="8906575" y="3536924"/>
            <a:ext cx="3032140" cy="51758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506" tIns="53753" rIns="107506" bIns="53753" rtlCol="0" anchor="ctr"/>
          <a:lstStyle/>
          <a:p>
            <a:r>
              <a:rPr lang="en-IN" sz="1600" dirty="0">
                <a:solidFill>
                  <a:schemeClr val="tx1"/>
                </a:solidFill>
                <a:latin typeface="Arial Black" panose="020B0A04020102020204" pitchFamily="34" charset="0"/>
              </a:rPr>
              <a:t>Number of Students joined for Higher Studies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C0F2069-F59E-42B2-AC01-C2A8998E4CFF}"/>
              </a:ext>
            </a:extLst>
          </p:cNvPr>
          <p:cNvSpPr/>
          <p:nvPr/>
        </p:nvSpPr>
        <p:spPr>
          <a:xfrm>
            <a:off x="8940092" y="1517349"/>
            <a:ext cx="2998622" cy="5040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506" tIns="53753" rIns="107506" bIns="53753" rtlCol="0" anchor="ctr"/>
          <a:lstStyle/>
          <a:p>
            <a:r>
              <a:rPr lang="en-IN" sz="1600" dirty="0">
                <a:solidFill>
                  <a:schemeClr val="tx1"/>
                </a:solidFill>
                <a:latin typeface="Arial Black" panose="020B0A04020102020204" pitchFamily="34" charset="0"/>
              </a:rPr>
              <a:t>Avg. Pass % in last three years</a:t>
            </a:r>
          </a:p>
        </p:txBody>
      </p:sp>
      <p:sp>
        <p:nvSpPr>
          <p:cNvPr id="37" name="Pentagon 42">
            <a:extLst>
              <a:ext uri="{FF2B5EF4-FFF2-40B4-BE49-F238E27FC236}">
                <a16:creationId xmlns:a16="http://schemas.microsoft.com/office/drawing/2014/main" id="{264543C2-20AA-4537-BD52-B356C0A76BE9}"/>
              </a:ext>
            </a:extLst>
          </p:cNvPr>
          <p:cNvSpPr/>
          <p:nvPr/>
        </p:nvSpPr>
        <p:spPr>
          <a:xfrm>
            <a:off x="7663137" y="857130"/>
            <a:ext cx="1201065" cy="433840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US" sz="1600" dirty="0">
                <a:solidFill>
                  <a:srgbClr val="003300"/>
                </a:solidFill>
                <a:latin typeface="Arial Black" panose="020B0A04020102020204" pitchFamily="34" charset="0"/>
              </a:rPr>
              <a:t>98.33%</a:t>
            </a:r>
            <a:endParaRPr lang="en-IN" sz="1600" dirty="0">
              <a:solidFill>
                <a:srgbClr val="00330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5787337-BD04-4246-825E-91AD4AB66BBB}"/>
              </a:ext>
            </a:extLst>
          </p:cNvPr>
          <p:cNvSpPr/>
          <p:nvPr/>
        </p:nvSpPr>
        <p:spPr>
          <a:xfrm>
            <a:off x="8871610" y="814572"/>
            <a:ext cx="3067104" cy="53255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IN" sz="1600" dirty="0">
                <a:solidFill>
                  <a:schemeClr val="tx1"/>
                </a:solidFill>
                <a:latin typeface="Arial Black" panose="020B0A04020102020204" pitchFamily="34" charset="0"/>
              </a:rPr>
              <a:t>Enrolment Ratio  (In last three years)</a:t>
            </a:r>
          </a:p>
        </p:txBody>
      </p:sp>
      <p:sp>
        <p:nvSpPr>
          <p:cNvPr id="39" name="Pentagon 44">
            <a:extLst>
              <a:ext uri="{FF2B5EF4-FFF2-40B4-BE49-F238E27FC236}">
                <a16:creationId xmlns:a16="http://schemas.microsoft.com/office/drawing/2014/main" id="{FBFEF244-30D9-46EA-9E91-9CFEB19D6915}"/>
              </a:ext>
            </a:extLst>
          </p:cNvPr>
          <p:cNvSpPr/>
          <p:nvPr/>
        </p:nvSpPr>
        <p:spPr>
          <a:xfrm>
            <a:off x="7663138" y="1539852"/>
            <a:ext cx="1239555" cy="433840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US" sz="1600" b="1" dirty="0">
                <a:solidFill>
                  <a:srgbClr val="003300"/>
                </a:solidFill>
                <a:latin typeface="Arial Black" panose="020B0A04020102020204" pitchFamily="34" charset="0"/>
              </a:rPr>
              <a:t>77%</a:t>
            </a:r>
            <a:endParaRPr lang="en-IN" sz="1600" b="1" dirty="0">
              <a:solidFill>
                <a:srgbClr val="0033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Pentagon 47">
            <a:extLst>
              <a:ext uri="{FF2B5EF4-FFF2-40B4-BE49-F238E27FC236}">
                <a16:creationId xmlns:a16="http://schemas.microsoft.com/office/drawing/2014/main" id="{B2059D1A-39B7-435A-8454-FEBEFC65A203}"/>
              </a:ext>
            </a:extLst>
          </p:cNvPr>
          <p:cNvSpPr/>
          <p:nvPr/>
        </p:nvSpPr>
        <p:spPr>
          <a:xfrm>
            <a:off x="7663137" y="3582054"/>
            <a:ext cx="1201065" cy="433840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US" sz="1600" b="1" dirty="0">
                <a:solidFill>
                  <a:srgbClr val="003300"/>
                </a:solidFill>
                <a:latin typeface="Arial Black" panose="020B0A04020102020204" pitchFamily="34" charset="0"/>
              </a:rPr>
              <a:t>15</a:t>
            </a:r>
            <a:endParaRPr lang="en-IN" sz="1600" b="1" dirty="0">
              <a:solidFill>
                <a:srgbClr val="0033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Pentagon 48">
            <a:extLst>
              <a:ext uri="{FF2B5EF4-FFF2-40B4-BE49-F238E27FC236}">
                <a16:creationId xmlns:a16="http://schemas.microsoft.com/office/drawing/2014/main" id="{2C1EF8FE-158E-4BAE-9F03-CF65B9B994FA}"/>
              </a:ext>
            </a:extLst>
          </p:cNvPr>
          <p:cNvSpPr/>
          <p:nvPr/>
        </p:nvSpPr>
        <p:spPr>
          <a:xfrm>
            <a:off x="3986270" y="3787403"/>
            <a:ext cx="730275" cy="345470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Arial Black" panose="020B0A04020102020204" pitchFamily="34" charset="0"/>
              </a:rPr>
              <a:t>1</a:t>
            </a:r>
            <a:endParaRPr lang="en-IN" sz="16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DAEDC66-64C0-4E46-80A5-1FBBEF472BFF}"/>
              </a:ext>
            </a:extLst>
          </p:cNvPr>
          <p:cNvSpPr/>
          <p:nvPr/>
        </p:nvSpPr>
        <p:spPr>
          <a:xfrm>
            <a:off x="4802012" y="3722320"/>
            <a:ext cx="2511832" cy="53071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506" tIns="53753" rIns="107506" bIns="53753" rtlCol="0" anchor="ctr"/>
          <a:lstStyle/>
          <a:p>
            <a:r>
              <a:rPr lang="en-US" sz="1600" dirty="0">
                <a:solidFill>
                  <a:schemeClr val="tx1"/>
                </a:solidFill>
                <a:latin typeface="Arial Black" panose="020B0A04020102020204" pitchFamily="34" charset="0"/>
              </a:rPr>
              <a:t>Project Lab </a:t>
            </a:r>
            <a:endParaRPr lang="en-IN" sz="1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Pentagon 54">
            <a:extLst>
              <a:ext uri="{FF2B5EF4-FFF2-40B4-BE49-F238E27FC236}">
                <a16:creationId xmlns:a16="http://schemas.microsoft.com/office/drawing/2014/main" id="{60DDED9E-9068-484E-9AAE-B728AB34C919}"/>
              </a:ext>
            </a:extLst>
          </p:cNvPr>
          <p:cNvSpPr/>
          <p:nvPr/>
        </p:nvSpPr>
        <p:spPr>
          <a:xfrm>
            <a:off x="3973782" y="4951697"/>
            <a:ext cx="828630" cy="345342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IN" sz="16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16</a:t>
            </a:r>
            <a:endParaRPr lang="en-IN" sz="16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9555B40-8186-4D50-A515-0AEE745607C2}"/>
              </a:ext>
            </a:extLst>
          </p:cNvPr>
          <p:cNvSpPr/>
          <p:nvPr/>
        </p:nvSpPr>
        <p:spPr>
          <a:xfrm>
            <a:off x="4820455" y="4843136"/>
            <a:ext cx="2479073" cy="50037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506" tIns="53753" rIns="107506" bIns="53753" rtlCol="0" anchor="ctr"/>
          <a:lstStyle/>
          <a:p>
            <a:r>
              <a:rPr lang="en-IN" sz="1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Faculty Cabins</a:t>
            </a:r>
            <a:endParaRPr lang="en-IN" sz="1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0B7994A-1881-4668-ADCB-7AC1D144BDBC}"/>
              </a:ext>
            </a:extLst>
          </p:cNvPr>
          <p:cNvSpPr/>
          <p:nvPr/>
        </p:nvSpPr>
        <p:spPr>
          <a:xfrm>
            <a:off x="8940091" y="4169453"/>
            <a:ext cx="2998624" cy="46835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506" tIns="53753" rIns="107506" bIns="53753" rtlCol="0" anchor="ctr"/>
          <a:lstStyle/>
          <a:p>
            <a:r>
              <a:rPr lang="en-IN" sz="1600" dirty="0">
                <a:solidFill>
                  <a:schemeClr val="tx1"/>
                </a:solidFill>
                <a:latin typeface="Arial Black" panose="020B0A04020102020204" pitchFamily="34" charset="0"/>
              </a:rPr>
              <a:t>Entrepreneur</a:t>
            </a:r>
          </a:p>
        </p:txBody>
      </p:sp>
      <p:sp>
        <p:nvSpPr>
          <p:cNvPr id="46" name="Pentagon 57">
            <a:extLst>
              <a:ext uri="{FF2B5EF4-FFF2-40B4-BE49-F238E27FC236}">
                <a16:creationId xmlns:a16="http://schemas.microsoft.com/office/drawing/2014/main" id="{DA91F393-2ACF-48E9-9283-FE32358F72B5}"/>
              </a:ext>
            </a:extLst>
          </p:cNvPr>
          <p:cNvSpPr/>
          <p:nvPr/>
        </p:nvSpPr>
        <p:spPr>
          <a:xfrm>
            <a:off x="7663137" y="4213170"/>
            <a:ext cx="1297346" cy="433840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IN" sz="1600" b="1" dirty="0">
                <a:solidFill>
                  <a:srgbClr val="0033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7" name="Pentagon 59">
            <a:extLst>
              <a:ext uri="{FF2B5EF4-FFF2-40B4-BE49-F238E27FC236}">
                <a16:creationId xmlns:a16="http://schemas.microsoft.com/office/drawing/2014/main" id="{EC222FF8-EE70-4281-B0B4-6E609A40E091}"/>
              </a:ext>
            </a:extLst>
          </p:cNvPr>
          <p:cNvSpPr/>
          <p:nvPr/>
        </p:nvSpPr>
        <p:spPr>
          <a:xfrm>
            <a:off x="3965711" y="5401774"/>
            <a:ext cx="828630" cy="390961"/>
          </a:xfrm>
          <a:prstGeom prst="homePlate">
            <a:avLst>
              <a:gd name="adj" fmla="val 46296"/>
            </a:avLst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IN" sz="1400" b="1" dirty="0">
                <a:solidFill>
                  <a:srgbClr val="002060"/>
                </a:solidFill>
                <a:latin typeface="Arial Black" panose="020B0A04020102020204" pitchFamily="34" charset="0"/>
              </a:rPr>
              <a:t>500 Mbps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BC363E1-5669-434C-910C-9B04F497240F}"/>
              </a:ext>
            </a:extLst>
          </p:cNvPr>
          <p:cNvSpPr/>
          <p:nvPr/>
        </p:nvSpPr>
        <p:spPr>
          <a:xfrm>
            <a:off x="4782730" y="5431041"/>
            <a:ext cx="2498355" cy="29149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506" tIns="53753" rIns="107506" bIns="53753" rtlCol="0" anchor="ctr"/>
          <a:lstStyle/>
          <a:p>
            <a:r>
              <a:rPr lang="en-IN" sz="1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Internet Bandwidth</a:t>
            </a:r>
            <a:endParaRPr lang="en-IN" sz="1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9" name="Pentagon 61">
            <a:extLst>
              <a:ext uri="{FF2B5EF4-FFF2-40B4-BE49-F238E27FC236}">
                <a16:creationId xmlns:a16="http://schemas.microsoft.com/office/drawing/2014/main" id="{6FFBE80D-D540-4D1D-9955-36590CD57B52}"/>
              </a:ext>
            </a:extLst>
          </p:cNvPr>
          <p:cNvSpPr/>
          <p:nvPr/>
        </p:nvSpPr>
        <p:spPr>
          <a:xfrm>
            <a:off x="70965" y="5191834"/>
            <a:ext cx="788237" cy="275925"/>
          </a:xfrm>
          <a:prstGeom prst="homePlate">
            <a:avLst/>
          </a:prstGeom>
          <a:solidFill>
            <a:srgbClr val="FFFFCC"/>
          </a:solidFill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IN" sz="1600" b="1" dirty="0">
                <a:solidFill>
                  <a:srgbClr val="C0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0" name="Rounded Rectangle 63">
            <a:extLst>
              <a:ext uri="{FF2B5EF4-FFF2-40B4-BE49-F238E27FC236}">
                <a16:creationId xmlns:a16="http://schemas.microsoft.com/office/drawing/2014/main" id="{08AA4A1F-EC5A-42A2-A4E2-EA6366182F3D}"/>
              </a:ext>
            </a:extLst>
          </p:cNvPr>
          <p:cNvSpPr/>
          <p:nvPr/>
        </p:nvSpPr>
        <p:spPr>
          <a:xfrm>
            <a:off x="850660" y="5066697"/>
            <a:ext cx="2790780" cy="487296"/>
          </a:xfrm>
          <a:prstGeom prst="roundRect">
            <a:avLst/>
          </a:prstGeom>
          <a:solidFill>
            <a:srgbClr val="FFFFCC"/>
          </a:solidFill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7506" tIns="53753" rIns="107506" bIns="53753" rtlCol="0" anchor="ctr"/>
          <a:lstStyle/>
          <a:p>
            <a:r>
              <a:rPr lang="en-IN" sz="1600" b="1" dirty="0">
                <a:solidFill>
                  <a:schemeClr val="tx1"/>
                </a:solidFill>
                <a:latin typeface="Arial Black" panose="020B0A04020102020204" pitchFamily="34" charset="0"/>
              </a:rPr>
              <a:t>Faculty </a:t>
            </a:r>
            <a:r>
              <a:rPr lang="en-IN" sz="16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Patents Filled</a:t>
            </a:r>
            <a:endParaRPr lang="en-IN" sz="16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1" name="Pentagon 64">
            <a:extLst>
              <a:ext uri="{FF2B5EF4-FFF2-40B4-BE49-F238E27FC236}">
                <a16:creationId xmlns:a16="http://schemas.microsoft.com/office/drawing/2014/main" id="{2F32A70C-02D1-4F3E-AB61-F875660A92E6}"/>
              </a:ext>
            </a:extLst>
          </p:cNvPr>
          <p:cNvSpPr/>
          <p:nvPr/>
        </p:nvSpPr>
        <p:spPr>
          <a:xfrm>
            <a:off x="3986271" y="2719515"/>
            <a:ext cx="813002" cy="353523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IN" sz="1600" b="1" dirty="0">
                <a:solidFill>
                  <a:srgbClr val="00206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AE1A4AC-16DF-45F4-917E-018D6FD62815}"/>
              </a:ext>
            </a:extLst>
          </p:cNvPr>
          <p:cNvSpPr/>
          <p:nvPr/>
        </p:nvSpPr>
        <p:spPr>
          <a:xfrm>
            <a:off x="4835417" y="2587723"/>
            <a:ext cx="2479783" cy="53575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506" tIns="53753" rIns="107506" bIns="53753" rtlCol="0" anchor="ctr"/>
          <a:lstStyle/>
          <a:p>
            <a:r>
              <a:rPr lang="en-IN" sz="1600" dirty="0">
                <a:solidFill>
                  <a:schemeClr val="tx1"/>
                </a:solidFill>
                <a:latin typeface="Arial Black" panose="020B0A04020102020204" pitchFamily="34" charset="0"/>
              </a:rPr>
              <a:t>Centre of </a:t>
            </a:r>
            <a:r>
              <a:rPr lang="en-IN" sz="1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Excellence- </a:t>
            </a:r>
            <a:r>
              <a:rPr lang="en-IN" sz="1600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IoT</a:t>
            </a:r>
            <a:r>
              <a:rPr lang="en-IN" sz="1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endParaRPr lang="en-IN" sz="1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3" name="Pentagon 66">
            <a:extLst>
              <a:ext uri="{FF2B5EF4-FFF2-40B4-BE49-F238E27FC236}">
                <a16:creationId xmlns:a16="http://schemas.microsoft.com/office/drawing/2014/main" id="{E9849041-9524-4B2A-AC99-D66C87C3A7AE}"/>
              </a:ext>
            </a:extLst>
          </p:cNvPr>
          <p:cNvSpPr/>
          <p:nvPr/>
        </p:nvSpPr>
        <p:spPr>
          <a:xfrm>
            <a:off x="3984343" y="4396433"/>
            <a:ext cx="763035" cy="286725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IN" sz="1600" b="1" dirty="0">
                <a:solidFill>
                  <a:srgbClr val="00206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70B9A7C-90FB-4B12-8927-6600E97572BF}"/>
              </a:ext>
            </a:extLst>
          </p:cNvPr>
          <p:cNvSpPr/>
          <p:nvPr/>
        </p:nvSpPr>
        <p:spPr>
          <a:xfrm>
            <a:off x="4794342" y="4353110"/>
            <a:ext cx="2505187" cy="4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506" tIns="53753" rIns="107506" bIns="53753" rtlCol="0" anchor="ctr"/>
          <a:lstStyle/>
          <a:p>
            <a:r>
              <a:rPr lang="en-IN" sz="16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N" sz="1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HOD </a:t>
            </a:r>
            <a:r>
              <a:rPr lang="en-IN" sz="1600" dirty="0">
                <a:solidFill>
                  <a:schemeClr val="tx1"/>
                </a:solidFill>
                <a:latin typeface="Arial Black" panose="020B0A04020102020204" pitchFamily="34" charset="0"/>
              </a:rPr>
              <a:t>Office</a:t>
            </a:r>
          </a:p>
        </p:txBody>
      </p:sp>
      <p:sp>
        <p:nvSpPr>
          <p:cNvPr id="55" name="Pentagon 70">
            <a:extLst>
              <a:ext uri="{FF2B5EF4-FFF2-40B4-BE49-F238E27FC236}">
                <a16:creationId xmlns:a16="http://schemas.microsoft.com/office/drawing/2014/main" id="{FF7D185B-580A-4EE4-9DCF-8E4A38AD2552}"/>
              </a:ext>
            </a:extLst>
          </p:cNvPr>
          <p:cNvSpPr/>
          <p:nvPr/>
        </p:nvSpPr>
        <p:spPr>
          <a:xfrm>
            <a:off x="7663137" y="4767051"/>
            <a:ext cx="1297346" cy="433840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US" sz="1600" dirty="0">
                <a:solidFill>
                  <a:srgbClr val="003300"/>
                </a:solidFill>
                <a:latin typeface="Arial Black" panose="020B0A04020102020204" pitchFamily="34" charset="0"/>
              </a:rPr>
              <a:t>286</a:t>
            </a:r>
            <a:endParaRPr lang="en-IN" sz="1600" dirty="0">
              <a:solidFill>
                <a:srgbClr val="003300"/>
              </a:solidFill>
              <a:latin typeface="Arial Black" panose="020B0A0402010202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3EA9641-978D-4E2B-9D03-60BE5CADAB86}"/>
              </a:ext>
            </a:extLst>
          </p:cNvPr>
          <p:cNvSpPr/>
          <p:nvPr/>
        </p:nvSpPr>
        <p:spPr>
          <a:xfrm>
            <a:off x="8968939" y="4742537"/>
            <a:ext cx="2969776" cy="53255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506" tIns="53753" rIns="107506" bIns="53753" rtlCol="0" anchor="ctr"/>
          <a:lstStyle/>
          <a:p>
            <a:r>
              <a:rPr lang="en-US" sz="1600" dirty="0">
                <a:solidFill>
                  <a:schemeClr val="tx1"/>
                </a:solidFill>
                <a:latin typeface="Arial Black" panose="020B0A04020102020204" pitchFamily="34" charset="0"/>
              </a:rPr>
              <a:t>Online Certification courses</a:t>
            </a:r>
            <a:endParaRPr lang="en-IN" sz="1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667569C-B968-497E-BCDD-7D252A823D3C}"/>
              </a:ext>
            </a:extLst>
          </p:cNvPr>
          <p:cNvSpPr/>
          <p:nvPr/>
        </p:nvSpPr>
        <p:spPr>
          <a:xfrm>
            <a:off x="8940091" y="2846364"/>
            <a:ext cx="2998624" cy="5040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506" tIns="53753" rIns="107506" bIns="53753" rtlCol="0" anchor="ctr"/>
          <a:lstStyle/>
          <a:p>
            <a:r>
              <a:rPr lang="en-US" sz="1600" dirty="0">
                <a:solidFill>
                  <a:schemeClr val="tx1"/>
                </a:solidFill>
                <a:latin typeface="Arial Black" panose="020B0A04020102020204" pitchFamily="34" charset="0"/>
              </a:rPr>
              <a:t>VTU Ranks </a:t>
            </a:r>
            <a:endParaRPr lang="en-IN" sz="1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8" name="Pentagon 73">
            <a:extLst>
              <a:ext uri="{FF2B5EF4-FFF2-40B4-BE49-F238E27FC236}">
                <a16:creationId xmlns:a16="http://schemas.microsoft.com/office/drawing/2014/main" id="{A06A16D6-D0CF-4853-AAEF-C5772B9EAF92}"/>
              </a:ext>
            </a:extLst>
          </p:cNvPr>
          <p:cNvSpPr/>
          <p:nvPr/>
        </p:nvSpPr>
        <p:spPr>
          <a:xfrm>
            <a:off x="7663137" y="2853967"/>
            <a:ext cx="1250372" cy="433840"/>
          </a:xfrm>
          <a:prstGeom prst="homePlate">
            <a:avLst>
              <a:gd name="adj" fmla="val 62615"/>
            </a:avLst>
          </a:prstGeom>
          <a:blipFill>
            <a:blip r:embed="rId2"/>
            <a:tile tx="0" ty="0" sx="100000" sy="100000" flip="none" algn="tl"/>
          </a:blip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US" sz="1600" b="1" dirty="0">
                <a:solidFill>
                  <a:srgbClr val="003300"/>
                </a:solidFill>
                <a:latin typeface="Arial Black" panose="020B0A04020102020204" pitchFamily="34" charset="0"/>
              </a:rPr>
              <a:t>2</a:t>
            </a:r>
            <a:endParaRPr lang="en-IN" sz="1600" b="1" dirty="0">
              <a:solidFill>
                <a:srgbClr val="0033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59" name="Group 10">
            <a:extLst>
              <a:ext uri="{FF2B5EF4-FFF2-40B4-BE49-F238E27FC236}">
                <a16:creationId xmlns:a16="http://schemas.microsoft.com/office/drawing/2014/main" id="{2BE1FE5C-6DA7-4C0A-9766-C9C1406B5B59}"/>
              </a:ext>
            </a:extLst>
          </p:cNvPr>
          <p:cNvGrpSpPr/>
          <p:nvPr/>
        </p:nvGrpSpPr>
        <p:grpSpPr>
          <a:xfrm>
            <a:off x="70964" y="2128365"/>
            <a:ext cx="3601686" cy="469597"/>
            <a:chOff x="378756" y="898406"/>
            <a:chExt cx="2765064" cy="469597"/>
          </a:xfrm>
          <a:solidFill>
            <a:srgbClr val="FFFFCC"/>
          </a:solidFill>
        </p:grpSpPr>
        <p:sp>
          <p:nvSpPr>
            <p:cNvPr id="60" name="Pentagon 75">
              <a:extLst>
                <a:ext uri="{FF2B5EF4-FFF2-40B4-BE49-F238E27FC236}">
                  <a16:creationId xmlns:a16="http://schemas.microsoft.com/office/drawing/2014/main" id="{BF67E05B-DA40-4970-9D5B-5C25E1289430}"/>
                </a:ext>
              </a:extLst>
            </p:cNvPr>
            <p:cNvSpPr/>
            <p:nvPr/>
          </p:nvSpPr>
          <p:spPr>
            <a:xfrm>
              <a:off x="378756" y="1012026"/>
              <a:ext cx="605141" cy="334431"/>
            </a:xfrm>
            <a:prstGeom prst="homePlate">
              <a:avLst/>
            </a:prstGeom>
            <a:grpFill/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600" b="1" dirty="0">
                  <a:solidFill>
                    <a:srgbClr val="C0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61" name="Rounded Rectangle 76">
              <a:extLst>
                <a:ext uri="{FF2B5EF4-FFF2-40B4-BE49-F238E27FC236}">
                  <a16:creationId xmlns:a16="http://schemas.microsoft.com/office/drawing/2014/main" id="{0A3B7538-405A-4A21-82AA-2B2DED9D07A0}"/>
                </a:ext>
              </a:extLst>
            </p:cNvPr>
            <p:cNvSpPr/>
            <p:nvPr/>
          </p:nvSpPr>
          <p:spPr>
            <a:xfrm>
              <a:off x="985853" y="898406"/>
              <a:ext cx="2157967" cy="469597"/>
            </a:xfrm>
            <a:prstGeom prst="roundRect">
              <a:avLst/>
            </a:prstGeom>
            <a:grpFill/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16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Associate Professors</a:t>
              </a:r>
            </a:p>
          </p:txBody>
        </p:sp>
      </p:grpSp>
      <p:grpSp>
        <p:nvGrpSpPr>
          <p:cNvPr id="62" name="Group 10">
            <a:extLst>
              <a:ext uri="{FF2B5EF4-FFF2-40B4-BE49-F238E27FC236}">
                <a16:creationId xmlns:a16="http://schemas.microsoft.com/office/drawing/2014/main" id="{EC28FEFE-8CE2-435C-A1D5-E7FF2EB9AA12}"/>
              </a:ext>
            </a:extLst>
          </p:cNvPr>
          <p:cNvGrpSpPr/>
          <p:nvPr/>
        </p:nvGrpSpPr>
        <p:grpSpPr>
          <a:xfrm>
            <a:off x="70965" y="2650220"/>
            <a:ext cx="3601686" cy="469597"/>
            <a:chOff x="377688" y="898339"/>
            <a:chExt cx="2780116" cy="469597"/>
          </a:xfrm>
          <a:solidFill>
            <a:srgbClr val="FFFFCC"/>
          </a:solidFill>
        </p:grpSpPr>
        <p:sp>
          <p:nvSpPr>
            <p:cNvPr id="63" name="Pentagon 78">
              <a:extLst>
                <a:ext uri="{FF2B5EF4-FFF2-40B4-BE49-F238E27FC236}">
                  <a16:creationId xmlns:a16="http://schemas.microsoft.com/office/drawing/2014/main" id="{810F4CE3-E4AA-4D8F-85C1-E881E387E459}"/>
                </a:ext>
              </a:extLst>
            </p:cNvPr>
            <p:cNvSpPr/>
            <p:nvPr/>
          </p:nvSpPr>
          <p:spPr>
            <a:xfrm>
              <a:off x="377688" y="1015546"/>
              <a:ext cx="610401" cy="307478"/>
            </a:xfrm>
            <a:prstGeom prst="homePlate">
              <a:avLst/>
            </a:prstGeom>
            <a:grpFill/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  <a:latin typeface="Arial Black" panose="020B0A04020102020204" pitchFamily="34" charset="0"/>
                </a:rPr>
                <a:t>17</a:t>
              </a:r>
              <a:endParaRPr lang="en-IN" sz="1600" b="1" dirty="0">
                <a:solidFill>
                  <a:srgbClr val="C0000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64" name="Rounded Rectangle 79">
              <a:extLst>
                <a:ext uri="{FF2B5EF4-FFF2-40B4-BE49-F238E27FC236}">
                  <a16:creationId xmlns:a16="http://schemas.microsoft.com/office/drawing/2014/main" id="{D421EBE4-6E85-4E75-AF0E-D31A40334A02}"/>
                </a:ext>
              </a:extLst>
            </p:cNvPr>
            <p:cNvSpPr/>
            <p:nvPr/>
          </p:nvSpPr>
          <p:spPr>
            <a:xfrm>
              <a:off x="965602" y="898339"/>
              <a:ext cx="2192202" cy="469597"/>
            </a:xfrm>
            <a:prstGeom prst="roundRect">
              <a:avLst/>
            </a:prstGeom>
            <a:grpFill/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16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Assistant Professors</a:t>
              </a:r>
            </a:p>
          </p:txBody>
        </p:sp>
      </p:grpSp>
      <p:sp>
        <p:nvSpPr>
          <p:cNvPr id="65" name="Pentagon 80">
            <a:extLst>
              <a:ext uri="{FF2B5EF4-FFF2-40B4-BE49-F238E27FC236}">
                <a16:creationId xmlns:a16="http://schemas.microsoft.com/office/drawing/2014/main" id="{34B6C19B-C2FB-4459-833A-B74E9AB6B18F}"/>
              </a:ext>
            </a:extLst>
          </p:cNvPr>
          <p:cNvSpPr/>
          <p:nvPr/>
        </p:nvSpPr>
        <p:spPr>
          <a:xfrm>
            <a:off x="7663137" y="5373854"/>
            <a:ext cx="1347055" cy="433840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IN" sz="1600" dirty="0">
                <a:solidFill>
                  <a:srgbClr val="0033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469B9D6-8ADE-4BB3-8DCC-BA6EF1856156}"/>
              </a:ext>
            </a:extLst>
          </p:cNvPr>
          <p:cNvSpPr/>
          <p:nvPr/>
        </p:nvSpPr>
        <p:spPr>
          <a:xfrm>
            <a:off x="9010192" y="5346127"/>
            <a:ext cx="2928523" cy="51437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506" tIns="53753" rIns="107506" bIns="53753" rtlCol="0" anchor="ctr"/>
          <a:lstStyle/>
          <a:p>
            <a:r>
              <a:rPr lang="en-IN" sz="1600" dirty="0">
                <a:solidFill>
                  <a:schemeClr val="tx1"/>
                </a:solidFill>
                <a:latin typeface="Arial Black" panose="020B0A04020102020204" pitchFamily="34" charset="0"/>
              </a:rPr>
              <a:t>Professional Bodies- CSI,IEEE,IEI,BITES,ISTE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C87695E-1A5A-49FF-81E4-AD466D93E163}"/>
              </a:ext>
            </a:extLst>
          </p:cNvPr>
          <p:cNvSpPr/>
          <p:nvPr/>
        </p:nvSpPr>
        <p:spPr>
          <a:xfrm>
            <a:off x="8940091" y="2237398"/>
            <a:ext cx="2998623" cy="38845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506" tIns="53753" rIns="107506" bIns="53753" rtlCol="0" anchor="ctr"/>
          <a:lstStyle/>
          <a:p>
            <a:r>
              <a:rPr lang="en-IN" sz="1600" dirty="0">
                <a:solidFill>
                  <a:schemeClr val="tx1"/>
                </a:solidFill>
                <a:latin typeface="Arial Black" panose="020B0A04020102020204" pitchFamily="34" charset="0"/>
              </a:rPr>
              <a:t>Placements</a:t>
            </a:r>
          </a:p>
        </p:txBody>
      </p:sp>
      <p:sp>
        <p:nvSpPr>
          <p:cNvPr id="68" name="Pentagon 83">
            <a:extLst>
              <a:ext uri="{FF2B5EF4-FFF2-40B4-BE49-F238E27FC236}">
                <a16:creationId xmlns:a16="http://schemas.microsoft.com/office/drawing/2014/main" id="{AD7AC454-6A7C-43BB-B943-19F05BE18AD1}"/>
              </a:ext>
            </a:extLst>
          </p:cNvPr>
          <p:cNvSpPr/>
          <p:nvPr/>
        </p:nvSpPr>
        <p:spPr>
          <a:xfrm>
            <a:off x="7663137" y="2222851"/>
            <a:ext cx="1281672" cy="433840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US" sz="1600" b="1" dirty="0">
                <a:solidFill>
                  <a:srgbClr val="003300"/>
                </a:solidFill>
                <a:latin typeface="Arial Black" panose="020B0A04020102020204" pitchFamily="34" charset="0"/>
              </a:rPr>
              <a:t>70%</a:t>
            </a:r>
            <a:endParaRPr lang="en-IN" sz="1600" b="1" dirty="0">
              <a:solidFill>
                <a:srgbClr val="003300"/>
              </a:solidFill>
              <a:latin typeface="Arial Black" panose="020B0A040201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D5EDF6A-5651-452F-BD3C-033575E164D9}"/>
              </a:ext>
            </a:extLst>
          </p:cNvPr>
          <p:cNvSpPr/>
          <p:nvPr/>
        </p:nvSpPr>
        <p:spPr>
          <a:xfrm>
            <a:off x="9025053" y="5889583"/>
            <a:ext cx="2913662" cy="83189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506" tIns="53753" rIns="107506" bIns="53753" rtlCol="0" anchor="ctr"/>
          <a:lstStyle/>
          <a:p>
            <a:r>
              <a:rPr lang="en-IN" sz="1600" dirty="0">
                <a:solidFill>
                  <a:schemeClr val="tx1"/>
                </a:solidFill>
                <a:latin typeface="Arial Black" panose="020B0A04020102020204" pitchFamily="34" charset="0"/>
              </a:rPr>
              <a:t>KSCST Student Projects selected </a:t>
            </a:r>
            <a:endParaRPr lang="en-IN" sz="16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r>
              <a:rPr lang="en-IN" sz="1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(</a:t>
            </a:r>
            <a:r>
              <a:rPr lang="en-IN" sz="1600" dirty="0">
                <a:solidFill>
                  <a:schemeClr val="tx1"/>
                </a:solidFill>
                <a:latin typeface="Arial Black" panose="020B0A04020102020204" pitchFamily="34" charset="0"/>
              </a:rPr>
              <a:t>in last 3 Years)</a:t>
            </a:r>
          </a:p>
        </p:txBody>
      </p:sp>
      <p:sp>
        <p:nvSpPr>
          <p:cNvPr id="70" name="Pentagon 85">
            <a:extLst>
              <a:ext uri="{FF2B5EF4-FFF2-40B4-BE49-F238E27FC236}">
                <a16:creationId xmlns:a16="http://schemas.microsoft.com/office/drawing/2014/main" id="{CEEBDE46-DD51-4B44-A2E7-C5EF74D149C0}"/>
              </a:ext>
            </a:extLst>
          </p:cNvPr>
          <p:cNvSpPr/>
          <p:nvPr/>
        </p:nvSpPr>
        <p:spPr>
          <a:xfrm>
            <a:off x="7663137" y="6099641"/>
            <a:ext cx="1366774" cy="433840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506" tIns="53753" rIns="107506" bIns="53753" rtlCol="0" anchor="ctr"/>
          <a:lstStyle/>
          <a:p>
            <a:pPr algn="ctr"/>
            <a:r>
              <a:rPr lang="en-US" sz="1600" dirty="0">
                <a:solidFill>
                  <a:srgbClr val="003300"/>
                </a:solidFill>
                <a:latin typeface="Arial Black" panose="020B0A04020102020204" pitchFamily="34" charset="0"/>
              </a:rPr>
              <a:t>5</a:t>
            </a:r>
            <a:endParaRPr lang="en-IN" sz="1600" dirty="0">
              <a:solidFill>
                <a:srgbClr val="003300"/>
              </a:solidFill>
              <a:latin typeface="Arial Black" panose="020B0A040201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E514BBE-13B9-4744-B560-4F8E7F4D1DED}"/>
              </a:ext>
            </a:extLst>
          </p:cNvPr>
          <p:cNvSpPr txBox="1"/>
          <p:nvPr/>
        </p:nvSpPr>
        <p:spPr>
          <a:xfrm>
            <a:off x="2817509" y="53239"/>
            <a:ext cx="6096000" cy="861774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Department Information</a:t>
            </a:r>
          </a:p>
          <a:p>
            <a:pPr algn="ctr"/>
            <a:r>
              <a:rPr lang="en-US" sz="1800" dirty="0">
                <a:latin typeface="Arial Black" panose="020B0A04020102020204" pitchFamily="34" charset="0"/>
              </a:rPr>
              <a:t>Faculty, Infrastructure and Students</a:t>
            </a:r>
            <a:endParaRPr lang="en-IN" sz="1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97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B8E2B019-4991-4B21-9B5A-CB93EC904FA2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C899E1F-5A14-4F1F-9E41-079257CC65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255265"/>
              </p:ext>
            </p:extLst>
          </p:nvPr>
        </p:nvGraphicFramePr>
        <p:xfrm>
          <a:off x="607410" y="936656"/>
          <a:ext cx="10977180" cy="5253750"/>
        </p:xfrm>
        <a:graphic>
          <a:graphicData uri="http://schemas.openxmlformats.org/drawingml/2006/table">
            <a:tbl>
              <a:tblPr firstRow="1" firstCol="1" bandRow="1"/>
              <a:tblGrid>
                <a:gridCol w="557863">
                  <a:extLst>
                    <a:ext uri="{9D8B030D-6E8A-4147-A177-3AD203B41FA5}">
                      <a16:colId xmlns:a16="http://schemas.microsoft.com/office/drawing/2014/main" val="3691599835"/>
                    </a:ext>
                  </a:extLst>
                </a:gridCol>
                <a:gridCol w="741991">
                  <a:extLst>
                    <a:ext uri="{9D8B030D-6E8A-4147-A177-3AD203B41FA5}">
                      <a16:colId xmlns:a16="http://schemas.microsoft.com/office/drawing/2014/main" val="2952186236"/>
                    </a:ext>
                  </a:extLst>
                </a:gridCol>
                <a:gridCol w="4064341">
                  <a:extLst>
                    <a:ext uri="{9D8B030D-6E8A-4147-A177-3AD203B41FA5}">
                      <a16:colId xmlns:a16="http://schemas.microsoft.com/office/drawing/2014/main" val="69337155"/>
                    </a:ext>
                  </a:extLst>
                </a:gridCol>
                <a:gridCol w="2705662">
                  <a:extLst>
                    <a:ext uri="{9D8B030D-6E8A-4147-A177-3AD203B41FA5}">
                      <a16:colId xmlns:a16="http://schemas.microsoft.com/office/drawing/2014/main" val="2928767225"/>
                    </a:ext>
                  </a:extLst>
                </a:gridCol>
                <a:gridCol w="2907323">
                  <a:extLst>
                    <a:ext uri="{9D8B030D-6E8A-4147-A177-3AD203B41FA5}">
                      <a16:colId xmlns:a16="http://schemas.microsoft.com/office/drawing/2014/main" val="2699713916"/>
                    </a:ext>
                  </a:extLst>
                </a:gridCol>
              </a:tblGrid>
              <a:tr h="7229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 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Events</a:t>
                      </a:r>
                      <a:r>
                        <a:rPr lang="en-IN" sz="1400" baseline="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Organised in the Department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Collaborating Organization/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Professional Bodies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Participants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370236"/>
                  </a:ext>
                </a:extLst>
              </a:tr>
              <a:tr h="7131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Hackathon 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Incubate India and </a:t>
                      </a:r>
                      <a:r>
                        <a:rPr lang="en-IN" sz="1600" dirty="0" err="1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Github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204 Participants from KSIT 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026416"/>
                  </a:ext>
                </a:extLst>
              </a:tr>
              <a:tr h="7739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r>
                        <a:rPr lang="en-US" sz="1600" b="1" baseline="300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1600" b="1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Karnataka State level CSI Student convention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CSI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261 Participants From  Colleges of Karnataka 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625499"/>
                  </a:ext>
                </a:extLst>
              </a:tr>
              <a:tr h="744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State level  24 </a:t>
                      </a:r>
                      <a:r>
                        <a:rPr lang="en-US" sz="1600" dirty="0" err="1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Hrs</a:t>
                      </a: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Hackathon Sentinel Hack 2.0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256 Participants from Karnataka in 72 Teams 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46002"/>
                  </a:ext>
                </a:extLst>
              </a:tr>
              <a:tr h="7269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Sentinel Hack 24 </a:t>
                      </a:r>
                      <a:r>
                        <a:rPr lang="en-US" sz="1600" dirty="0" err="1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Hrs</a:t>
                      </a: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State level Hackathon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189 Participants from Karnataka in 54 teams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692974"/>
                  </a:ext>
                </a:extLst>
              </a:tr>
              <a:tr h="6865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en-US" sz="1600" b="1" baseline="300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1600" b="1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Karnataka State level CSI Student convention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CSI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 Participants 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96929"/>
                  </a:ext>
                </a:extLst>
              </a:tr>
              <a:tr h="6865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NaCoNIM</a:t>
                      </a:r>
                      <a:r>
                        <a:rPr lang="en-US" sz="1600" b="1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National Level Conference  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 </a:t>
                      </a:r>
                      <a:r>
                        <a:rPr lang="en-IN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Papers presented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316" marR="89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6037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64DCEF3-FCAF-4B17-8C1E-2D3D3CE5CB2D}"/>
              </a:ext>
            </a:extLst>
          </p:cNvPr>
          <p:cNvSpPr txBox="1"/>
          <p:nvPr/>
        </p:nvSpPr>
        <p:spPr>
          <a:xfrm>
            <a:off x="2648364" y="205239"/>
            <a:ext cx="6700895" cy="539443"/>
          </a:xfrm>
          <a:prstGeom prst="rect">
            <a:avLst/>
          </a:prstGeom>
          <a:noFill/>
        </p:spPr>
        <p:txBody>
          <a:bodyPr wrap="square" lIns="107506" tIns="53753" rIns="107506" bIns="53753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Department Achievements </a:t>
            </a:r>
            <a:endParaRPr lang="en-IN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46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B8E2B019-4991-4B21-9B5A-CB93EC904FA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C35A20-E3DE-43D1-9CBF-43D62AD71954}"/>
              </a:ext>
            </a:extLst>
          </p:cNvPr>
          <p:cNvSpPr txBox="1"/>
          <p:nvPr/>
        </p:nvSpPr>
        <p:spPr>
          <a:xfrm>
            <a:off x="2074985" y="56996"/>
            <a:ext cx="7954193" cy="477888"/>
          </a:xfrm>
          <a:prstGeom prst="rect">
            <a:avLst/>
          </a:prstGeom>
          <a:noFill/>
        </p:spPr>
        <p:txBody>
          <a:bodyPr wrap="square" lIns="107506" tIns="53753" rIns="107506" bIns="53753" rtlCol="0">
            <a:spAutoFit/>
          </a:bodyPr>
          <a:lstStyle/>
          <a:p>
            <a:pPr algn="ctr"/>
            <a:r>
              <a:rPr lang="en-US" sz="2400" dirty="0">
                <a:latin typeface="Arial Black" panose="020B0A04020102020204" pitchFamily="34" charset="0"/>
              </a:rPr>
              <a:t>Faculty Achievements – Awards, Recognition  </a:t>
            </a:r>
            <a:endParaRPr lang="en-IN" sz="2400" dirty="0">
              <a:latin typeface="Arial Black" panose="020B0A0402010202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DA2589B-6D8B-41E0-953B-59C909DD8B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337994"/>
              </p:ext>
            </p:extLst>
          </p:nvPr>
        </p:nvGraphicFramePr>
        <p:xfrm>
          <a:off x="108601" y="596549"/>
          <a:ext cx="11697033" cy="6261451"/>
        </p:xfrm>
        <a:graphic>
          <a:graphicData uri="http://schemas.openxmlformats.org/drawingml/2006/table">
            <a:tbl>
              <a:tblPr firstRow="1" firstCol="1" bandRow="1"/>
              <a:tblGrid>
                <a:gridCol w="534990">
                  <a:extLst>
                    <a:ext uri="{9D8B030D-6E8A-4147-A177-3AD203B41FA5}">
                      <a16:colId xmlns:a16="http://schemas.microsoft.com/office/drawing/2014/main" val="1415969446"/>
                    </a:ext>
                  </a:extLst>
                </a:gridCol>
                <a:gridCol w="1301261">
                  <a:extLst>
                    <a:ext uri="{9D8B030D-6E8A-4147-A177-3AD203B41FA5}">
                      <a16:colId xmlns:a16="http://schemas.microsoft.com/office/drawing/2014/main" val="3272117459"/>
                    </a:ext>
                  </a:extLst>
                </a:gridCol>
                <a:gridCol w="2825262">
                  <a:extLst>
                    <a:ext uri="{9D8B030D-6E8A-4147-A177-3AD203B41FA5}">
                      <a16:colId xmlns:a16="http://schemas.microsoft.com/office/drawing/2014/main" val="341795798"/>
                    </a:ext>
                  </a:extLst>
                </a:gridCol>
                <a:gridCol w="4328971">
                  <a:extLst>
                    <a:ext uri="{9D8B030D-6E8A-4147-A177-3AD203B41FA5}">
                      <a16:colId xmlns:a16="http://schemas.microsoft.com/office/drawing/2014/main" val="3912194143"/>
                    </a:ext>
                  </a:extLst>
                </a:gridCol>
                <a:gridCol w="2706549">
                  <a:extLst>
                    <a:ext uri="{9D8B030D-6E8A-4147-A177-3AD203B41FA5}">
                      <a16:colId xmlns:a16="http://schemas.microsoft.com/office/drawing/2014/main" val="3516652424"/>
                    </a:ext>
                  </a:extLst>
                </a:gridCol>
              </a:tblGrid>
              <a:tr h="50432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Sl.No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 (Duration)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Faculty 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Achievement / Award / Recognition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Organization/ University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809691"/>
                  </a:ext>
                </a:extLst>
              </a:tr>
              <a:tr h="36655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2019-22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</a:t>
                      </a:r>
                      <a:r>
                        <a:rPr lang="en-IN" sz="1600" kern="12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Rekha</a:t>
                      </a: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 </a:t>
                      </a:r>
                      <a:r>
                        <a:rPr lang="en-IN" sz="1600" kern="12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Venkatapur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Member, </a:t>
                      </a:r>
                      <a:r>
                        <a:rPr lang="en-IN" sz="1600" kern="12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BoS</a:t>
                      </a: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CSE/ISE Board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VTU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39468"/>
                  </a:ext>
                </a:extLst>
              </a:tr>
              <a:tr h="351333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Ram P </a:t>
                      </a:r>
                      <a:r>
                        <a:rPr lang="en-IN" sz="1600" kern="12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Rustagi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IN" sz="1600" i="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i="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i="0" kern="1200" baseline="300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rd</a:t>
                      </a:r>
                      <a:r>
                        <a:rPr lang="en-US" sz="1600" i="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prize in </a:t>
                      </a:r>
                      <a:r>
                        <a:rPr lang="en-US" sz="1600" i="0" kern="12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iSIGCSE</a:t>
                      </a:r>
                      <a:r>
                        <a:rPr lang="en-US" sz="1600" i="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Teaching COMPUTE’21 Challenge </a:t>
                      </a:r>
                      <a:endParaRPr lang="en-IN" sz="1600" i="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ACM India 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033134"/>
                  </a:ext>
                </a:extLst>
              </a:tr>
              <a:tr h="401697"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IN" sz="1600" kern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326">
                <a:tc vMerge="1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IN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17" marR="50217" marT="71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IN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17" marR="50217" marT="71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i="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Most outstanding  Professor  award</a:t>
                      </a:r>
                      <a:endParaRPr lang="en-IN" sz="1600" i="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World Education Congress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187921"/>
                  </a:ext>
                </a:extLst>
              </a:tr>
              <a:tr h="50432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Mr Pradeep Kumar G H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i="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Judge for “Smart India Hackathon  2020 ” software edition</a:t>
                      </a:r>
                      <a:endParaRPr lang="en-IN" sz="1600" i="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MHRD 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9446210"/>
                  </a:ext>
                </a:extLst>
              </a:tr>
              <a:tr h="54650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IN" sz="1600" kern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Mr. Aditya Pai H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i="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Best Paper Award in  International conference</a:t>
                      </a:r>
                      <a:endParaRPr lang="en-IN" sz="1600" i="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i="1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Elsevier SSRN publications and SJCIT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526983"/>
                  </a:ext>
                </a:extLst>
              </a:tr>
              <a:tr h="41139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IN" sz="1600" kern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2017-18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Dr. </a:t>
                      </a:r>
                      <a:r>
                        <a:rPr lang="en-US" sz="1600" b="1" kern="12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Dayananda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 B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i="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Governor's National Award for Excellence in Research &amp; Development</a:t>
                      </a:r>
                      <a:endParaRPr lang="en-IN" sz="1600" i="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Government of Karnataka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1860109"/>
                  </a:ext>
                </a:extLst>
              </a:tr>
              <a:tr h="75302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2020-21</a:t>
                      </a:r>
                      <a:endParaRPr lang="en-IN" sz="1600" dirty="0" smtClean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dirty="0" smtClean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Ram P </a:t>
                      </a:r>
                      <a:r>
                        <a:rPr lang="en-IN" sz="1600" kern="1200" dirty="0" err="1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Rustagi</a:t>
                      </a:r>
                      <a:endParaRPr lang="en-IN" sz="1600" dirty="0" smtClean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Consultancy Services</a:t>
                      </a:r>
                      <a:endParaRPr lang="en-IN" sz="1600" i="0" dirty="0" smtClean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Rs 50,000/- per Month;   Ongoing</a:t>
                      </a:r>
                      <a:endParaRPr lang="en-IN" sz="1600" i="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IN" sz="1600" i="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Personal Air Quality Systems(PAQS) </a:t>
                      </a:r>
                      <a:r>
                        <a:rPr lang="en-US" sz="1600" kern="1200" dirty="0" err="1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Pvt.Ltd</a:t>
                      </a:r>
                      <a:endParaRPr lang="en-IN" sz="1600" dirty="0" smtClean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14278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2019-20</a:t>
                      </a:r>
                      <a:endParaRPr lang="en-IN" sz="1600" dirty="0" smtClean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Rs. 4,50,000/- Completed</a:t>
                      </a: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IN" sz="16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err="1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UpGrad</a:t>
                      </a:r>
                      <a:r>
                        <a:rPr lang="en-US" sz="1600" kern="1200" baseline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Education 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14278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2019-20</a:t>
                      </a:r>
                      <a:endParaRPr lang="en-IN" sz="1600" dirty="0" smtClean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Rs. </a:t>
                      </a: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7,01,807/- Completed</a:t>
                      </a:r>
                      <a:endParaRPr lang="en-IN" sz="16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err="1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PayTM</a:t>
                      </a:r>
                      <a:endParaRPr lang="en-IN" sz="1600" dirty="0" smtClean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117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673476"/>
              </p:ext>
            </p:extLst>
          </p:nvPr>
        </p:nvGraphicFramePr>
        <p:xfrm>
          <a:off x="655606" y="741871"/>
          <a:ext cx="11218714" cy="1632295"/>
        </p:xfrm>
        <a:graphic>
          <a:graphicData uri="http://schemas.openxmlformats.org/drawingml/2006/table">
            <a:tbl>
              <a:tblPr firstRow="1" firstCol="1" bandRow="1"/>
              <a:tblGrid>
                <a:gridCol w="1171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3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96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62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582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SL.No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Faculty 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Achievement / Award / Recognition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Organization/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Professional Body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64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</a:t>
                      </a:r>
                      <a:r>
                        <a:rPr lang="en-IN" sz="1600" dirty="0" err="1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Deepa</a:t>
                      </a: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 R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Arial Black" pitchFamily="34" charset="0"/>
                        </a:rPr>
                        <a:t>Longest Continuous SBC award</a:t>
                      </a:r>
                      <a:endParaRPr lang="en-IN" sz="1600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CSI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57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Arial Black" pitchFamily="34" charset="0"/>
                        </a:rPr>
                        <a:t>Young Achiever Award</a:t>
                      </a:r>
                      <a:endParaRPr lang="en-IN" sz="1600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Arial Black" pitchFamily="34" charset="0"/>
                        </a:rPr>
                        <a:t>IEAE 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2C35A20-E3DE-43D1-9CBF-43D62AD71954}"/>
              </a:ext>
            </a:extLst>
          </p:cNvPr>
          <p:cNvSpPr txBox="1"/>
          <p:nvPr/>
        </p:nvSpPr>
        <p:spPr>
          <a:xfrm>
            <a:off x="2074985" y="56996"/>
            <a:ext cx="7954193" cy="477888"/>
          </a:xfrm>
          <a:prstGeom prst="rect">
            <a:avLst/>
          </a:prstGeom>
          <a:noFill/>
        </p:spPr>
        <p:txBody>
          <a:bodyPr wrap="square" lIns="107506" tIns="53753" rIns="107506" bIns="53753" rtlCol="0">
            <a:spAutoFit/>
          </a:bodyPr>
          <a:lstStyle/>
          <a:p>
            <a:pPr algn="ctr"/>
            <a:r>
              <a:rPr lang="en-US" sz="2400" dirty="0">
                <a:latin typeface="Arial Black" panose="020B0A04020102020204" pitchFamily="34" charset="0"/>
              </a:rPr>
              <a:t>Faculty Achievements – Awards, Recognition  </a:t>
            </a:r>
            <a:endParaRPr lang="en-IN" sz="2400" dirty="0">
              <a:latin typeface="Arial Black" panose="020B0A04020102020204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685669"/>
              </p:ext>
            </p:extLst>
          </p:nvPr>
        </p:nvGraphicFramePr>
        <p:xfrm>
          <a:off x="655606" y="2928028"/>
          <a:ext cx="11218713" cy="1453985"/>
        </p:xfrm>
        <a:graphic>
          <a:graphicData uri="http://schemas.openxmlformats.org/drawingml/2006/table">
            <a:tbl>
              <a:tblPr firstRow="1" firstCol="1" bandRow="1"/>
              <a:tblGrid>
                <a:gridCol w="813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69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54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06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860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860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2538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SL.No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 of Faculty 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Details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National/International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 of Patents 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82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2019-20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2020-21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Patents</a:t>
                      </a:r>
                      <a:r>
                        <a:rPr lang="en-IN" sz="1600" baseline="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National 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82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2020-21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Patent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International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62C35A20-E3DE-43D1-9CBF-43D62AD71954}"/>
              </a:ext>
            </a:extLst>
          </p:cNvPr>
          <p:cNvSpPr txBox="1"/>
          <p:nvPr/>
        </p:nvSpPr>
        <p:spPr>
          <a:xfrm>
            <a:off x="2123869" y="2452263"/>
            <a:ext cx="7954193" cy="477888"/>
          </a:xfrm>
          <a:prstGeom prst="rect">
            <a:avLst/>
          </a:prstGeom>
          <a:noFill/>
        </p:spPr>
        <p:txBody>
          <a:bodyPr wrap="square" lIns="107506" tIns="53753" rIns="107506" bIns="53753" rtlCol="0">
            <a:spAutoFit/>
          </a:bodyPr>
          <a:lstStyle/>
          <a:p>
            <a:pPr algn="ctr"/>
            <a:r>
              <a:rPr lang="en-US" sz="2400" dirty="0" smtClean="0">
                <a:latin typeface="Arial Black" panose="020B0A04020102020204" pitchFamily="34" charset="0"/>
              </a:rPr>
              <a:t>Patents – Filled </a:t>
            </a:r>
            <a:endParaRPr lang="en-IN" sz="2400" dirty="0"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C35A20-E3DE-43D1-9CBF-43D62AD71954}"/>
              </a:ext>
            </a:extLst>
          </p:cNvPr>
          <p:cNvSpPr txBox="1"/>
          <p:nvPr/>
        </p:nvSpPr>
        <p:spPr>
          <a:xfrm>
            <a:off x="2379785" y="4364451"/>
            <a:ext cx="7954193" cy="477888"/>
          </a:xfrm>
          <a:prstGeom prst="rect">
            <a:avLst/>
          </a:prstGeom>
          <a:noFill/>
        </p:spPr>
        <p:txBody>
          <a:bodyPr wrap="square" lIns="107506" tIns="53753" rIns="107506" bIns="53753" rtlCol="0">
            <a:spAutoFit/>
          </a:bodyPr>
          <a:lstStyle/>
          <a:p>
            <a:pPr algn="ctr"/>
            <a:r>
              <a:rPr lang="en-US" sz="2400" dirty="0" smtClean="0">
                <a:latin typeface="Arial Black" panose="020B0A04020102020204" pitchFamily="34" charset="0"/>
              </a:rPr>
              <a:t>Online Courses </a:t>
            </a:r>
            <a:endParaRPr lang="en-IN" sz="2400" dirty="0">
              <a:latin typeface="Arial Black" panose="020B0A04020102020204" pitchFamily="34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377794"/>
              </p:ext>
            </p:extLst>
          </p:nvPr>
        </p:nvGraphicFramePr>
        <p:xfrm>
          <a:off x="655606" y="4946610"/>
          <a:ext cx="11300608" cy="1623284"/>
        </p:xfrm>
        <a:graphic>
          <a:graphicData uri="http://schemas.openxmlformats.org/drawingml/2006/table">
            <a:tbl>
              <a:tblPr firstRow="1" firstCol="1" bandRow="1"/>
              <a:tblGrid>
                <a:gridCol w="15135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9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05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73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582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SL.No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 of Faculty 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</a:t>
                      </a:r>
                      <a:r>
                        <a:rPr lang="en-IN" sz="1600" baseline="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Courses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82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2020-21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82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2019-20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82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2018-19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0" marR="65400" marT="71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9" name="Picture 14" descr="C:\Users\system administrator\Desktop\Chaitra-R.jpg">
            <a:extLst>
              <a:ext uri="{FF2B5EF4-FFF2-40B4-BE49-F238E27FC236}">
                <a16:creationId xmlns:a16="http://schemas.microsoft.com/office/drawing/2014/main" id="{67B8D06C-F0B5-42D8-9182-73274F1A3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55" y="1859797"/>
            <a:ext cx="2942207" cy="23907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1" name="Picture 7" descr="http://www.ksit.ac.in/images/2c9f94b269c7afc70169c7f496060001_image.jpg">
            <a:extLst>
              <a:ext uri="{FF2B5EF4-FFF2-40B4-BE49-F238E27FC236}">
                <a16:creationId xmlns:a16="http://schemas.microsoft.com/office/drawing/2014/main" id="{DF4D010B-1902-44D8-B4CD-B539B51F4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364" y="1797804"/>
            <a:ext cx="2965657" cy="22829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12" name="TextBox 15">
            <a:extLst>
              <a:ext uri="{FF2B5EF4-FFF2-40B4-BE49-F238E27FC236}">
                <a16:creationId xmlns:a16="http://schemas.microsoft.com/office/drawing/2014/main" id="{C3287597-2D26-4F3A-A0D0-4E6D51598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1903" y="4248689"/>
            <a:ext cx="3949653" cy="133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506" tIns="53753" rIns="107506" bIns="5375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sz="2000" dirty="0">
                <a:solidFill>
                  <a:srgbClr val="FF00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10</a:t>
            </a:r>
            <a:r>
              <a:rPr lang="en-US" sz="2000" baseline="30000" dirty="0">
                <a:solidFill>
                  <a:srgbClr val="FF00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th</a:t>
            </a:r>
            <a:r>
              <a:rPr lang="en-US" sz="2000" dirty="0">
                <a:solidFill>
                  <a:srgbClr val="FF00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 Rank </a:t>
            </a:r>
            <a:r>
              <a:rPr lang="en-US" sz="2000" b="1" dirty="0">
                <a:solidFill>
                  <a:srgbClr val="FF0000"/>
                </a:solidFill>
                <a:latin typeface="Arial Black" pitchFamily="34" charset="0"/>
              </a:rPr>
              <a:t>(83.10%)</a:t>
            </a:r>
            <a:endParaRPr lang="en-US" sz="2000" dirty="0">
              <a:solidFill>
                <a:srgbClr val="FF0000"/>
              </a:solidFill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000" dirty="0" smtClean="0">
                <a:latin typeface="Arial Black" pitchFamily="34" charset="0"/>
                <a:ea typeface="Calibri" pitchFamily="34" charset="0"/>
                <a:cs typeface="Times New Roman" pitchFamily="18" charset="0"/>
              </a:rPr>
              <a:t>    Ms</a:t>
            </a:r>
            <a:r>
              <a:rPr lang="en-US" sz="2000" dirty="0">
                <a:latin typeface="Arial Black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lang="en-US" sz="2000" b="1" dirty="0" err="1">
                <a:latin typeface="Arial Black" pitchFamily="34" charset="0"/>
              </a:rPr>
              <a:t>Maanasa</a:t>
            </a:r>
            <a:r>
              <a:rPr lang="en-US" sz="2000" b="1" dirty="0">
                <a:latin typeface="Arial Black" pitchFamily="34" charset="0"/>
              </a:rPr>
              <a:t> Narayan</a:t>
            </a:r>
            <a:endParaRPr lang="en-US" sz="2000" b="1" dirty="0"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000" b="1" dirty="0" smtClean="0">
                <a:latin typeface="Arial Black" pitchFamily="34" charset="0"/>
                <a:ea typeface="Calibri" pitchFamily="34" charset="0"/>
                <a:cs typeface="Times New Roman" pitchFamily="18" charset="0"/>
              </a:rPr>
              <a:t>USN </a:t>
            </a:r>
            <a:r>
              <a:rPr lang="en-US" sz="2000" b="1" dirty="0">
                <a:latin typeface="Arial Black" pitchFamily="34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en-US" sz="2000" b="1" dirty="0" smtClean="0">
                <a:latin typeface="Arial Black" pitchFamily="34" charset="0"/>
              </a:rPr>
              <a:t>1KS14CS051</a:t>
            </a:r>
            <a:endParaRPr lang="en-US" sz="2000" b="1" dirty="0">
              <a:latin typeface="Arial Black" pitchFamily="34" charset="0"/>
            </a:endParaRPr>
          </a:p>
          <a:p>
            <a:pPr algn="ctr">
              <a:defRPr/>
            </a:pPr>
            <a:r>
              <a:rPr lang="en-US" sz="2000" b="1" dirty="0">
                <a:latin typeface="Arial Black" pitchFamily="34" charset="0"/>
              </a:rPr>
              <a:t>(Batch 2014-2018)</a:t>
            </a:r>
            <a:endParaRPr lang="en-US" sz="2000" dirty="0">
              <a:latin typeface="Arial Black" pitchFamily="34" charset="0"/>
            </a:endParaRP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01D39A39-632C-4096-9056-975C0EB57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44" y="4433508"/>
            <a:ext cx="4058464" cy="133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06" tIns="53753" rIns="107506" bIns="5375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r>
              <a:rPr lang="en-US" altLang="en-US" sz="2000" b="1" baseline="30000" dirty="0">
                <a:solidFill>
                  <a:srgbClr val="FF0000"/>
                </a:solidFill>
                <a:latin typeface="Arial Black" panose="020B0A04020102020204" pitchFamily="34" charset="0"/>
              </a:rPr>
              <a:t>th</a:t>
            </a:r>
            <a:r>
              <a:rPr lang="en-US" altLang="en-US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 Rank (83.94%)</a:t>
            </a:r>
          </a:p>
          <a:p>
            <a:pPr algn="ctr"/>
            <a:r>
              <a:rPr lang="en-US" altLang="en-US" sz="2000" b="1" dirty="0">
                <a:latin typeface="Arial Black" panose="020B0A04020102020204" pitchFamily="34" charset="0"/>
              </a:rPr>
              <a:t>Ms. </a:t>
            </a:r>
            <a:r>
              <a:rPr lang="en-US" altLang="en-US" sz="2000" b="1" dirty="0" smtClean="0">
                <a:latin typeface="Arial Black" panose="020B0A04020102020204" pitchFamily="34" charset="0"/>
              </a:rPr>
              <a:t>Chaitra R.</a:t>
            </a:r>
            <a:endParaRPr lang="en-US" altLang="en-US" sz="2000" b="1" dirty="0">
              <a:latin typeface="Arial Black" panose="020B0A04020102020204" pitchFamily="34" charset="0"/>
            </a:endParaRPr>
          </a:p>
          <a:p>
            <a:pPr algn="ctr"/>
            <a:r>
              <a:rPr lang="en-US" altLang="en-US" sz="2000" b="1" dirty="0" smtClean="0">
                <a:latin typeface="Arial Black" panose="020B0A04020102020204" pitchFamily="34" charset="0"/>
              </a:rPr>
              <a:t>USN </a:t>
            </a:r>
            <a:r>
              <a:rPr lang="en-US" altLang="en-US" sz="2000" b="1" dirty="0">
                <a:latin typeface="Arial Black" panose="020B0A04020102020204" pitchFamily="34" charset="0"/>
              </a:rPr>
              <a:t>- </a:t>
            </a:r>
            <a:r>
              <a:rPr lang="en-US" altLang="en-US" sz="2000" b="1" dirty="0" smtClean="0">
                <a:latin typeface="Arial Black" panose="020B0A04020102020204" pitchFamily="34" charset="0"/>
              </a:rPr>
              <a:t>1KS14CS029</a:t>
            </a:r>
            <a:endParaRPr lang="en-US" altLang="en-US" sz="2000" b="1" dirty="0">
              <a:latin typeface="Arial Black" panose="020B0A04020102020204" pitchFamily="34" charset="0"/>
            </a:endParaRPr>
          </a:p>
          <a:p>
            <a:pPr algn="ctr"/>
            <a:r>
              <a:rPr lang="en-US" altLang="en-US" sz="2000" b="1" dirty="0">
                <a:latin typeface="Arial Black" panose="020B0A04020102020204" pitchFamily="34" charset="0"/>
              </a:rPr>
              <a:t>(Batch 2014-2018</a:t>
            </a:r>
            <a:r>
              <a:rPr lang="en-US" altLang="en-US" sz="1400" b="1" dirty="0">
                <a:latin typeface="Arial Black" panose="020B0A04020102020204" pitchFamily="34" charset="0"/>
              </a:rPr>
              <a:t>)</a:t>
            </a:r>
          </a:p>
        </p:txBody>
      </p:sp>
      <p:sp>
        <p:nvSpPr>
          <p:cNvPr id="14" name="TextBox 18">
            <a:extLst>
              <a:ext uri="{FF2B5EF4-FFF2-40B4-BE49-F238E27FC236}">
                <a16:creationId xmlns:a16="http://schemas.microsoft.com/office/drawing/2014/main" id="{7D43953F-4AD3-48F9-BBB8-1CEB48E95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9170" y="1949620"/>
            <a:ext cx="2573659" cy="400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06" tIns="53753" rIns="107506" bIns="5375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Arial Black" panose="020B0A04020102020204" pitchFamily="34" charset="0"/>
              </a:rPr>
              <a:t>2017-2018</a:t>
            </a:r>
          </a:p>
        </p:txBody>
      </p:sp>
      <p:pic>
        <p:nvPicPr>
          <p:cNvPr id="2457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1215" y="2408769"/>
            <a:ext cx="3583587" cy="3058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8">
            <a:extLst>
              <a:ext uri="{FF2B5EF4-FFF2-40B4-BE49-F238E27FC236}">
                <a16:creationId xmlns:a16="http://schemas.microsoft.com/office/drawing/2014/main" id="{7D43953F-4AD3-48F9-BBB8-1CEB48E95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6180" y="1508752"/>
            <a:ext cx="2573659" cy="4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06" tIns="53753" rIns="107506" bIns="5375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 smtClean="0">
                <a:latin typeface="Arial Black" panose="020B0A04020102020204" pitchFamily="34" charset="0"/>
              </a:rPr>
              <a:t>VTU Ranks </a:t>
            </a:r>
            <a:endParaRPr lang="en-US" altLang="en-US" sz="2400" b="1" dirty="0">
              <a:latin typeface="Arial Black" panose="020B0A040201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42BED6-3517-4856-8784-93909B80D6E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r="14331"/>
          <a:stretch/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472F13-D1F5-44F5-95B6-6791F6CCAE3A}"/>
              </a:ext>
            </a:extLst>
          </p:cNvPr>
          <p:cNvSpPr txBox="1"/>
          <p:nvPr/>
        </p:nvSpPr>
        <p:spPr>
          <a:xfrm>
            <a:off x="3139637" y="279093"/>
            <a:ext cx="6700895" cy="908775"/>
          </a:xfrm>
          <a:prstGeom prst="rect">
            <a:avLst/>
          </a:prstGeom>
          <a:noFill/>
        </p:spPr>
        <p:txBody>
          <a:bodyPr wrap="square" lIns="107506" tIns="53753" rIns="107506" bIns="53753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</a:rPr>
              <a:t>Student </a:t>
            </a:r>
            <a:r>
              <a:rPr lang="en-US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Achievements </a:t>
            </a:r>
            <a:endParaRPr 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Arial Black" panose="020B0A04020102020204" pitchFamily="34" charset="0"/>
              </a:rPr>
              <a:t>Academic </a:t>
            </a:r>
            <a:r>
              <a:rPr lang="en-US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Achievement</a:t>
            </a:r>
            <a:endParaRPr lang="en-IN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2925" y="-25263"/>
            <a:ext cx="1859076" cy="15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10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92115" y="609600"/>
            <a:ext cx="103749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prstClr val="white"/>
                </a:solidFill>
                <a:latin typeface="Century Gothic" pitchFamily="34" charset="0"/>
              </a:rPr>
              <a:t>STUDENT</a:t>
            </a:r>
            <a:r>
              <a:rPr lang="en-US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3600" b="1" dirty="0" smtClean="0">
                <a:solidFill>
                  <a:prstClr val="white"/>
                </a:solidFill>
                <a:latin typeface="Century Gothic" pitchFamily="34" charset="0"/>
              </a:rPr>
              <a:t>LEVEL ACHIEVEMENTS/RECOGNITION</a:t>
            </a:r>
            <a:endParaRPr lang="en-US" sz="3600" b="1" dirty="0">
              <a:solidFill>
                <a:prstClr val="white"/>
              </a:solidFill>
              <a:latin typeface="Century Gothic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227" y="4962836"/>
            <a:ext cx="1779373" cy="141952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27" y="2149915"/>
            <a:ext cx="1826201" cy="21336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272279" y="1307590"/>
            <a:ext cx="9022893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KSIT CSE Teams in Smart </a:t>
            </a:r>
            <a:r>
              <a:rPr lang="en-US" sz="2400" dirty="0">
                <a:solidFill>
                  <a:prstClr val="black"/>
                </a:solidFill>
                <a:latin typeface="Arial Black" panose="020B0A04020102020204" pitchFamily="34" charset="0"/>
              </a:rPr>
              <a:t>India Hackathon(SIH</a:t>
            </a:r>
            <a:r>
              <a:rPr lang="en-US" sz="2400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)</a:t>
            </a:r>
            <a:endParaRPr lang="en-IN" sz="2400" dirty="0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521527" y="2022769"/>
            <a:ext cx="2057400" cy="533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2017</a:t>
            </a:r>
            <a:endParaRPr lang="en-IN" sz="1600" b="1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710545" y="2057400"/>
            <a:ext cx="7325592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“</a:t>
            </a:r>
            <a:r>
              <a:rPr lang="en-US" sz="16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BIT- Hackers”</a:t>
            </a:r>
            <a:r>
              <a:rPr lang="en-US" sz="1600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  </a:t>
            </a:r>
            <a:r>
              <a:rPr lang="en-US" sz="16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Winner</a:t>
            </a:r>
            <a:r>
              <a:rPr lang="en-US" sz="1600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 </a:t>
            </a:r>
            <a:r>
              <a:rPr lang="en-US" sz="1600" b="1" dirty="0">
                <a:solidFill>
                  <a:prstClr val="black"/>
                </a:solidFill>
                <a:latin typeface="Arial Black" panose="020B0A04020102020204" pitchFamily="34" charset="0"/>
              </a:rPr>
              <a:t>of  SIH 2017 for </a:t>
            </a:r>
            <a:r>
              <a:rPr lang="en-US" sz="16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Ministry </a:t>
            </a:r>
            <a:r>
              <a:rPr lang="en-US" sz="1600" b="1" dirty="0">
                <a:solidFill>
                  <a:srgbClr val="FF0000"/>
                </a:solidFill>
                <a:latin typeface="Arial Black" panose="020B0A04020102020204" pitchFamily="34" charset="0"/>
              </a:rPr>
              <a:t>of  </a:t>
            </a:r>
            <a:r>
              <a:rPr lang="en-US" sz="16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POST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521527" y="2966608"/>
            <a:ext cx="2057400" cy="533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2018</a:t>
            </a:r>
            <a:endParaRPr lang="en-IN" sz="1600" b="1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703617" y="3396118"/>
            <a:ext cx="7332521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“ECHO </a:t>
            </a:r>
            <a:r>
              <a:rPr lang="en-US" sz="1600" b="1" dirty="0">
                <a:solidFill>
                  <a:prstClr val="black"/>
                </a:solidFill>
                <a:latin typeface="Arial Black" panose="020B0A04020102020204" pitchFamily="34" charset="0"/>
              </a:rPr>
              <a:t>18”  </a:t>
            </a:r>
            <a:r>
              <a:rPr lang="en-US" sz="16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1</a:t>
            </a:r>
            <a:r>
              <a:rPr lang="en-US" sz="1600" b="1" baseline="30000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st</a:t>
            </a:r>
            <a:r>
              <a:rPr lang="en-US" sz="16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 Runner up </a:t>
            </a:r>
            <a:r>
              <a:rPr lang="en-US" sz="1600" b="1" dirty="0">
                <a:solidFill>
                  <a:prstClr val="black"/>
                </a:solidFill>
                <a:latin typeface="Arial Black" panose="020B0A04020102020204" pitchFamily="34" charset="0"/>
              </a:rPr>
              <a:t>of   </a:t>
            </a:r>
            <a:r>
              <a:rPr lang="en-US" sz="16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SIH- </a:t>
            </a:r>
            <a:r>
              <a:rPr lang="en-US" sz="1600" b="1" dirty="0">
                <a:solidFill>
                  <a:prstClr val="black"/>
                </a:solidFill>
                <a:latin typeface="Arial Black" panose="020B0A04020102020204" pitchFamily="34" charset="0"/>
              </a:rPr>
              <a:t>2018  for </a:t>
            </a:r>
            <a:r>
              <a:rPr lang="en-US" sz="16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Ministry </a:t>
            </a:r>
            <a:r>
              <a:rPr lang="en-US" sz="1600" b="1" dirty="0">
                <a:solidFill>
                  <a:srgbClr val="FF0000"/>
                </a:solidFill>
                <a:latin typeface="Arial Black" panose="020B0A04020102020204" pitchFamily="34" charset="0"/>
              </a:rPr>
              <a:t>of </a:t>
            </a:r>
            <a:r>
              <a:rPr lang="en-US" sz="1600" b="1" spc="-5" dirty="0">
                <a:solidFill>
                  <a:srgbClr val="FF0000"/>
                </a:solidFill>
                <a:latin typeface="Arial Black" panose="020B0A04020102020204" pitchFamily="34" charset="0"/>
              </a:rPr>
              <a:t>Telecom</a:t>
            </a:r>
            <a:r>
              <a:rPr lang="en-US" sz="16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  <a:endParaRPr lang="en-IN" sz="16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710544" y="2730301"/>
            <a:ext cx="7325593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spc="-5" dirty="0">
                <a:solidFill>
                  <a:prstClr val="black"/>
                </a:solidFill>
                <a:latin typeface="Arial Black" panose="020B0A04020102020204" pitchFamily="34" charset="0"/>
              </a:rPr>
              <a:t>“</a:t>
            </a:r>
            <a:r>
              <a:rPr lang="en-US" sz="1600" b="1" spc="-5" dirty="0">
                <a:solidFill>
                  <a:prstClr val="black"/>
                </a:solidFill>
                <a:latin typeface="Arial Black" panose="020B0A04020102020204" pitchFamily="34" charset="0"/>
              </a:rPr>
              <a:t>ELECTRIC SHEEP</a:t>
            </a:r>
            <a:r>
              <a:rPr lang="en-US" sz="1600" spc="-5" dirty="0">
                <a:solidFill>
                  <a:prstClr val="black"/>
                </a:solidFill>
                <a:latin typeface="Arial Black" panose="020B0A04020102020204" pitchFamily="34" charset="0"/>
              </a:rPr>
              <a:t>” </a:t>
            </a:r>
            <a:r>
              <a:rPr lang="en-US" sz="1600" b="1" spc="-5" dirty="0">
                <a:solidFill>
                  <a:prstClr val="black"/>
                </a:solidFill>
                <a:latin typeface="Arial Black" panose="020B0A04020102020204" pitchFamily="34" charset="0"/>
              </a:rPr>
              <a:t>Winner of  SIH- 2018  for </a:t>
            </a:r>
            <a:r>
              <a:rPr lang="en-US" sz="1600" b="1" spc="-5" dirty="0">
                <a:solidFill>
                  <a:srgbClr val="FF0000"/>
                </a:solidFill>
                <a:latin typeface="Arial Black" panose="020B0A04020102020204" pitchFamily="34" charset="0"/>
              </a:rPr>
              <a:t>Ministry Of Railways</a:t>
            </a:r>
            <a:r>
              <a:rPr lang="en-US" sz="1600" spc="-5" dirty="0">
                <a:solidFill>
                  <a:prstClr val="black"/>
                </a:solidFill>
                <a:latin typeface="Arial Black" panose="020B0A04020102020204" pitchFamily="34" charset="0"/>
              </a:rPr>
              <a:t>. </a:t>
            </a:r>
            <a:endParaRPr lang="en-US" sz="1600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563091" y="4033408"/>
            <a:ext cx="2057400" cy="533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2019</a:t>
            </a:r>
            <a:endParaRPr lang="en-IN" sz="1600" b="1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703617" y="3967610"/>
            <a:ext cx="7387938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prstClr val="black"/>
                </a:solidFill>
                <a:latin typeface="Arial Black" panose="020B0A04020102020204" pitchFamily="34" charset="0"/>
              </a:rPr>
              <a:t>“CRYPTIC_CODERS”  Winner of SIH 2019 -  for </a:t>
            </a:r>
            <a:r>
              <a:rPr lang="en-US" sz="16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Ministry </a:t>
            </a:r>
            <a:r>
              <a:rPr lang="en-US" sz="1600" b="1" dirty="0">
                <a:solidFill>
                  <a:srgbClr val="FF0000"/>
                </a:solidFill>
                <a:latin typeface="Arial Black" panose="020B0A04020102020204" pitchFamily="34" charset="0"/>
              </a:rPr>
              <a:t>of </a:t>
            </a:r>
            <a:r>
              <a:rPr lang="en-US" sz="16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Power</a:t>
            </a:r>
            <a:endParaRPr lang="en-US" sz="16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686300" y="4541692"/>
            <a:ext cx="7349838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en-US" sz="1600" b="1" dirty="0">
                <a:solidFill>
                  <a:prstClr val="black"/>
                </a:solidFill>
                <a:latin typeface="Arial Black" panose="020B0A04020102020204" pitchFamily="34" charset="0"/>
              </a:rPr>
              <a:t>“PACMAN BYTES”   </a:t>
            </a:r>
            <a:r>
              <a:rPr lang="en-US" sz="16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Winner </a:t>
            </a:r>
            <a:r>
              <a:rPr lang="en-US" sz="1600" b="1" dirty="0">
                <a:solidFill>
                  <a:prstClr val="black"/>
                </a:solidFill>
                <a:latin typeface="Arial Black" panose="020B0A04020102020204" pitchFamily="34" charset="0"/>
              </a:rPr>
              <a:t>of SIH 2019 for </a:t>
            </a:r>
            <a:r>
              <a:rPr lang="en-US" sz="1600" b="1" dirty="0">
                <a:solidFill>
                  <a:srgbClr val="FF0000"/>
                </a:solidFill>
                <a:latin typeface="Arial Black" panose="020B0A04020102020204" pitchFamily="34" charset="0"/>
              </a:rPr>
              <a:t>Ministry of Civil Aviation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563091" y="5239055"/>
            <a:ext cx="2057400" cy="533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2021</a:t>
            </a:r>
            <a:endParaRPr lang="en-IN" sz="1600" b="1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724400" y="5244827"/>
            <a:ext cx="7349838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en-US" sz="1600" b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[online] Contagious </a:t>
            </a:r>
            <a:r>
              <a:rPr lang="en-US" sz="1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intelligence </a:t>
            </a:r>
            <a:r>
              <a:rPr lang="en-US" sz="1600" b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–1</a:t>
            </a:r>
            <a:r>
              <a:rPr lang="en-US" sz="1600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. </a:t>
            </a:r>
            <a:r>
              <a:rPr lang="en-US" sz="1600" b="1" dirty="0">
                <a:solidFill>
                  <a:prstClr val="black"/>
                </a:solidFill>
                <a:latin typeface="Arial Black" panose="020B0A04020102020204" pitchFamily="34" charset="0"/>
              </a:rPr>
              <a:t>Winner </a:t>
            </a:r>
            <a:r>
              <a:rPr lang="en-US" sz="16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@</a:t>
            </a:r>
            <a:r>
              <a:rPr lang="en-US" sz="1600" b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UP Nodal Center</a:t>
            </a:r>
            <a:endParaRPr lang="en-US" sz="1600" b="1" dirty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724400" y="5772091"/>
            <a:ext cx="7349838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en-US" sz="1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[online] </a:t>
            </a:r>
            <a:r>
              <a:rPr lang="en-US" sz="1600" b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Contagious </a:t>
            </a:r>
            <a:r>
              <a:rPr lang="en-US" sz="1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intelligence </a:t>
            </a:r>
            <a:r>
              <a:rPr lang="en-US" sz="1600" b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–2 </a:t>
            </a:r>
            <a:r>
              <a:rPr lang="en-US" sz="1600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  <a:r>
              <a:rPr lang="en-US" sz="1600" b="1" dirty="0">
                <a:solidFill>
                  <a:prstClr val="black"/>
                </a:solidFill>
                <a:latin typeface="Arial Black" panose="020B0A04020102020204" pitchFamily="34" charset="0"/>
              </a:rPr>
              <a:t> Winner </a:t>
            </a:r>
            <a:r>
              <a:rPr lang="en-US" sz="16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@TN Nodal Center</a:t>
            </a:r>
            <a:endParaRPr lang="en-US" sz="1600" dirty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0699" y="6168483"/>
            <a:ext cx="538228" cy="5524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770909" y="6213869"/>
            <a:ext cx="9657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 Black" panose="020B0A04020102020204" pitchFamily="34" charset="0"/>
              </a:rPr>
              <a:t>Winner</a:t>
            </a:r>
            <a:endParaRPr lang="en-IN" sz="1600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710544" y="6209284"/>
            <a:ext cx="2621230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3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1,00,000/-</a:t>
            </a:r>
            <a:endParaRPr lang="en-US" sz="36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543800" y="6238474"/>
            <a:ext cx="16687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1</a:t>
            </a:r>
            <a:r>
              <a:rPr lang="en-US" sz="1600" b="1" baseline="30000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st</a:t>
            </a:r>
            <a:r>
              <a:rPr lang="en-US" sz="16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 Runner up</a:t>
            </a:r>
            <a:endParaRPr lang="en-IN" sz="1600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6060" y="6179736"/>
            <a:ext cx="538228" cy="552438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10215389" y="6159670"/>
            <a:ext cx="2159566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3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7</a:t>
            </a: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5</a:t>
            </a:r>
            <a:r>
              <a:rPr lang="en-US" sz="3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,000/-</a:t>
            </a:r>
            <a:endParaRPr lang="en-US" sz="36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B472F13-D1F5-44F5-95B6-6791F6CCAE3A}"/>
              </a:ext>
            </a:extLst>
          </p:cNvPr>
          <p:cNvSpPr txBox="1"/>
          <p:nvPr/>
        </p:nvSpPr>
        <p:spPr>
          <a:xfrm>
            <a:off x="2115381" y="256128"/>
            <a:ext cx="8100008" cy="1031886"/>
          </a:xfrm>
          <a:prstGeom prst="rect">
            <a:avLst/>
          </a:prstGeom>
          <a:noFill/>
        </p:spPr>
        <p:txBody>
          <a:bodyPr wrap="square" lIns="107506" tIns="53753" rIns="107506" bIns="53753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Student </a:t>
            </a:r>
            <a:r>
              <a:rPr lang="en-US" sz="3200" dirty="0" smtClean="0">
                <a:latin typeface="Arial Black" panose="020B0A04020102020204" pitchFamily="34" charset="0"/>
              </a:rPr>
              <a:t>Achievements </a:t>
            </a:r>
            <a:endParaRPr lang="en-US" sz="3200" dirty="0">
              <a:latin typeface="Arial Black" panose="020B0A04020102020204" pitchFamily="34" charset="0"/>
            </a:endParaRPr>
          </a:p>
          <a:p>
            <a:pPr algn="ctr"/>
            <a:r>
              <a:rPr lang="en-US" sz="2800" dirty="0" smtClean="0">
                <a:latin typeface="Arial Black" panose="020B0A04020102020204" pitchFamily="34" charset="0"/>
              </a:rPr>
              <a:t>National Level -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SIH</a:t>
            </a:r>
            <a:r>
              <a:rPr lang="en-US" sz="2800" dirty="0" smtClean="0">
                <a:latin typeface="Arial Black" panose="020B0A04020102020204" pitchFamily="34" charset="0"/>
              </a:rPr>
              <a:t> &amp; </a:t>
            </a:r>
            <a:r>
              <a:rPr lang="en-US" sz="28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TOYCATHON</a:t>
            </a:r>
            <a:endParaRPr lang="en-IN" sz="28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21" y="142015"/>
            <a:ext cx="1859076" cy="15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65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472F13-D1F5-44F5-95B6-6791F6CCAE3A}"/>
              </a:ext>
            </a:extLst>
          </p:cNvPr>
          <p:cNvSpPr txBox="1"/>
          <p:nvPr/>
        </p:nvSpPr>
        <p:spPr>
          <a:xfrm>
            <a:off x="2524323" y="13603"/>
            <a:ext cx="6700895" cy="970330"/>
          </a:xfrm>
          <a:prstGeom prst="rect">
            <a:avLst/>
          </a:prstGeom>
          <a:noFill/>
        </p:spPr>
        <p:txBody>
          <a:bodyPr wrap="square" lIns="107506" tIns="53753" rIns="107506" bIns="53753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Student </a:t>
            </a:r>
            <a:r>
              <a:rPr lang="en-US" sz="2800" dirty="0" smtClean="0">
                <a:latin typeface="Arial Black" panose="020B0A04020102020204" pitchFamily="34" charset="0"/>
              </a:rPr>
              <a:t>Achievements</a:t>
            </a:r>
          </a:p>
          <a:p>
            <a:pPr algn="ctr"/>
            <a:r>
              <a:rPr lang="en-US" sz="2800" dirty="0" smtClean="0">
                <a:latin typeface="Arial Black" panose="020B0A04020102020204" pitchFamily="34" charset="0"/>
              </a:rPr>
              <a:t>National Level </a:t>
            </a:r>
            <a:endParaRPr lang="en-US" sz="2800" dirty="0">
              <a:latin typeface="Arial Black" panose="020B0A040201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8533" y="1122951"/>
            <a:ext cx="5425267" cy="30784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4845" y="1192203"/>
            <a:ext cx="3076721" cy="2004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116373" y="3196921"/>
            <a:ext cx="2938177" cy="10802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latin typeface="Arial Black" panose="020B0A04020102020204" pitchFamily="34" charset="0"/>
              </a:rPr>
              <a:t>2</a:t>
            </a:r>
            <a:r>
              <a:rPr lang="en-US" sz="2000" baseline="30000" dirty="0" smtClean="0">
                <a:latin typeface="Arial Black" panose="020B0A04020102020204" pitchFamily="34" charset="0"/>
              </a:rPr>
              <a:t>nd</a:t>
            </a:r>
            <a:r>
              <a:rPr lang="en-US" sz="2000" dirty="0" smtClean="0">
                <a:latin typeface="Arial Black" panose="020B0A04020102020204" pitchFamily="34" charset="0"/>
              </a:rPr>
              <a:t> Runner up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latin typeface="Arial Black" panose="020B0A04020102020204" pitchFamily="34" charset="0"/>
              </a:rPr>
              <a:t>Team : Ctrl-Alt-Elite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latin typeface="Arial Black" panose="020B0A04020102020204" pitchFamily="34" charset="0"/>
              </a:rPr>
              <a:t>Prize Money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42371" y="5796742"/>
            <a:ext cx="2351926" cy="5956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3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1,00,000/-</a:t>
            </a:r>
            <a:endParaRPr lang="en-US" sz="3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233A79B-FD7B-451D-948B-01F4E28EAAA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297" y="4438650"/>
            <a:ext cx="5227590" cy="24193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2" name="Rectangle 1"/>
          <p:cNvSpPr/>
          <p:nvPr/>
        </p:nvSpPr>
        <p:spPr>
          <a:xfrm>
            <a:off x="250429" y="4432496"/>
            <a:ext cx="6096000" cy="83612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2000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TATA </a:t>
            </a:r>
            <a:r>
              <a:rPr lang="en-US" sz="20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Consultancy Services (TCS) </a:t>
            </a:r>
            <a:endParaRPr lang="en-US" sz="2000" dirty="0" smtClean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en-US" sz="2000" dirty="0" err="1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EngiNX</a:t>
            </a:r>
            <a:r>
              <a:rPr lang="en-US" sz="2000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0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2019 </a:t>
            </a:r>
            <a:endParaRPr lang="en-US" sz="2000" dirty="0" smtClean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33470" y="5307142"/>
            <a:ext cx="2977482" cy="10802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latin typeface="Arial Black" panose="020B0A04020102020204" pitchFamily="34" charset="0"/>
              </a:rPr>
              <a:t>1st Runner up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latin typeface="Arial Black" panose="020B0A04020102020204" pitchFamily="34" charset="0"/>
              </a:rPr>
              <a:t>Team : </a:t>
            </a:r>
            <a:r>
              <a:rPr lang="en-US" sz="2000" dirty="0" err="1" smtClean="0">
                <a:latin typeface="Arial Black" panose="020B0A04020102020204" pitchFamily="34" charset="0"/>
              </a:rPr>
              <a:t>Unbeatables</a:t>
            </a:r>
            <a:endParaRPr lang="en-US" sz="2000" dirty="0" smtClean="0">
              <a:latin typeface="Arial Black" panose="020B0A0402010202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latin typeface="Arial Black" panose="020B0A04020102020204" pitchFamily="34" charset="0"/>
              </a:rPr>
              <a:t>Prize Money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76607" y="3586426"/>
            <a:ext cx="2351926" cy="5956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3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1,00,000/-</a:t>
            </a:r>
            <a:endParaRPr lang="en-US" sz="3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5892" y="5771123"/>
            <a:ext cx="621394" cy="6378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5879" y="3586426"/>
            <a:ext cx="621394" cy="6378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373" y="92512"/>
            <a:ext cx="1859076" cy="1581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B3535D0-5A2A-4A79-9AD2-A9189709B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76" y="3932227"/>
            <a:ext cx="5327833" cy="24241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5D8EF85-2002-4B4E-9CE3-41B5379F7AB6}"/>
              </a:ext>
            </a:extLst>
          </p:cNvPr>
          <p:cNvSpPr/>
          <p:nvPr/>
        </p:nvSpPr>
        <p:spPr>
          <a:xfrm>
            <a:off x="5518984" y="4013542"/>
            <a:ext cx="6353702" cy="2232214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altLang="en-US" sz="1600" dirty="0">
                <a:latin typeface="Arial Black" pitchFamily="34" charset="0"/>
              </a:rPr>
              <a:t>Sai </a:t>
            </a:r>
            <a:r>
              <a:rPr lang="en-US" altLang="en-US" sz="1600" dirty="0" err="1">
                <a:latin typeface="Arial Black" pitchFamily="34" charset="0"/>
              </a:rPr>
              <a:t>Shashika</a:t>
            </a:r>
            <a:r>
              <a:rPr lang="en-US" altLang="en-US" sz="1600" dirty="0">
                <a:latin typeface="Arial Black" pitchFamily="34" charset="0"/>
              </a:rPr>
              <a:t>(1KS15CS84) and others participated in an event organized by the Karnataka </a:t>
            </a:r>
            <a:r>
              <a:rPr lang="en-US" altLang="en-US" sz="1600" dirty="0" err="1">
                <a:latin typeface="Arial Black" pitchFamily="34" charset="0"/>
              </a:rPr>
              <a:t>Govt</a:t>
            </a:r>
            <a:r>
              <a:rPr lang="en-US" altLang="en-US" sz="1600" dirty="0">
                <a:latin typeface="Arial Black" pitchFamily="34" charset="0"/>
              </a:rPr>
              <a:t> - “New Bengaluru for New India “  in the year 2018. </a:t>
            </a:r>
            <a:endParaRPr lang="en-US" altLang="en-US" sz="1600" dirty="0" smtClean="0">
              <a:latin typeface="Arial Black" pitchFamily="34" charset="0"/>
            </a:endParaRPr>
          </a:p>
          <a:p>
            <a:pPr algn="just">
              <a:spcBef>
                <a:spcPts val="600"/>
              </a:spcBef>
            </a:pPr>
            <a:endParaRPr lang="en-US" altLang="en-US" sz="1600" dirty="0">
              <a:latin typeface="Arial Black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en-US" altLang="en-US" sz="1600" dirty="0" smtClean="0">
                <a:latin typeface="Arial Black" pitchFamily="34" charset="0"/>
              </a:rPr>
              <a:t>KSIT </a:t>
            </a:r>
            <a:r>
              <a:rPr lang="en-US" altLang="en-US" sz="1600" dirty="0">
                <a:latin typeface="Arial Black" pitchFamily="34" charset="0"/>
              </a:rPr>
              <a:t>Team won and received  cash price of </a:t>
            </a:r>
            <a:r>
              <a:rPr lang="en-US" altLang="en-US" sz="1600" dirty="0" smtClean="0">
                <a:latin typeface="Arial Black" pitchFamily="34" charset="0"/>
              </a:rPr>
              <a:t>               </a:t>
            </a:r>
            <a:r>
              <a:rPr lang="en-US" altLang="en-US" sz="1600" dirty="0" err="1" smtClean="0">
                <a:latin typeface="Arial Black" pitchFamily="34" charset="0"/>
              </a:rPr>
              <a:t>Rs</a:t>
            </a:r>
            <a:r>
              <a:rPr lang="en-US" altLang="en-US" sz="1600" dirty="0" smtClean="0">
                <a:latin typeface="Arial Black" pitchFamily="34" charset="0"/>
              </a:rPr>
              <a:t> </a:t>
            </a:r>
            <a:r>
              <a:rPr lang="en-US" altLang="en-US" sz="1600" dirty="0">
                <a:latin typeface="Arial Black" pitchFamily="34" charset="0"/>
              </a:rPr>
              <a:t>25,000.00 from Hon’ble Prime Minister Shri Narendra Modi for providing an idea to solve water problem   “</a:t>
            </a:r>
            <a:r>
              <a:rPr lang="kn-IN" altLang="en-US" sz="1600" i="1" dirty="0">
                <a:latin typeface="Arial Black" pitchFamily="34" charset="0"/>
              </a:rPr>
              <a:t>ಕುಡಿವ ನೀರಿಗೂ ಗತಿ ಇಲ್ಲ ಜನರ </a:t>
            </a:r>
            <a:r>
              <a:rPr lang="kn-IN" altLang="en-US" sz="1600" dirty="0">
                <a:latin typeface="Arial Black" pitchFamily="34" charset="0"/>
              </a:rPr>
              <a:t>ಬವಣೆಗೆ ಮಿತಿ ಇಲ್ಲ”.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147221-E28E-4055-8AD6-8D0F6D826CC4}"/>
              </a:ext>
            </a:extLst>
          </p:cNvPr>
          <p:cNvSpPr/>
          <p:nvPr/>
        </p:nvSpPr>
        <p:spPr>
          <a:xfrm>
            <a:off x="0" y="1065481"/>
            <a:ext cx="12192000" cy="847220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pPr algn="just">
              <a:spcBef>
                <a:spcPts val="941"/>
              </a:spcBef>
              <a:buFont typeface="Wingdings" pitchFamily="2" charset="2"/>
              <a:buChar char="Ø"/>
              <a:defRPr/>
            </a:pPr>
            <a:r>
              <a:rPr lang="en-IN" sz="1600" dirty="0" err="1">
                <a:latin typeface="Arial Black" pitchFamily="34" charset="0"/>
              </a:rPr>
              <a:t>Dhananjay</a:t>
            </a:r>
            <a:r>
              <a:rPr lang="en-IN" sz="1600" dirty="0">
                <a:latin typeface="Arial Black" pitchFamily="34" charset="0"/>
              </a:rPr>
              <a:t>(1KS18CS18)  and </a:t>
            </a:r>
            <a:r>
              <a:rPr lang="en-IN" sz="1600" dirty="0" err="1">
                <a:latin typeface="Arial Black" pitchFamily="34" charset="0"/>
              </a:rPr>
              <a:t>Gowtham</a:t>
            </a:r>
            <a:r>
              <a:rPr lang="en-IN" sz="1600" dirty="0">
                <a:latin typeface="Arial Black" pitchFamily="34" charset="0"/>
              </a:rPr>
              <a:t>(1KS18CS24) of pre final year participated in 2-day national-level online hackathon conducted by the CSI Student Branch of </a:t>
            </a:r>
            <a:r>
              <a:rPr lang="en-IN" sz="1600" dirty="0" err="1">
                <a:latin typeface="Arial Black" pitchFamily="34" charset="0"/>
              </a:rPr>
              <a:t>Mysuru</a:t>
            </a:r>
            <a:r>
              <a:rPr lang="en-IN" sz="1600" dirty="0">
                <a:latin typeface="Arial Black" pitchFamily="34" charset="0"/>
              </a:rPr>
              <a:t> in  ATME College of Engineering and won 2nd Prize  in July 2021.</a:t>
            </a:r>
            <a:endParaRPr lang="en-IN" altLang="en-US" sz="1600" dirty="0">
              <a:latin typeface="Arial Black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479D27-BB77-4099-86A0-601AAA08CAB0}"/>
              </a:ext>
            </a:extLst>
          </p:cNvPr>
          <p:cNvSpPr/>
          <p:nvPr/>
        </p:nvSpPr>
        <p:spPr>
          <a:xfrm>
            <a:off x="0" y="2083384"/>
            <a:ext cx="12192000" cy="600998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pPr algn="just">
              <a:spcBef>
                <a:spcPts val="941"/>
              </a:spcBef>
              <a:buFont typeface="Wingdings" pitchFamily="2" charset="2"/>
              <a:buChar char="Ø"/>
              <a:defRPr/>
            </a:pPr>
            <a:r>
              <a:rPr lang="en-US" altLang="en-US" sz="1600" dirty="0">
                <a:latin typeface="Arial Black" pitchFamily="34" charset="0"/>
              </a:rPr>
              <a:t>Pranav M S (1KS18CS69) and </a:t>
            </a:r>
            <a:r>
              <a:rPr lang="en-US" altLang="en-US" sz="1600" dirty="0" err="1">
                <a:latin typeface="Arial Black" pitchFamily="34" charset="0"/>
              </a:rPr>
              <a:t>Raksha</a:t>
            </a:r>
            <a:r>
              <a:rPr lang="en-US" altLang="en-US" sz="1600" dirty="0">
                <a:latin typeface="Arial Black" pitchFamily="34" charset="0"/>
              </a:rPr>
              <a:t>  S (1KS18CS80)- Won first prize in the 24 Hour Hackathon conducted by NMIT on 19</a:t>
            </a:r>
            <a:r>
              <a:rPr lang="en-US" altLang="en-US" sz="1600" baseline="30000" dirty="0">
                <a:latin typeface="Arial Black" pitchFamily="34" charset="0"/>
              </a:rPr>
              <a:t>th</a:t>
            </a:r>
            <a:r>
              <a:rPr lang="en-US" altLang="en-US" sz="1600" dirty="0">
                <a:latin typeface="Arial Black" pitchFamily="34" charset="0"/>
              </a:rPr>
              <a:t> and 20</a:t>
            </a:r>
            <a:r>
              <a:rPr lang="en-US" altLang="en-US" sz="1600" baseline="30000" dirty="0">
                <a:latin typeface="Arial Black" pitchFamily="34" charset="0"/>
              </a:rPr>
              <a:t>th</a:t>
            </a:r>
            <a:r>
              <a:rPr lang="en-US" altLang="en-US" sz="1600" dirty="0">
                <a:latin typeface="Arial Black" pitchFamily="34" charset="0"/>
              </a:rPr>
              <a:t> June 2021.</a:t>
            </a:r>
            <a:r>
              <a:rPr lang="en-IN" altLang="en-US" sz="1600" dirty="0">
                <a:latin typeface="Arial Black" pitchFamily="34" charset="0"/>
              </a:rPr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5980EB-B404-4369-9AEE-2AA580A14755}"/>
              </a:ext>
            </a:extLst>
          </p:cNvPr>
          <p:cNvSpPr/>
          <p:nvPr/>
        </p:nvSpPr>
        <p:spPr>
          <a:xfrm>
            <a:off x="0" y="2830417"/>
            <a:ext cx="12192000" cy="354777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IN" altLang="en-US" sz="1600" dirty="0" err="1">
                <a:latin typeface="Arial Black" pitchFamily="34" charset="0"/>
              </a:rPr>
              <a:t>Ketan</a:t>
            </a:r>
            <a:r>
              <a:rPr lang="en-IN" altLang="en-US" sz="1600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IN" altLang="en-US" sz="1600" dirty="0" err="1">
                <a:latin typeface="Arial Black" pitchFamily="34" charset="0"/>
              </a:rPr>
              <a:t>Keshav</a:t>
            </a:r>
            <a:r>
              <a:rPr lang="en-IN" altLang="en-US" sz="1600" dirty="0">
                <a:latin typeface="Arial Black" pitchFamily="34" charset="0"/>
              </a:rPr>
              <a:t>(1KS16CS033) got </a:t>
            </a:r>
            <a:r>
              <a:rPr lang="en-US" sz="1600" dirty="0">
                <a:latin typeface="Arial Black" pitchFamily="34" charset="0"/>
              </a:rPr>
              <a:t>BEST IEEE STUDENT BRANCH EXECOM VOLUNTEER AWARD 2020</a:t>
            </a:r>
            <a:endParaRPr lang="en-IN" altLang="en-US" sz="1600" dirty="0">
              <a:latin typeface="Arial Black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101091-D769-4C7D-ADF9-2EDF0B59B6FA}"/>
              </a:ext>
            </a:extLst>
          </p:cNvPr>
          <p:cNvSpPr/>
          <p:nvPr/>
        </p:nvSpPr>
        <p:spPr>
          <a:xfrm>
            <a:off x="1" y="3331229"/>
            <a:ext cx="12191999" cy="600998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pPr algn="just">
              <a:spcBef>
                <a:spcPts val="941"/>
              </a:spcBef>
              <a:buFont typeface="Wingdings" pitchFamily="2" charset="2"/>
              <a:buChar char="Ø"/>
              <a:defRPr/>
            </a:pPr>
            <a:r>
              <a:rPr lang="en-IN" sz="1600" spc="-8" dirty="0">
                <a:latin typeface="Arial Black" pitchFamily="34" charset="0"/>
                <a:cs typeface="Arial" pitchFamily="34" charset="0"/>
              </a:rPr>
              <a:t>Abhishek M (1KS16Cs001) , </a:t>
            </a:r>
            <a:r>
              <a:rPr lang="en-IN" sz="1600" spc="-8" dirty="0" err="1">
                <a:latin typeface="Arial Black" pitchFamily="34" charset="0"/>
                <a:cs typeface="Arial" pitchFamily="34" charset="0"/>
              </a:rPr>
              <a:t>Ketan</a:t>
            </a:r>
            <a:r>
              <a:rPr lang="en-IN" sz="1600" spc="-8" dirty="0">
                <a:latin typeface="Arial Black" pitchFamily="34" charset="0"/>
                <a:cs typeface="Arial" pitchFamily="34" charset="0"/>
              </a:rPr>
              <a:t> K(1KS16CS033) , </a:t>
            </a:r>
            <a:r>
              <a:rPr lang="en-IN" sz="1600" spc="-8" dirty="0" err="1">
                <a:latin typeface="Arial Black" pitchFamily="34" charset="0"/>
                <a:cs typeface="Arial" pitchFamily="34" charset="0"/>
              </a:rPr>
              <a:t>Nagalekha</a:t>
            </a:r>
            <a:r>
              <a:rPr lang="en-IN" sz="1600" spc="-8" dirty="0">
                <a:latin typeface="Arial Black" pitchFamily="34" charset="0"/>
                <a:cs typeface="Arial" pitchFamily="34" charset="0"/>
              </a:rPr>
              <a:t> R- (1KS16CS49) Won 2</a:t>
            </a:r>
            <a:r>
              <a:rPr lang="en-IN" sz="1600" spc="-8" baseline="30000" dirty="0">
                <a:latin typeface="Arial Black" pitchFamily="34" charset="0"/>
                <a:cs typeface="Arial" pitchFamily="34" charset="0"/>
              </a:rPr>
              <a:t>nd</a:t>
            </a:r>
            <a:r>
              <a:rPr lang="en-IN" sz="1600" spc="-8" dirty="0">
                <a:latin typeface="Arial Black" pitchFamily="34" charset="0"/>
                <a:cs typeface="Arial" pitchFamily="34" charset="0"/>
              </a:rPr>
              <a:t>  Prize in </a:t>
            </a:r>
            <a:r>
              <a:rPr lang="en-IN" sz="1600" i="1" spc="-8" dirty="0" err="1">
                <a:latin typeface="Arial Black" pitchFamily="34" charset="0"/>
                <a:cs typeface="Arial" pitchFamily="34" charset="0"/>
              </a:rPr>
              <a:t>Hackfest</a:t>
            </a:r>
            <a:r>
              <a:rPr lang="en-IN" sz="1600" i="1" spc="-8" dirty="0">
                <a:latin typeface="Arial Black" pitchFamily="34" charset="0"/>
                <a:cs typeface="Arial" pitchFamily="34" charset="0"/>
              </a:rPr>
              <a:t> during  September 2018  organized by SIT  </a:t>
            </a:r>
            <a:r>
              <a:rPr lang="en-IN" sz="1600" spc="-8" dirty="0" err="1">
                <a:latin typeface="Arial Black" pitchFamily="34" charset="0"/>
                <a:cs typeface="Arial" pitchFamily="34" charset="0"/>
              </a:rPr>
              <a:t>Tumkur</a:t>
            </a:r>
            <a:r>
              <a:rPr lang="en-IN" sz="1600" spc="-8" dirty="0">
                <a:latin typeface="Arial Black" pitchFamily="34" charset="0"/>
                <a:cs typeface="Arial" pitchFamily="34" charset="0"/>
              </a:rPr>
              <a:t>,  Karnataka.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5BA011-5240-4B40-906A-5C78B9AFF011}"/>
              </a:ext>
            </a:extLst>
          </p:cNvPr>
          <p:cNvSpPr txBox="1"/>
          <p:nvPr/>
        </p:nvSpPr>
        <p:spPr>
          <a:xfrm>
            <a:off x="1262130" y="293800"/>
            <a:ext cx="9362940" cy="600998"/>
          </a:xfrm>
          <a:prstGeom prst="rect">
            <a:avLst/>
          </a:prstGeom>
          <a:noFill/>
        </p:spPr>
        <p:txBody>
          <a:bodyPr wrap="square" lIns="107506" tIns="53753" rIns="107506" bIns="53753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Students</a:t>
            </a:r>
            <a:r>
              <a:rPr lang="en-US" sz="2800" dirty="0">
                <a:latin typeface="Arial Black" panose="020B0A04020102020204" pitchFamily="34" charset="0"/>
              </a:rPr>
              <a:t> </a:t>
            </a:r>
            <a:r>
              <a:rPr lang="en-US" sz="3200" dirty="0" smtClean="0">
                <a:latin typeface="Arial Black" panose="020B0A04020102020204" pitchFamily="34" charset="0"/>
              </a:rPr>
              <a:t>Achievement -</a:t>
            </a:r>
            <a:r>
              <a:rPr lang="en-IN" altLang="en-US" sz="3200" dirty="0" smtClean="0">
                <a:latin typeface="Arial Black" panose="020B0A04020102020204" pitchFamily="34" charset="0"/>
              </a:rPr>
              <a:t>State </a:t>
            </a:r>
            <a:r>
              <a:rPr lang="en-IN" altLang="en-US" sz="3200" dirty="0">
                <a:latin typeface="Arial Black" panose="020B0A04020102020204" pitchFamily="34" charset="0"/>
              </a:rPr>
              <a:t>Level</a:t>
            </a:r>
          </a:p>
        </p:txBody>
      </p:sp>
    </p:spTree>
    <p:extLst>
      <p:ext uri="{BB962C8B-B14F-4D97-AF65-F5344CB8AC3E}">
        <p14:creationId xmlns:p14="http://schemas.microsoft.com/office/powerpoint/2010/main" val="423527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4596F13E-7406-4B69-9764-24D2A00A8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04" y="1066420"/>
            <a:ext cx="11287592" cy="44486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Rectangle 10">
            <a:extLst>
              <a:ext uri="{FF2B5EF4-FFF2-40B4-BE49-F238E27FC236}">
                <a16:creationId xmlns:a16="http://schemas.microsoft.com/office/drawing/2014/main" id="{510483EB-3FDA-413C-A28E-72B54747F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542043"/>
            <a:ext cx="11908753" cy="847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7506" tIns="53753" rIns="107506" bIns="53753">
            <a:spAutoFit/>
          </a:bodyPr>
          <a:lstStyle/>
          <a:p>
            <a:pPr algn="just">
              <a:defRPr/>
            </a:pPr>
            <a:r>
              <a:rPr lang="en-US" sz="1600" b="1" dirty="0" err="1">
                <a:solidFill>
                  <a:srgbClr val="000000"/>
                </a:solidFill>
                <a:latin typeface="Arial Black" pitchFamily="34" charset="0"/>
              </a:rPr>
              <a:t>Abhishek</a:t>
            </a:r>
            <a:r>
              <a:rPr lang="en-US" sz="1600" b="1" dirty="0">
                <a:solidFill>
                  <a:srgbClr val="000000"/>
                </a:solidFill>
                <a:latin typeface="Arial Black" pitchFamily="34" charset="0"/>
              </a:rPr>
              <a:t> M</a:t>
            </a:r>
            <a:r>
              <a:rPr lang="en-IN" sz="1600" spc="-8" dirty="0">
                <a:latin typeface="Arial Black" pitchFamily="34" charset="0"/>
              </a:rPr>
              <a:t> (1KS16CS001)</a:t>
            </a:r>
            <a:r>
              <a:rPr lang="en-US" sz="1600" b="1" dirty="0">
                <a:solidFill>
                  <a:srgbClr val="000000"/>
                </a:solidFill>
                <a:latin typeface="Arial Black" pitchFamily="34" charset="0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latin typeface="Arial Black" pitchFamily="34" charset="0"/>
              </a:rPr>
              <a:t>Apoorva</a:t>
            </a:r>
            <a:r>
              <a:rPr lang="en-US" sz="1600" b="1" dirty="0">
                <a:solidFill>
                  <a:srgbClr val="000000"/>
                </a:solidFill>
                <a:latin typeface="Arial Black" pitchFamily="34" charset="0"/>
              </a:rPr>
              <a:t> R (1KS14CS018), </a:t>
            </a:r>
            <a:r>
              <a:rPr lang="en-US" sz="1600" b="1" dirty="0" err="1">
                <a:solidFill>
                  <a:srgbClr val="000000"/>
                </a:solidFill>
                <a:latin typeface="Arial Black" pitchFamily="34" charset="0"/>
              </a:rPr>
              <a:t>Aditya</a:t>
            </a:r>
            <a:r>
              <a:rPr lang="en-US" sz="1600" b="1" dirty="0">
                <a:solidFill>
                  <a:srgbClr val="000000"/>
                </a:solidFill>
                <a:latin typeface="Arial Black" pitchFamily="34" charset="0"/>
              </a:rPr>
              <a:t> Kumar (1KS15CS006), </a:t>
            </a:r>
            <a:r>
              <a:rPr lang="en-US" sz="1600" b="1" dirty="0" err="1">
                <a:solidFill>
                  <a:srgbClr val="000000"/>
                </a:solidFill>
                <a:latin typeface="Arial Black" pitchFamily="34" charset="0"/>
              </a:rPr>
              <a:t>Shrisha</a:t>
            </a:r>
            <a:r>
              <a:rPr lang="en-US" sz="1600" b="1" dirty="0">
                <a:solidFill>
                  <a:srgbClr val="000000"/>
                </a:solidFill>
                <a:latin typeface="Arial Black" pitchFamily="34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Arial Black" pitchFamily="34" charset="0"/>
              </a:rPr>
              <a:t>Mahuli</a:t>
            </a:r>
            <a:r>
              <a:rPr lang="en-US" sz="1600" b="1" dirty="0">
                <a:solidFill>
                  <a:srgbClr val="000000"/>
                </a:solidFill>
                <a:latin typeface="Arial Black" pitchFamily="34" charset="0"/>
              </a:rPr>
              <a:t> (Alumni mentor- 2009-13 Batch) </a:t>
            </a:r>
            <a:r>
              <a:rPr lang="en-US" sz="1600" dirty="0">
                <a:solidFill>
                  <a:srgbClr val="000000"/>
                </a:solidFill>
                <a:latin typeface="Arial Black" pitchFamily="34" charset="0"/>
              </a:rPr>
              <a:t>of Computer Science  </a:t>
            </a:r>
            <a:r>
              <a:rPr lang="en-US" sz="1600" dirty="0">
                <a:latin typeface="Arial Black" pitchFamily="34" charset="0"/>
              </a:rPr>
              <a:t>&amp; Engineering were selected for </a:t>
            </a:r>
            <a:r>
              <a:rPr lang="en-US" sz="1600" b="1" dirty="0">
                <a:latin typeface="Arial Black" pitchFamily="34" charset="0"/>
              </a:rPr>
              <a:t>India-</a:t>
            </a:r>
            <a:r>
              <a:rPr lang="sv-SE" sz="1600" b="1" dirty="0">
                <a:latin typeface="Arial Black" pitchFamily="34" charset="0"/>
              </a:rPr>
              <a:t>Singapore Hackathon-2018 </a:t>
            </a:r>
            <a:r>
              <a:rPr lang="sv-SE" sz="1600" dirty="0">
                <a:latin typeface="Arial Black" pitchFamily="34" charset="0"/>
              </a:rPr>
              <a:t>held at </a:t>
            </a:r>
            <a:r>
              <a:rPr lang="en-US" sz="1600" b="1" dirty="0" err="1">
                <a:solidFill>
                  <a:srgbClr val="000000"/>
                </a:solidFill>
                <a:latin typeface="Arial Black" pitchFamily="34" charset="0"/>
              </a:rPr>
              <a:t>Nanyang</a:t>
            </a:r>
            <a:r>
              <a:rPr lang="en-US" sz="1600" b="1" dirty="0">
                <a:solidFill>
                  <a:srgbClr val="000000"/>
                </a:solidFill>
                <a:latin typeface="Arial Black" pitchFamily="34" charset="0"/>
              </a:rPr>
              <a:t> Technological University (NTU), Singapore</a:t>
            </a:r>
            <a:r>
              <a:rPr lang="en-US" sz="1600" b="1" dirty="0">
                <a:latin typeface="Arial Black" pitchFamily="34" charset="0"/>
              </a:rPr>
              <a:t>.</a:t>
            </a:r>
            <a:r>
              <a:rPr lang="en-US" sz="1600" dirty="0">
                <a:latin typeface="Arial Black" pitchFamily="3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7C7C1A-4BD8-4AF4-A499-083C867280DD}"/>
              </a:ext>
            </a:extLst>
          </p:cNvPr>
          <p:cNvSpPr txBox="1"/>
          <p:nvPr/>
        </p:nvSpPr>
        <p:spPr>
          <a:xfrm>
            <a:off x="2745552" y="0"/>
            <a:ext cx="7454516" cy="1093441"/>
          </a:xfrm>
          <a:prstGeom prst="rect">
            <a:avLst/>
          </a:prstGeom>
          <a:noFill/>
        </p:spPr>
        <p:txBody>
          <a:bodyPr wrap="square" lIns="107506" tIns="53753" rIns="107506" bIns="53753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Students</a:t>
            </a:r>
            <a:r>
              <a:rPr lang="en-US" sz="2800" dirty="0">
                <a:latin typeface="Arial Black" panose="020B0A04020102020204" pitchFamily="34" charset="0"/>
              </a:rPr>
              <a:t> </a:t>
            </a:r>
            <a:r>
              <a:rPr lang="en-US" sz="3200" dirty="0">
                <a:latin typeface="Arial Black" panose="020B0A04020102020204" pitchFamily="34" charset="0"/>
              </a:rPr>
              <a:t>Achievement</a:t>
            </a:r>
          </a:p>
          <a:p>
            <a:pPr algn="ctr"/>
            <a:r>
              <a:rPr lang="en-IN" altLang="en-US" sz="3200" dirty="0">
                <a:latin typeface="Arial Black" panose="020B0A04020102020204" pitchFamily="34" charset="0"/>
              </a:rPr>
              <a:t>International Level participants</a:t>
            </a:r>
          </a:p>
        </p:txBody>
      </p:sp>
    </p:spTree>
    <p:extLst>
      <p:ext uri="{BB962C8B-B14F-4D97-AF65-F5344CB8AC3E}">
        <p14:creationId xmlns:p14="http://schemas.microsoft.com/office/powerpoint/2010/main" val="326985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A354CE0-302B-43A5-9875-0F317060FF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979751"/>
              </p:ext>
            </p:extLst>
          </p:nvPr>
        </p:nvGraphicFramePr>
        <p:xfrm>
          <a:off x="130389" y="1245134"/>
          <a:ext cx="11931221" cy="4737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3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92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9136">
                <a:tc>
                  <a:txBody>
                    <a:bodyPr/>
                    <a:lstStyle/>
                    <a:p>
                      <a:endParaRPr lang="en-US" sz="1600" dirty="0">
                        <a:latin typeface="Arial Black" panose="020B0A04020102020204" pitchFamily="34" charset="0"/>
                      </a:endParaRPr>
                    </a:p>
                  </a:txBody>
                  <a:tcPr marL="119088" marR="119088" marT="45837" marB="458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Institute </a:t>
                      </a:r>
                    </a:p>
                  </a:txBody>
                  <a:tcPr marL="119088" marR="119088" marT="45837" marB="458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Department</a:t>
                      </a:r>
                    </a:p>
                  </a:txBody>
                  <a:tcPr marL="119088" marR="119088" marT="45837" marB="458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35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 Black" panose="020B0A04020102020204" pitchFamily="34" charset="0"/>
                        </a:rPr>
                        <a:t>VISION</a:t>
                      </a:r>
                    </a:p>
                  </a:txBody>
                  <a:tcPr marL="119088" marR="119088" marT="45837" marB="458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kern="1200" dirty="0">
                          <a:solidFill>
                            <a:schemeClr val="dk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To impart quality technical education with ethical values, employable skills and research to achieve excellence.</a:t>
                      </a:r>
                    </a:p>
                  </a:txBody>
                  <a:tcPr marL="119088" marR="119088" marT="45837" marB="458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defRPr/>
                      </a:pPr>
                      <a:r>
                        <a:rPr lang="en-US" sz="1600" dirty="0">
                          <a:latin typeface="Arial Black" pitchFamily="34" charset="0"/>
                          <a:cs typeface="Times New Roman" pitchFamily="18" charset="0"/>
                        </a:rPr>
                        <a:t>To create competent professionals in Computer Science and</a:t>
                      </a:r>
                      <a:r>
                        <a:rPr lang="en-US" sz="1600" baseline="0" dirty="0">
                          <a:latin typeface="Arial Black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>
                          <a:latin typeface="Arial Black" pitchFamily="34" charset="0"/>
                          <a:cs typeface="Times New Roman" pitchFamily="18" charset="0"/>
                        </a:rPr>
                        <a:t>Engineering with adequate skills to drive the IT industry.</a:t>
                      </a:r>
                    </a:p>
                  </a:txBody>
                  <a:tcPr marL="119088" marR="119088" marT="45837" marB="458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693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 Black" panose="020B0A04020102020204" pitchFamily="34" charset="0"/>
                        </a:rPr>
                        <a:t>MISSION</a:t>
                      </a:r>
                    </a:p>
                  </a:txBody>
                  <a:tcPr marL="119088" marR="119088" marT="45837" marB="458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b="1" i="0" kern="1200" dirty="0">
                          <a:solidFill>
                            <a:srgbClr val="C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itchFamily="34" charset="0"/>
                        </a:rPr>
                        <a:t>M1: </a:t>
                      </a:r>
                      <a:r>
                        <a:rPr lang="en-US" sz="1600" b="1" i="0" kern="1200" dirty="0">
                          <a:solidFill>
                            <a:schemeClr val="dk1"/>
                          </a:solidFill>
                          <a:effectLst/>
                          <a:latin typeface="Arial Black" pitchFamily="34" charset="0"/>
                          <a:ea typeface="+mn-ea"/>
                          <a:cs typeface="Arial" pitchFamily="34" charset="0"/>
                        </a:rPr>
                        <a:t>To attract and retain highly qualified, experienced and committed faculty.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n-US" sz="1600" b="1" i="0" kern="1200" dirty="0">
                        <a:solidFill>
                          <a:schemeClr val="dk1"/>
                        </a:solidFill>
                        <a:effectLst/>
                        <a:latin typeface="Arial Black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indent="0" algn="just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1600" b="1" i="0" kern="1200" dirty="0">
                          <a:solidFill>
                            <a:srgbClr val="C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itchFamily="34" charset="0"/>
                        </a:rPr>
                        <a:t>M2: </a:t>
                      </a:r>
                      <a:r>
                        <a:rPr lang="en-US" sz="1600" b="1" i="0" kern="1200" dirty="0">
                          <a:solidFill>
                            <a:schemeClr val="dk1"/>
                          </a:solidFill>
                          <a:effectLst/>
                          <a:latin typeface="Arial Black" pitchFamily="34" charset="0"/>
                          <a:ea typeface="+mn-ea"/>
                          <a:cs typeface="Arial" pitchFamily="34" charset="0"/>
                        </a:rPr>
                        <a:t>To create relevant infrastructure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en-US" sz="1600" b="1" i="0" kern="1200" dirty="0">
                        <a:solidFill>
                          <a:schemeClr val="dk1"/>
                        </a:solidFill>
                        <a:effectLst/>
                        <a:latin typeface="Arial Black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indent="0" algn="just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1600" b="1" i="0" kern="1200" dirty="0">
                          <a:solidFill>
                            <a:srgbClr val="C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itchFamily="34" charset="0"/>
                        </a:rPr>
                        <a:t>M3: </a:t>
                      </a:r>
                      <a:r>
                        <a:rPr lang="en-US" sz="1600" b="1" i="0" kern="1200" dirty="0">
                          <a:solidFill>
                            <a:schemeClr val="dk1"/>
                          </a:solidFill>
                          <a:effectLst/>
                          <a:latin typeface="Arial Black" pitchFamily="34" charset="0"/>
                          <a:ea typeface="+mn-ea"/>
                          <a:cs typeface="Arial" pitchFamily="34" charset="0"/>
                        </a:rPr>
                        <a:t>Network with industry and premier institutions to encourage emergence of new ideas by providing research and development facilities to strive for academic excellence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n-US" sz="1600" b="1" i="0" kern="1200" dirty="0">
                        <a:solidFill>
                          <a:schemeClr val="dk1"/>
                        </a:solidFill>
                        <a:effectLst/>
                        <a:latin typeface="Arial Black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b="1" i="0" kern="1200" dirty="0">
                          <a:solidFill>
                            <a:srgbClr val="C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itchFamily="34" charset="0"/>
                        </a:rPr>
                        <a:t>M4:</a:t>
                      </a:r>
                      <a:r>
                        <a:rPr lang="en-US" sz="1600" b="1" i="0" kern="1200" dirty="0">
                          <a:solidFill>
                            <a:schemeClr val="dk1"/>
                          </a:solidFill>
                          <a:effectLst/>
                          <a:latin typeface="Arial Black" pitchFamily="34" charset="0"/>
                          <a:ea typeface="+mn-ea"/>
                          <a:cs typeface="Arial" pitchFamily="34" charset="0"/>
                        </a:rPr>
                        <a:t>To inculcate the professional and ethical values among young students with employable skills and knowledge acquired to transform the society</a:t>
                      </a:r>
                    </a:p>
                  </a:txBody>
                  <a:tcPr marL="119088" marR="119088" marT="45837" marB="458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="1" kern="1200" dirty="0">
                          <a:solidFill>
                            <a:srgbClr val="C0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M1:  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Impart sound technical knowledge and quest for continuous learning.</a:t>
                      </a:r>
                    </a:p>
                    <a:p>
                      <a:pPr algn="just"/>
                      <a:endParaRPr lang="en-US" sz="1600" kern="1200" dirty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en-US" sz="1600" b="1" kern="1200" dirty="0">
                          <a:solidFill>
                            <a:srgbClr val="C0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M2: 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To equip students to furnish Computer Applications for the society through experiential learning and research with professional ethics.</a:t>
                      </a:r>
                    </a:p>
                    <a:p>
                      <a:pPr algn="just"/>
                      <a:endParaRPr lang="en-US" sz="1600" b="1" kern="1200" dirty="0">
                        <a:solidFill>
                          <a:srgbClr val="C00000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en-US" sz="1600" b="1" kern="1200" dirty="0">
                        <a:solidFill>
                          <a:srgbClr val="C00000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en-US" sz="1600" b="1" kern="1200" dirty="0">
                          <a:solidFill>
                            <a:srgbClr val="C0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M3: 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Encourage team work through inter-disciplinary project and evolve as leaders with social concerns.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marL="119088" marR="119088" marT="45837" marB="458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49C3CF7-E7FF-49A5-B118-57F61A39DF77}"/>
              </a:ext>
            </a:extLst>
          </p:cNvPr>
          <p:cNvSpPr txBox="1"/>
          <p:nvPr/>
        </p:nvSpPr>
        <p:spPr>
          <a:xfrm>
            <a:off x="406759" y="365911"/>
            <a:ext cx="109470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Criteria-1</a:t>
            </a:r>
            <a:r>
              <a:rPr lang="en-IN" sz="2400" b="1" dirty="0">
                <a:latin typeface="Arial Black" panose="020B0A04020102020204" pitchFamily="34" charset="0"/>
              </a:rPr>
              <a:t> </a:t>
            </a:r>
            <a:r>
              <a:rPr lang="en-IN" sz="2400" b="1" dirty="0" smtClean="0">
                <a:latin typeface="Arial Black" panose="020B0A04020102020204" pitchFamily="34" charset="0"/>
              </a:rPr>
              <a:t> </a:t>
            </a:r>
            <a:r>
              <a:rPr lang="en-IN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Institute &amp; Department Vision, Mission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54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C18505C-7037-4BAC-B75B-133E75EA7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931" y="118985"/>
            <a:ext cx="11151030" cy="432422"/>
          </a:xfrm>
        </p:spPr>
        <p:txBody>
          <a:bodyPr>
            <a:noAutofit/>
          </a:bodyPr>
          <a:lstStyle/>
          <a:p>
            <a:r>
              <a:rPr lang="en-IN" sz="2800" b="1" dirty="0">
                <a:solidFill>
                  <a:srgbClr val="800000"/>
                </a:solidFill>
                <a:latin typeface="Arial Black" panose="020B0A04020102020204" pitchFamily="34" charset="0"/>
              </a:rPr>
              <a:t>Department PEO’s and  PSO’s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233FAD-276F-4715-8EB2-CDF394D1B019}"/>
              </a:ext>
            </a:extLst>
          </p:cNvPr>
          <p:cNvSpPr txBox="1"/>
          <p:nvPr/>
        </p:nvSpPr>
        <p:spPr>
          <a:xfrm>
            <a:off x="384931" y="596466"/>
            <a:ext cx="11422143" cy="4778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07506" tIns="53753" rIns="107506" bIns="53753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Arial Black" panose="020B0A04020102020204" pitchFamily="34" charset="0"/>
              </a:rPr>
              <a:t>PROGRAM EDUCATIONAL OBJECTIVES (PEOs):</a:t>
            </a:r>
            <a:endParaRPr lang="en-US" sz="2400" b="1" dirty="0">
              <a:solidFill>
                <a:schemeClr val="tx1"/>
              </a:solidFill>
              <a:latin typeface="Arial Black" panose="020B0A04020102020204" pitchFamily="34" charset="0"/>
              <a:ea typeface="Times New Roma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97C7D7-650E-4F7F-99ED-80488A54EAC5}"/>
              </a:ext>
            </a:extLst>
          </p:cNvPr>
          <p:cNvSpPr txBox="1"/>
          <p:nvPr/>
        </p:nvSpPr>
        <p:spPr>
          <a:xfrm>
            <a:off x="384931" y="4046697"/>
            <a:ext cx="11422143" cy="477888"/>
          </a:xfrm>
          <a:prstGeom prst="rect">
            <a:avLst/>
          </a:prstGeom>
          <a:solidFill>
            <a:srgbClr val="F8FFE5"/>
          </a:solidFill>
          <a:ln>
            <a:solidFill>
              <a:schemeClr val="tx1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07506" tIns="53753" rIns="107506" bIns="53753" rtlCol="0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tx1"/>
                </a:solidFill>
                <a:latin typeface="Arial Black" panose="020B0A04020102020204" pitchFamily="34" charset="0"/>
              </a:rPr>
              <a:t>PROGRAM SPECIFIC OUTCOMES (PSOs):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5F13E3-6620-4BC9-95BB-0C0ABBA0972E}"/>
              </a:ext>
            </a:extLst>
          </p:cNvPr>
          <p:cNvSpPr/>
          <p:nvPr/>
        </p:nvSpPr>
        <p:spPr>
          <a:xfrm>
            <a:off x="384932" y="1164473"/>
            <a:ext cx="11197472" cy="3063211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pPr marL="1075060" indent="-1075060" algn="just">
              <a:defRPr/>
            </a:pPr>
            <a:r>
              <a:rPr lang="en-US" sz="1600" b="1" dirty="0">
                <a:latin typeface="Arial Black" pitchFamily="34" charset="0"/>
                <a:cs typeface="Times New Roman" pitchFamily="18" charset="0"/>
              </a:rPr>
              <a:t>PEO1</a:t>
            </a:r>
            <a:r>
              <a:rPr lang="en-US" sz="1600" dirty="0">
                <a:latin typeface="Arial Black" pitchFamily="34" charset="0"/>
                <a:cs typeface="Times New Roman" pitchFamily="18" charset="0"/>
              </a:rPr>
              <a:t>: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  </a:t>
            </a:r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Arial Black" pitchFamily="34" charset="0"/>
                <a:cs typeface="Times New Roman" panose="02020603050405020304" pitchFamily="18" charset="0"/>
              </a:rPr>
              <a:t>Excel </a:t>
            </a:r>
            <a:r>
              <a:rPr lang="en-US" sz="1600" dirty="0">
                <a:latin typeface="Arial Black" pitchFamily="34" charset="0"/>
                <a:cs typeface="Times New Roman" panose="02020603050405020304" pitchFamily="18" charset="0"/>
              </a:rPr>
              <a:t>in professional career by acquiring knowledge in cutting edge Technology and contribute to the society as an excellent employee or as an    entrepreneur in the field of Computer Science &amp; Engineering.</a:t>
            </a:r>
          </a:p>
          <a:p>
            <a:pPr marL="1075060" indent="-1075060">
              <a:defRPr/>
            </a:pPr>
            <a:endParaRPr lang="en-US" sz="1600" dirty="0">
              <a:solidFill>
                <a:srgbClr val="FF0000"/>
              </a:solidFill>
              <a:latin typeface="Arial Black" pitchFamily="34" charset="0"/>
              <a:cs typeface="Times New Roman" pitchFamily="18" charset="0"/>
            </a:endParaRPr>
          </a:p>
          <a:p>
            <a:pPr marL="1075060" indent="-1075060" algn="just">
              <a:defRPr/>
            </a:pPr>
            <a:r>
              <a:rPr lang="en-US" sz="1600" b="1" dirty="0">
                <a:latin typeface="Arial Black" pitchFamily="34" charset="0"/>
                <a:cs typeface="Times New Roman" pitchFamily="18" charset="0"/>
              </a:rPr>
              <a:t>PEO2:</a:t>
            </a:r>
            <a:r>
              <a:rPr lang="en-US" sz="1600" b="1" dirty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   </a:t>
            </a:r>
            <a:r>
              <a:rPr lang="en-US" sz="1600" b="1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sz="1600" dirty="0">
                <a:latin typeface="Arial Black" pitchFamily="34" charset="0"/>
                <a:cs typeface="Times New Roman" panose="02020603050405020304" pitchFamily="18" charset="0"/>
              </a:rPr>
              <a:t>Continuously enhance their knowledge on par with the development in IT industry and pursue higher studies in computer science &amp;engineering.</a:t>
            </a:r>
          </a:p>
          <a:p>
            <a:pPr marL="1075060" indent="-1075060">
              <a:defRPr/>
            </a:pPr>
            <a:endParaRPr lang="en-US" sz="1600" dirty="0">
              <a:solidFill>
                <a:srgbClr val="FF0000"/>
              </a:solidFill>
              <a:latin typeface="Arial Black" pitchFamily="34" charset="0"/>
              <a:cs typeface="Times New Roman" pitchFamily="18" charset="0"/>
            </a:endParaRPr>
          </a:p>
          <a:p>
            <a:pPr marL="1075060" indent="-1075060">
              <a:defRPr/>
            </a:pPr>
            <a:endParaRPr lang="en-US" sz="1600" dirty="0">
              <a:solidFill>
                <a:srgbClr val="FF0000"/>
              </a:solidFill>
              <a:latin typeface="Arial Black" pitchFamily="34" charset="0"/>
              <a:cs typeface="Times New Roman" pitchFamily="18" charset="0"/>
            </a:endParaRPr>
          </a:p>
          <a:p>
            <a:pPr marL="1075060" indent="-1075060" algn="just">
              <a:defRPr/>
            </a:pPr>
            <a:r>
              <a:rPr lang="en-US" sz="1600" b="1" dirty="0">
                <a:latin typeface="Arial Black" pitchFamily="34" charset="0"/>
                <a:cs typeface="Times New Roman" pitchFamily="18" charset="0"/>
              </a:rPr>
              <a:t>PEO3</a:t>
            </a:r>
            <a:r>
              <a:rPr lang="en-US" sz="1600" dirty="0">
                <a:latin typeface="Arial Black" pitchFamily="34" charset="0"/>
                <a:cs typeface="Times New Roman" pitchFamily="18" charset="0"/>
              </a:rPr>
              <a:t>: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Arial Black" pitchFamily="34" charset="0"/>
                <a:cs typeface="Times New Roman" panose="02020603050405020304" pitchFamily="18" charset="0"/>
              </a:rPr>
              <a:t>Exhibit </a:t>
            </a:r>
            <a:r>
              <a:rPr lang="en-US" sz="1600" dirty="0">
                <a:latin typeface="Arial Black" pitchFamily="34" charset="0"/>
                <a:cs typeface="Times New Roman" panose="02020603050405020304" pitchFamily="18" charset="0"/>
              </a:rPr>
              <a:t>professionalism, cultural awareness, team work, ethics, and effective communication skills with their knowledge in solving social and environmental problems by applying computer technology.</a:t>
            </a:r>
          </a:p>
          <a:p>
            <a:pPr marL="1075060" indent="-1075060" algn="just">
              <a:defRPr/>
            </a:pPr>
            <a:endParaRPr lang="en-US" sz="1600" dirty="0"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0705" y="4763167"/>
            <a:ext cx="1128250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1600" b="1" dirty="0" smtClean="0">
                <a:latin typeface="Arial Black" pitchFamily="34" charset="0"/>
              </a:rPr>
              <a:t>PSO1:	Ability to understand, analyze problems and implement solutions in programming 	languages, as well to apply concepts in core areas of Computer Science in association 	with professional bodies and clubs.</a:t>
            </a:r>
            <a:endParaRPr lang="en-US" sz="1600" dirty="0" smtClean="0">
              <a:latin typeface="Arial Black" pitchFamily="34" charset="0"/>
            </a:endParaRPr>
          </a:p>
          <a:p>
            <a:endParaRPr lang="en-IN" sz="1600" b="1" dirty="0" smtClean="0">
              <a:latin typeface="Arial Black" pitchFamily="34" charset="0"/>
            </a:endParaRPr>
          </a:p>
          <a:p>
            <a:pPr algn="just"/>
            <a:r>
              <a:rPr lang="en-IN" sz="1600" b="1" dirty="0" smtClean="0">
                <a:latin typeface="Arial Black" pitchFamily="34" charset="0"/>
              </a:rPr>
              <a:t>PSO2:	Ability to use computational skills and apply software knowledge to develop effective 	solutions and data to address real world challenges.</a:t>
            </a:r>
            <a:r>
              <a:rPr lang="en-IN" sz="1600" dirty="0" smtClean="0">
                <a:latin typeface="Arial Black" pitchFamily="34" charset="0"/>
              </a:rPr>
              <a:t> </a:t>
            </a:r>
            <a:endParaRPr lang="en-US" sz="1600" dirty="0" smtClean="0">
              <a:latin typeface="Arial Black" pitchFamily="34" charset="0"/>
            </a:endParaRPr>
          </a:p>
          <a:p>
            <a:r>
              <a:rPr lang="en-US" sz="1600" b="1" dirty="0" smtClean="0">
                <a:latin typeface="Arial Black" pitchFamily="34" charset="0"/>
              </a:rPr>
              <a:t> </a:t>
            </a:r>
            <a:r>
              <a:rPr lang="en-US" sz="1600" dirty="0" smtClean="0">
                <a:latin typeface="Arial Black" pitchFamily="34" charset="0"/>
              </a:rPr>
              <a:t> </a:t>
            </a:r>
            <a:endParaRPr lang="en-US" sz="16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38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424CAA6-35A7-4FD3-8776-8C4A854D48C5}"/>
              </a:ext>
            </a:extLst>
          </p:cNvPr>
          <p:cNvSpPr txBox="1">
            <a:spLocks/>
          </p:cNvSpPr>
          <p:nvPr/>
        </p:nvSpPr>
        <p:spPr>
          <a:xfrm>
            <a:off x="45098" y="128789"/>
            <a:ext cx="11740501" cy="795814"/>
          </a:xfrm>
          <a:prstGeom prst="rect">
            <a:avLst/>
          </a:prstGeom>
        </p:spPr>
        <p:txBody>
          <a:bodyPr vert="horz" lIns="107506" tIns="53753" rIns="107506" bIns="53753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IN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rPr>
              <a:t>Criteria-2</a:t>
            </a:r>
            <a:r>
              <a:rPr lang="en-IN" sz="240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 </a:t>
            </a:r>
            <a:r>
              <a:rPr lang="en-IN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rPr>
              <a:t>Program Curriculum &amp; </a:t>
            </a:r>
            <a:endParaRPr lang="en-IN" sz="2800" b="1" dirty="0" smtClean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+mn-cs"/>
            </a:endParaRPr>
          </a:p>
          <a:p>
            <a:pPr>
              <a:lnSpc>
                <a:spcPct val="100000"/>
              </a:lnSpc>
            </a:pPr>
            <a:r>
              <a:rPr lang="en-IN" sz="28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rPr>
              <a:t>Teaching </a:t>
            </a:r>
            <a:r>
              <a:rPr lang="en-IN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rPr>
              <a:t>Learning Process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125F4BC-01DF-40C3-8A18-9E4E21F49E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788389"/>
              </p:ext>
            </p:extLst>
          </p:nvPr>
        </p:nvGraphicFramePr>
        <p:xfrm>
          <a:off x="254339" y="956857"/>
          <a:ext cx="11740501" cy="2538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5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2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0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9232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119088" marR="119088" marT="45837" marB="4583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Batch</a:t>
                      </a:r>
                    </a:p>
                  </a:txBody>
                  <a:tcPr marL="119088" marR="119088" marT="45837" marB="4583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CIE</a:t>
                      </a:r>
                    </a:p>
                  </a:txBody>
                  <a:tcPr marL="119088" marR="119088" marT="45837" marB="4583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SEE</a:t>
                      </a:r>
                    </a:p>
                  </a:txBody>
                  <a:tcPr marL="119088" marR="119088" marT="45837" marB="4583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232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Choice Based Credit System (CBCS) 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2015 scheme</a:t>
                      </a:r>
                    </a:p>
                  </a:txBody>
                  <a:tcPr marL="119088" marR="119088" marT="45837" marB="4583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2015-19</a:t>
                      </a:r>
                    </a:p>
                  </a:txBody>
                  <a:tcPr marL="119088" marR="119088" marT="45837" marB="4583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20</a:t>
                      </a:r>
                    </a:p>
                  </a:txBody>
                  <a:tcPr marL="119088" marR="119088" marT="45837" marB="4583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80</a:t>
                      </a:r>
                    </a:p>
                  </a:txBody>
                  <a:tcPr marL="119088" marR="119088" marT="45837" marB="4583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23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2016-20</a:t>
                      </a:r>
                    </a:p>
                  </a:txBody>
                  <a:tcPr marL="119088" marR="119088" marT="45837" marB="4583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20</a:t>
                      </a:r>
                    </a:p>
                  </a:txBody>
                  <a:tcPr marL="119088" marR="119088" marT="45837" marB="4583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80</a:t>
                      </a:r>
                    </a:p>
                  </a:txBody>
                  <a:tcPr marL="119088" marR="119088" marT="45837" marB="4583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5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2017 Scheme</a:t>
                      </a:r>
                    </a:p>
                  </a:txBody>
                  <a:tcPr marL="119088" marR="119088" marT="45837" marB="4583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2017-21</a:t>
                      </a:r>
                    </a:p>
                  </a:txBody>
                  <a:tcPr marL="119088" marR="119088" marT="45837" marB="4583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40</a:t>
                      </a:r>
                    </a:p>
                  </a:txBody>
                  <a:tcPr marL="119088" marR="119088" marT="45837" marB="4583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60</a:t>
                      </a:r>
                    </a:p>
                  </a:txBody>
                  <a:tcPr marL="119088" marR="119088" marT="45837" marB="4583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5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2018 Scheme</a:t>
                      </a:r>
                    </a:p>
                  </a:txBody>
                  <a:tcPr marL="119088" marR="119088" marT="45837" marB="4583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2018-22</a:t>
                      </a:r>
                    </a:p>
                  </a:txBody>
                  <a:tcPr marL="119088" marR="119088" marT="45837" marB="4583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40</a:t>
                      </a:r>
                    </a:p>
                  </a:txBody>
                  <a:tcPr marL="119088" marR="119088" marT="45837" marB="4583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60</a:t>
                      </a:r>
                    </a:p>
                  </a:txBody>
                  <a:tcPr marL="119088" marR="119088" marT="45837" marB="4583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FB782717-8DA4-4C0B-9B56-B05C2F604DD6}"/>
              </a:ext>
            </a:extLst>
          </p:cNvPr>
          <p:cNvSpPr/>
          <p:nvPr/>
        </p:nvSpPr>
        <p:spPr>
          <a:xfrm>
            <a:off x="375382" y="3634252"/>
            <a:ext cx="4720047" cy="2740045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r>
              <a:rPr lang="en-IN" sz="1900" b="1" dirty="0">
                <a:solidFill>
                  <a:srgbClr val="C00000"/>
                </a:solidFill>
                <a:latin typeface="Arial Black" panose="020B0A04020102020204" pitchFamily="34" charset="0"/>
              </a:rPr>
              <a:t>Continuous Internal Evaluation per semester 3 (CIE):</a:t>
            </a:r>
          </a:p>
          <a:p>
            <a:pPr marL="335956" indent="-335956">
              <a:buFont typeface="Arial" pitchFamily="34" charset="0"/>
              <a:buChar char="•"/>
            </a:pPr>
            <a:r>
              <a:rPr lang="en-IN" sz="1900" b="1" dirty="0">
                <a:latin typeface="Arial Black" panose="020B0A04020102020204" pitchFamily="34" charset="0"/>
              </a:rPr>
              <a:t>Test Question papers are prepared following New Bloom’s  Taxonomy </a:t>
            </a:r>
          </a:p>
          <a:p>
            <a:pPr marL="335956" indent="-335956">
              <a:buFont typeface="Arial" pitchFamily="34" charset="0"/>
              <a:buChar char="•"/>
            </a:pPr>
            <a:r>
              <a:rPr lang="en-IN" sz="1900" b="1" dirty="0">
                <a:latin typeface="Arial Black" panose="020B0A04020102020204" pitchFamily="34" charset="0"/>
              </a:rPr>
              <a:t>Lab Assessment</a:t>
            </a:r>
          </a:p>
          <a:p>
            <a:pPr marL="335956" indent="-335956">
              <a:buFont typeface="Arial" pitchFamily="34" charset="0"/>
              <a:buChar char="•"/>
            </a:pPr>
            <a:r>
              <a:rPr lang="en-IN" sz="1900" b="1" dirty="0">
                <a:latin typeface="Arial Black" panose="020B0A04020102020204" pitchFamily="34" charset="0"/>
              </a:rPr>
              <a:t>Project</a:t>
            </a:r>
          </a:p>
          <a:p>
            <a:pPr marL="335956" indent="-335956">
              <a:buFont typeface="Arial" pitchFamily="34" charset="0"/>
              <a:buChar char="•"/>
            </a:pPr>
            <a:r>
              <a:rPr lang="en-IN" sz="1900" b="1" dirty="0">
                <a:latin typeface="Arial Black" panose="020B0A04020102020204" pitchFamily="34" charset="0"/>
              </a:rPr>
              <a:t>Internship</a:t>
            </a:r>
          </a:p>
          <a:p>
            <a:pPr marL="335956" indent="-335956">
              <a:buFont typeface="Arial" pitchFamily="34" charset="0"/>
              <a:buChar char="•"/>
            </a:pPr>
            <a:r>
              <a:rPr lang="en-IN" sz="1900" b="1" dirty="0">
                <a:latin typeface="Arial Black" panose="020B0A04020102020204" pitchFamily="34" charset="0"/>
              </a:rPr>
              <a:t>Technical Seminar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11405D-0BAD-40A8-B8D6-B4279C972F91}"/>
              </a:ext>
            </a:extLst>
          </p:cNvPr>
          <p:cNvSpPr txBox="1"/>
          <p:nvPr/>
        </p:nvSpPr>
        <p:spPr>
          <a:xfrm>
            <a:off x="6467191" y="3701967"/>
            <a:ext cx="5724809" cy="2447658"/>
          </a:xfrm>
          <a:prstGeom prst="rect">
            <a:avLst/>
          </a:prstGeom>
          <a:noFill/>
        </p:spPr>
        <p:txBody>
          <a:bodyPr wrap="square" lIns="107506" tIns="53753" rIns="107506" bIns="53753" rtlCol="0">
            <a:spAutoFit/>
          </a:bodyPr>
          <a:lstStyle/>
          <a:p>
            <a:r>
              <a:rPr lang="en-IN" sz="1900" b="1" dirty="0">
                <a:solidFill>
                  <a:srgbClr val="C00000"/>
                </a:solidFill>
                <a:latin typeface="Arial Black" panose="020B0A04020102020204" pitchFamily="34" charset="0"/>
              </a:rPr>
              <a:t>Semester End Examination once per semester (SEE):</a:t>
            </a:r>
            <a:r>
              <a:rPr lang="en-IN" sz="190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</a:p>
          <a:p>
            <a:pPr marL="335956" indent="-335956">
              <a:buFont typeface="Arial" pitchFamily="34" charset="0"/>
              <a:buChar char="•"/>
            </a:pPr>
            <a:r>
              <a:rPr lang="en-IN" sz="1900" b="1" dirty="0">
                <a:latin typeface="Arial Black" panose="020B0A04020102020204" pitchFamily="34" charset="0"/>
              </a:rPr>
              <a:t>Conducted &amp; evaluated by faculty deputed by university</a:t>
            </a:r>
          </a:p>
          <a:p>
            <a:endParaRPr lang="en-IN" sz="1900" b="1" dirty="0">
              <a:latin typeface="Arial Black" panose="020B0A04020102020204" pitchFamily="34" charset="0"/>
            </a:endParaRPr>
          </a:p>
          <a:p>
            <a:pPr marL="335956" indent="-335956">
              <a:buFont typeface="Arial" pitchFamily="34" charset="0"/>
              <a:buChar char="•"/>
            </a:pPr>
            <a:r>
              <a:rPr lang="en-IN" sz="1900" b="1" dirty="0">
                <a:latin typeface="Arial Black" panose="020B0A04020102020204" pitchFamily="34" charset="0"/>
              </a:rPr>
              <a:t>Assessment of Internship and Project work is done as per university norms</a:t>
            </a:r>
          </a:p>
          <a:p>
            <a:endParaRPr lang="en-US" sz="1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97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D42344-BE3A-4414-A974-DA69521CB013}"/>
              </a:ext>
            </a:extLst>
          </p:cNvPr>
          <p:cNvSpPr/>
          <p:nvPr/>
        </p:nvSpPr>
        <p:spPr>
          <a:xfrm>
            <a:off x="406916" y="69661"/>
            <a:ext cx="11175487" cy="539443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IN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Teaching</a:t>
            </a:r>
            <a:r>
              <a:rPr lang="en-IN" sz="20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IN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Learning Process</a:t>
            </a:r>
          </a:p>
        </p:txBody>
      </p:sp>
      <p:grpSp>
        <p:nvGrpSpPr>
          <p:cNvPr id="8" name="Group 10">
            <a:extLst>
              <a:ext uri="{FF2B5EF4-FFF2-40B4-BE49-F238E27FC236}">
                <a16:creationId xmlns:a16="http://schemas.microsoft.com/office/drawing/2014/main" id="{26E86CD8-1E7C-4C0B-B22A-DDC3B26BEE2E}"/>
              </a:ext>
            </a:extLst>
          </p:cNvPr>
          <p:cNvGrpSpPr>
            <a:grpSpLocks/>
          </p:cNvGrpSpPr>
          <p:nvPr/>
        </p:nvGrpSpPr>
        <p:grpSpPr bwMode="auto">
          <a:xfrm>
            <a:off x="1112075" y="808198"/>
            <a:ext cx="10955429" cy="5548152"/>
            <a:chOff x="180975" y="447675"/>
            <a:chExt cx="9030774" cy="5859462"/>
          </a:xfrm>
          <a:noFill/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11B5683D-2395-4C3F-ABCF-3F83D9BC7170}"/>
                </a:ext>
              </a:extLst>
            </p:cNvPr>
            <p:cNvSpPr/>
            <p:nvPr/>
          </p:nvSpPr>
          <p:spPr>
            <a:xfrm>
              <a:off x="3937195" y="447675"/>
              <a:ext cx="5274554" cy="92447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6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Subject allotment &amp;  Preparation  of  lesson plan &amp;  Timetable</a:t>
              </a: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614E3882-360D-4656-B6AD-4CA1397319F4}"/>
                </a:ext>
              </a:extLst>
            </p:cNvPr>
            <p:cNvSpPr/>
            <p:nvPr/>
          </p:nvSpPr>
          <p:spPr>
            <a:xfrm>
              <a:off x="3996845" y="2948788"/>
              <a:ext cx="5214904" cy="1011875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6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Monitoring the performance of students through continuous evaluation</a:t>
              </a: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3AD2EEEA-0BA0-486A-B4FE-4EE4053CEE6E}"/>
                </a:ext>
              </a:extLst>
            </p:cNvPr>
            <p:cNvSpPr/>
            <p:nvPr/>
          </p:nvSpPr>
          <p:spPr>
            <a:xfrm>
              <a:off x="3957646" y="4254813"/>
              <a:ext cx="5254103" cy="88413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6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Identifying  bright &amp; slow learners  and motivating them for better learning </a:t>
              </a: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F4A01F04-2DE5-4D35-AA73-A0AF61F93B36}"/>
                </a:ext>
              </a:extLst>
            </p:cNvPr>
            <p:cNvSpPr/>
            <p:nvPr/>
          </p:nvSpPr>
          <p:spPr>
            <a:xfrm>
              <a:off x="3925265" y="5429730"/>
              <a:ext cx="5286484" cy="828662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6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Two Feedbacks are taken from students on teaching learning process every semester</a:t>
              </a: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388DED8D-8E84-41EF-96AF-7F69833F7070}"/>
                </a:ext>
              </a:extLst>
            </p:cNvPr>
            <p:cNvSpPr/>
            <p:nvPr/>
          </p:nvSpPr>
          <p:spPr>
            <a:xfrm>
              <a:off x="180975" y="563655"/>
              <a:ext cx="3060876" cy="1067343"/>
            </a:xfrm>
            <a:prstGeom prst="roundRect">
              <a:avLst/>
            </a:prstGeom>
            <a:solidFill>
              <a:srgbClr val="CCCCFF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6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Preparation of </a:t>
              </a:r>
              <a:r>
                <a:rPr lang="en-US" sz="1600" b="1" dirty="0" smtClean="0">
                  <a:latin typeface="Arial Black" panose="020B0A04020102020204" pitchFamily="34" charset="0"/>
                  <a:cs typeface="Arial" panose="020B0604020202020204" pitchFamily="34" charset="0"/>
                </a:rPr>
                <a:t>Dept</a:t>
              </a:r>
              <a:r>
                <a:rPr lang="en-US" sz="16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. calendar of events inline with college  &amp; VTU calendar of events</a:t>
              </a: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1FA5D0A5-DC30-40E6-85C3-7414B1AF63A1}"/>
                </a:ext>
              </a:extLst>
            </p:cNvPr>
            <p:cNvSpPr/>
            <p:nvPr/>
          </p:nvSpPr>
          <p:spPr>
            <a:xfrm>
              <a:off x="283231" y="5439816"/>
              <a:ext cx="3096666" cy="867321"/>
            </a:xfrm>
            <a:prstGeom prst="roundRect">
              <a:avLst/>
            </a:prstGeom>
            <a:solidFill>
              <a:srgbClr val="FFCCFF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600" dirty="0">
                <a:latin typeface="Arial Black" panose="020B0A04020102020204" pitchFamily="34" charset="0"/>
              </a:endParaRPr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3D3F0649-8BDB-452A-B4D1-4AB59FD899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325" y="5716735"/>
              <a:ext cx="2744785" cy="40630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900" b="1" dirty="0">
                  <a:solidFill>
                    <a:srgbClr val="000000"/>
                  </a:solidFill>
                </a:rPr>
                <a:t>Semester End Examination</a:t>
              </a:r>
            </a:p>
          </p:txBody>
        </p:sp>
        <p:sp>
          <p:nvSpPr>
            <p:cNvPr id="16" name="Right Arrow 15">
              <a:extLst>
                <a:ext uri="{FF2B5EF4-FFF2-40B4-BE49-F238E27FC236}">
                  <a16:creationId xmlns:a16="http://schemas.microsoft.com/office/drawing/2014/main" id="{82F7358B-177C-4125-8AD0-4F93927A6892}"/>
                </a:ext>
              </a:extLst>
            </p:cNvPr>
            <p:cNvSpPr/>
            <p:nvPr/>
          </p:nvSpPr>
          <p:spPr>
            <a:xfrm>
              <a:off x="3248764" y="909909"/>
              <a:ext cx="695345" cy="166496"/>
            </a:xfrm>
            <a:prstGeom prst="rightArrow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8" name="Down Arrow 17">
              <a:extLst>
                <a:ext uri="{FF2B5EF4-FFF2-40B4-BE49-F238E27FC236}">
                  <a16:creationId xmlns:a16="http://schemas.microsoft.com/office/drawing/2014/main" id="{A4BAAFCA-3EE4-4628-82FE-A6C2AFFA7280}"/>
                </a:ext>
              </a:extLst>
            </p:cNvPr>
            <p:cNvSpPr/>
            <p:nvPr/>
          </p:nvSpPr>
          <p:spPr>
            <a:xfrm>
              <a:off x="6591534" y="5138944"/>
              <a:ext cx="139363" cy="287425"/>
            </a:xfrm>
            <a:prstGeom prst="downArrow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9" name="Down Arrow 18">
              <a:extLst>
                <a:ext uri="{FF2B5EF4-FFF2-40B4-BE49-F238E27FC236}">
                  <a16:creationId xmlns:a16="http://schemas.microsoft.com/office/drawing/2014/main" id="{0783770A-65F7-4701-8E19-804194356132}"/>
                </a:ext>
              </a:extLst>
            </p:cNvPr>
            <p:cNvSpPr/>
            <p:nvPr/>
          </p:nvSpPr>
          <p:spPr>
            <a:xfrm rot="5400000">
              <a:off x="3575299" y="5606757"/>
              <a:ext cx="166496" cy="533437"/>
            </a:xfrm>
            <a:prstGeom prst="downArrow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E118E1FE-C294-4327-B052-8ECD9EC4A7CE}"/>
                </a:ext>
              </a:extLst>
            </p:cNvPr>
            <p:cNvSpPr/>
            <p:nvPr/>
          </p:nvSpPr>
          <p:spPr>
            <a:xfrm>
              <a:off x="3886371" y="1594018"/>
              <a:ext cx="5325378" cy="998428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600" b="1" dirty="0">
                <a:latin typeface="Arial Black" panose="020B0A04020102020204" pitchFamily="34" charset="0"/>
                <a:cs typeface="Arial" pitchFamily="34" charset="0"/>
              </a:endParaRPr>
            </a:p>
            <a:p>
              <a:pPr algn="ctr" eaLnBrk="1" hangingPunct="1">
                <a:defRPr/>
              </a:pPr>
              <a:r>
                <a:rPr lang="en-US" sz="1600" b="1" dirty="0">
                  <a:latin typeface="Arial Black" panose="020B0A04020102020204" pitchFamily="34" charset="0"/>
                  <a:cs typeface="Arial" pitchFamily="34" charset="0"/>
                </a:rPr>
                <a:t>Course outcomes of the new courses added to the curriculum are mapped with PO’s,</a:t>
              </a:r>
              <a:r>
                <a:rPr lang="en-US" altLang="en-US" sz="16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 Gaps in Curriculum are identified and steps are taken to bridge the same</a:t>
              </a:r>
            </a:p>
            <a:p>
              <a:pPr algn="ctr">
                <a:defRPr/>
              </a:pPr>
              <a:endParaRPr lang="en-US" sz="1600" b="1" dirty="0">
                <a:solidFill>
                  <a:schemeClr val="tx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2" name="Down Arrow 21">
              <a:extLst>
                <a:ext uri="{FF2B5EF4-FFF2-40B4-BE49-F238E27FC236}">
                  <a16:creationId xmlns:a16="http://schemas.microsoft.com/office/drawing/2014/main" id="{6677C6FB-3B58-4E45-851C-0891D42E2FC2}"/>
                </a:ext>
              </a:extLst>
            </p:cNvPr>
            <p:cNvSpPr/>
            <p:nvPr/>
          </p:nvSpPr>
          <p:spPr>
            <a:xfrm>
              <a:off x="6590541" y="1372146"/>
              <a:ext cx="122303" cy="218510"/>
            </a:xfrm>
            <a:prstGeom prst="downArrow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7" name="Down Arrow 21">
              <a:extLst>
                <a:ext uri="{FF2B5EF4-FFF2-40B4-BE49-F238E27FC236}">
                  <a16:creationId xmlns:a16="http://schemas.microsoft.com/office/drawing/2014/main" id="{FBB2BC7D-9FE2-40B4-88AE-CC099CBABFAE}"/>
                </a:ext>
              </a:extLst>
            </p:cNvPr>
            <p:cNvSpPr/>
            <p:nvPr/>
          </p:nvSpPr>
          <p:spPr>
            <a:xfrm>
              <a:off x="6615776" y="2592445"/>
              <a:ext cx="134656" cy="352981"/>
            </a:xfrm>
            <a:prstGeom prst="downArrow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38" name="Down Arrow 21">
            <a:extLst>
              <a:ext uri="{FF2B5EF4-FFF2-40B4-BE49-F238E27FC236}">
                <a16:creationId xmlns:a16="http://schemas.microsoft.com/office/drawing/2014/main" id="{F60C0933-4A5D-4AEB-A921-4ECA52676B75}"/>
              </a:ext>
            </a:extLst>
          </p:cNvPr>
          <p:cNvSpPr/>
          <p:nvPr/>
        </p:nvSpPr>
        <p:spPr bwMode="auto">
          <a:xfrm>
            <a:off x="8892513" y="4142949"/>
            <a:ext cx="163354" cy="28634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44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C08BC13-8028-41D9-96B2-B242E41E88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312750"/>
              </p:ext>
            </p:extLst>
          </p:nvPr>
        </p:nvGraphicFramePr>
        <p:xfrm>
          <a:off x="426368" y="675968"/>
          <a:ext cx="11339264" cy="5530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805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9425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SL. No.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Method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Content Delivery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Facility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425">
                <a:tc rowSpan="6">
                  <a:txBody>
                    <a:bodyPr/>
                    <a:lstStyle/>
                    <a:p>
                      <a:pPr algn="ctr"/>
                      <a:endParaRPr lang="en-US" sz="1600" b="1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1600" b="1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1600" b="1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Class Room  teaching/student centric pedagogy activities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Power Point Presentation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ICT Tools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425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Quiz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425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Group discussion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4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Learning by Gaming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94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Problem solving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9425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Case Study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425">
                <a:tc rowSpan="3">
                  <a:txBody>
                    <a:bodyPr/>
                    <a:lstStyle/>
                    <a:p>
                      <a:pPr algn="ctr"/>
                      <a:endParaRPr lang="en-US" sz="1600" b="1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600" b="1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e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-Learning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Collaborative Platform</a:t>
                      </a:r>
                      <a:r>
                        <a:rPr lang="en-US" sz="1600" b="1" kern="1200" baseline="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Internet, Digital Library, 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YouTube, 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Microsoft teams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425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NPTEL videos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9425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Webinars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0252">
                <a:tc rowSpan="2">
                  <a:txBody>
                    <a:bodyPr/>
                    <a:lstStyle/>
                    <a:p>
                      <a:pPr algn="ctr"/>
                      <a:endParaRPr lang="en-US" sz="1600" b="1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Evaluation Assessment / Improvement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Internal assessments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Study material - notes, question banks &amp; previous</a:t>
                      </a:r>
                      <a:r>
                        <a:rPr lang="en-US" sz="1600" b="1" kern="1200" baseline="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 years university Question papers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4613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Assignments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30534">
                <a:tc>
                  <a:txBody>
                    <a:bodyPr/>
                    <a:lstStyle/>
                    <a:p>
                      <a:pPr algn="ctr"/>
                      <a:endParaRPr lang="en-US" sz="1600" b="1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1600" b="1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Communication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e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-mail 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Communication, Messages through Website, Other social Media Groups like WhatsApp based Interaction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ICT Tools</a:t>
                      </a:r>
                    </a:p>
                  </a:txBody>
                  <a:tcPr marL="119088" marR="119088" marT="45837" marB="4583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7313C9E2-C1CF-4300-9F80-D12A90545311}"/>
              </a:ext>
            </a:extLst>
          </p:cNvPr>
          <p:cNvSpPr/>
          <p:nvPr/>
        </p:nvSpPr>
        <p:spPr>
          <a:xfrm>
            <a:off x="838200" y="136525"/>
            <a:ext cx="11834173" cy="539443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r>
              <a:rPr lang="en-IN" sz="28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Delivery Details for Teaching learning Process 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622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D4CC673-3571-41D6-A64B-CADE2C447D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092613"/>
              </p:ext>
            </p:extLst>
          </p:nvPr>
        </p:nvGraphicFramePr>
        <p:xfrm>
          <a:off x="622030" y="889793"/>
          <a:ext cx="10731770" cy="5158275"/>
        </p:xfrm>
        <a:graphic>
          <a:graphicData uri="http://schemas.openxmlformats.org/drawingml/2006/table">
            <a:tbl>
              <a:tblPr/>
              <a:tblGrid>
                <a:gridCol w="2667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21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6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53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60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1600" b="1" dirty="0">
                          <a:latin typeface="Arial Black"/>
                          <a:ea typeface="Calibri"/>
                          <a:cs typeface="Times New Roman"/>
                        </a:rPr>
                        <a:t>Academic Year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8745" marR="118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1600" b="1" dirty="0">
                          <a:latin typeface="Arial Black"/>
                          <a:ea typeface="Calibri"/>
                          <a:cs typeface="Times New Roman"/>
                        </a:rPr>
                        <a:t>2020-21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8745" marR="118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1600" b="1" dirty="0">
                          <a:latin typeface="Arial Black"/>
                          <a:ea typeface="Calibri"/>
                          <a:cs typeface="Times New Roman"/>
                        </a:rPr>
                        <a:t>2019-20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8745" marR="118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1600" b="1" dirty="0">
                          <a:latin typeface="Arial Black"/>
                          <a:ea typeface="Calibri"/>
                          <a:cs typeface="Times New Roman"/>
                        </a:rPr>
                        <a:t>2018-19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8745" marR="118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8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16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Total Number of Project Batches </a:t>
                      </a:r>
                      <a:endParaRPr lang="en-US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118745" marR="118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   27</a:t>
                      </a:r>
                      <a:endParaRPr lang="en-US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12700" marR="12700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33</a:t>
                      </a:r>
                      <a:endParaRPr lang="en-US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118745" marR="118745" marT="952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16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31 </a:t>
                      </a:r>
                      <a:endParaRPr lang="en-US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118745" marR="118745" marT="952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79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16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Number of research papers published by students </a:t>
                      </a:r>
                      <a:endParaRPr lang="en-US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118745" marR="118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    18</a:t>
                      </a:r>
                      <a:endParaRPr lang="en-US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12700" marR="12700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35</a:t>
                      </a:r>
                      <a:endParaRPr lang="en-US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118745" marR="118745" marT="952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16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10</a:t>
                      </a:r>
                      <a:endParaRPr lang="en-US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118745" marR="118745" marT="952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8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16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Number of funded projects </a:t>
                      </a:r>
                      <a:endParaRPr lang="en-US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118745" marR="118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16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    2 </a:t>
                      </a:r>
                      <a:endParaRPr lang="en-US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118745" marR="118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16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118745" marR="118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16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3</a:t>
                      </a:r>
                      <a:endParaRPr lang="en-US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118745" marR="118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297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16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Best Projects of the year </a:t>
                      </a:r>
                      <a:endParaRPr lang="en-US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118745" marR="118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1600" dirty="0">
                          <a:latin typeface="Arial Black" pitchFamily="34" charset="0"/>
                          <a:ea typeface="Calibri"/>
                          <a:cs typeface="Times New Roman"/>
                        </a:rPr>
                        <a:t>1. Be my book.</a:t>
                      </a:r>
                      <a:endParaRPr lang="en-US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1600" dirty="0">
                          <a:latin typeface="Arial Black" pitchFamily="34" charset="0"/>
                          <a:ea typeface="Calibri"/>
                          <a:cs typeface="Times New Roman"/>
                        </a:rPr>
                        <a:t>2. Voice based E-Prescription. </a:t>
                      </a:r>
                      <a:endParaRPr lang="en-US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12700" marR="12700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 Black" pitchFamily="34" charset="0"/>
                          <a:ea typeface="Calibri"/>
                          <a:cs typeface="Times New Roman"/>
                        </a:rPr>
                        <a:t>1. Smart Gesture 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 Black" pitchFamily="34" charset="0"/>
                          <a:ea typeface="Calibri"/>
                          <a:cs typeface="Times New Roman"/>
                        </a:rPr>
                        <a:t>Controller.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 Black" pitchFamily="34" charset="0"/>
                          <a:ea typeface="Calibri"/>
                          <a:cs typeface="Times New Roman"/>
                        </a:rPr>
                        <a:t> 2. Data Extraction 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 Black" pitchFamily="34" charset="0"/>
                          <a:ea typeface="Calibri"/>
                          <a:cs typeface="Times New Roman"/>
                        </a:rPr>
                        <a:t>from a Digital 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 Black" pitchFamily="34" charset="0"/>
                          <a:ea typeface="Calibri"/>
                          <a:cs typeface="Times New Roman"/>
                        </a:rPr>
                        <a:t>Text file and 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 Black" pitchFamily="34" charset="0"/>
                          <a:ea typeface="Calibri"/>
                          <a:cs typeface="Times New Roman"/>
                        </a:rPr>
                        <a:t>conversion into 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 Black" pitchFamily="34" charset="0"/>
                          <a:ea typeface="Calibri"/>
                          <a:cs typeface="Times New Roman"/>
                        </a:rPr>
                        <a:t>an Audio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 Black" pitchFamily="34" charset="0"/>
                          <a:ea typeface="Calibri"/>
                          <a:cs typeface="Times New Roman"/>
                        </a:rPr>
                        <a:t>-Visual output </a:t>
                      </a:r>
                    </a:p>
                  </a:txBody>
                  <a:tcPr marL="118745" marR="118745" marT="952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latin typeface="Arial Black" pitchFamily="34" charset="0"/>
                          <a:ea typeface="Calibri"/>
                          <a:cs typeface="Times New Roman"/>
                        </a:rPr>
                        <a:t>1. A Self Sustaining, Secured Live Patient Video Streaming System for Hospitals.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latin typeface="Arial Black" pitchFamily="34" charset="0"/>
                          <a:ea typeface="Calibri"/>
                          <a:cs typeface="Times New Roman"/>
                        </a:rPr>
                        <a:t>2. Smart campus communication  system. </a:t>
                      </a:r>
                    </a:p>
                  </a:txBody>
                  <a:tcPr marL="118745" marR="118745" marT="952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1A3FC6B1-763B-40F7-8D41-BC0AA3303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4991" y="317500"/>
            <a:ext cx="7852105" cy="4589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rial Black" pitchFamily="34" charset="0"/>
              </a:rPr>
              <a:t>    </a:t>
            </a:r>
            <a:r>
              <a:rPr lang="en-US" sz="31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rPr>
              <a:t>Student’s</a:t>
            </a:r>
            <a:r>
              <a:rPr lang="en-US" sz="3200" b="1" dirty="0">
                <a:latin typeface="Arial Black" pitchFamily="34" charset="0"/>
              </a:rPr>
              <a:t> </a:t>
            </a:r>
            <a:r>
              <a:rPr lang="en-US" sz="31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rPr>
              <a:t>Projects Details </a:t>
            </a:r>
          </a:p>
        </p:txBody>
      </p:sp>
    </p:spTree>
    <p:extLst>
      <p:ext uri="{BB962C8B-B14F-4D97-AF65-F5344CB8AC3E}">
        <p14:creationId xmlns:p14="http://schemas.microsoft.com/office/powerpoint/2010/main" val="260934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874AE0F-D10C-4C12-A950-58AC0E61E4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314300"/>
              </p:ext>
            </p:extLst>
          </p:nvPr>
        </p:nvGraphicFramePr>
        <p:xfrm>
          <a:off x="420915" y="684535"/>
          <a:ext cx="11364686" cy="2994784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964082">
                  <a:extLst>
                    <a:ext uri="{9D8B030D-6E8A-4147-A177-3AD203B41FA5}">
                      <a16:colId xmlns:a16="http://schemas.microsoft.com/office/drawing/2014/main" val="1807307286"/>
                    </a:ext>
                  </a:extLst>
                </a:gridCol>
                <a:gridCol w="10400604">
                  <a:extLst>
                    <a:ext uri="{9D8B030D-6E8A-4147-A177-3AD203B41FA5}">
                      <a16:colId xmlns:a16="http://schemas.microsoft.com/office/drawing/2014/main" val="1435318480"/>
                    </a:ext>
                  </a:extLst>
                </a:gridCol>
              </a:tblGrid>
              <a:tr h="7486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C306.1</a:t>
                      </a:r>
                      <a:endParaRPr lang="en-IN" sz="16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Identify the UNIX features, architecture, structure and organization of UNIX file system. </a:t>
                      </a:r>
                      <a:endParaRPr lang="en-IN" sz="1600" b="1" kern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0501305"/>
                  </a:ext>
                </a:extLst>
              </a:tr>
              <a:tr h="748696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C306.2</a:t>
                      </a:r>
                      <a:endParaRPr lang="en-IN" sz="16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Construct the regular expression for </a:t>
                      </a:r>
                      <a:r>
                        <a:rPr lang="en-IN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grep</a:t>
                      </a:r>
                      <a:r>
                        <a:rPr lang="en-IN" sz="16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 commands and implement shell programs.</a:t>
                      </a:r>
                      <a:endParaRPr lang="en-IN" sz="1600" b="1" kern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34310"/>
                  </a:ext>
                </a:extLst>
              </a:tr>
              <a:tr h="374348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C306.3</a:t>
                      </a:r>
                      <a:endParaRPr lang="en-IN" sz="16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Develop system programs using different categories of API’s.</a:t>
                      </a:r>
                      <a:endParaRPr lang="en-IN" sz="1600" b="1" kern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829557"/>
                  </a:ext>
                </a:extLst>
              </a:tr>
              <a:tr h="374348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C306.4</a:t>
                      </a:r>
                      <a:endParaRPr lang="en-IN" sz="16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Build Inter-process communication using various techniques.</a:t>
                      </a:r>
                      <a:endParaRPr lang="en-IN" sz="1600" b="1" kern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558992"/>
                  </a:ext>
                </a:extLst>
              </a:tr>
              <a:tr h="748696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C306.5</a:t>
                      </a:r>
                      <a:endParaRPr lang="en-IN" sz="16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Utilize POSIX API for implementing signals.</a:t>
                      </a:r>
                      <a:endParaRPr lang="en-IN" sz="1600" b="1" kern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88384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EEBBEC9-DD70-49E1-8A37-67CB921682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906770"/>
              </p:ext>
            </p:extLst>
          </p:nvPr>
        </p:nvGraphicFramePr>
        <p:xfrm>
          <a:off x="384631" y="3851947"/>
          <a:ext cx="11364684" cy="2575778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1238464">
                  <a:extLst>
                    <a:ext uri="{9D8B030D-6E8A-4147-A177-3AD203B41FA5}">
                      <a16:colId xmlns:a16="http://schemas.microsoft.com/office/drawing/2014/main" val="4039059062"/>
                    </a:ext>
                  </a:extLst>
                </a:gridCol>
                <a:gridCol w="696570">
                  <a:extLst>
                    <a:ext uri="{9D8B030D-6E8A-4147-A177-3AD203B41FA5}">
                      <a16:colId xmlns:a16="http://schemas.microsoft.com/office/drawing/2014/main" val="2144288028"/>
                    </a:ext>
                  </a:extLst>
                </a:gridCol>
                <a:gridCol w="696570">
                  <a:extLst>
                    <a:ext uri="{9D8B030D-6E8A-4147-A177-3AD203B41FA5}">
                      <a16:colId xmlns:a16="http://schemas.microsoft.com/office/drawing/2014/main" val="3568513228"/>
                    </a:ext>
                  </a:extLst>
                </a:gridCol>
                <a:gridCol w="696570">
                  <a:extLst>
                    <a:ext uri="{9D8B030D-6E8A-4147-A177-3AD203B41FA5}">
                      <a16:colId xmlns:a16="http://schemas.microsoft.com/office/drawing/2014/main" val="1164391585"/>
                    </a:ext>
                  </a:extLst>
                </a:gridCol>
                <a:gridCol w="774503">
                  <a:extLst>
                    <a:ext uri="{9D8B030D-6E8A-4147-A177-3AD203B41FA5}">
                      <a16:colId xmlns:a16="http://schemas.microsoft.com/office/drawing/2014/main" val="172610910"/>
                    </a:ext>
                  </a:extLst>
                </a:gridCol>
                <a:gridCol w="701299">
                  <a:extLst>
                    <a:ext uri="{9D8B030D-6E8A-4147-A177-3AD203B41FA5}">
                      <a16:colId xmlns:a16="http://schemas.microsoft.com/office/drawing/2014/main" val="2150144505"/>
                    </a:ext>
                  </a:extLst>
                </a:gridCol>
                <a:gridCol w="691766">
                  <a:extLst>
                    <a:ext uri="{9D8B030D-6E8A-4147-A177-3AD203B41FA5}">
                      <a16:colId xmlns:a16="http://schemas.microsoft.com/office/drawing/2014/main" val="2331041962"/>
                    </a:ext>
                  </a:extLst>
                </a:gridCol>
                <a:gridCol w="691766">
                  <a:extLst>
                    <a:ext uri="{9D8B030D-6E8A-4147-A177-3AD203B41FA5}">
                      <a16:colId xmlns:a16="http://schemas.microsoft.com/office/drawing/2014/main" val="640779237"/>
                    </a:ext>
                  </a:extLst>
                </a:gridCol>
                <a:gridCol w="691766">
                  <a:extLst>
                    <a:ext uri="{9D8B030D-6E8A-4147-A177-3AD203B41FA5}">
                      <a16:colId xmlns:a16="http://schemas.microsoft.com/office/drawing/2014/main" val="4085236624"/>
                    </a:ext>
                  </a:extLst>
                </a:gridCol>
                <a:gridCol w="641062">
                  <a:extLst>
                    <a:ext uri="{9D8B030D-6E8A-4147-A177-3AD203B41FA5}">
                      <a16:colId xmlns:a16="http://schemas.microsoft.com/office/drawing/2014/main" val="1400269383"/>
                    </a:ext>
                  </a:extLst>
                </a:gridCol>
                <a:gridCol w="757645">
                  <a:extLst>
                    <a:ext uri="{9D8B030D-6E8A-4147-A177-3AD203B41FA5}">
                      <a16:colId xmlns:a16="http://schemas.microsoft.com/office/drawing/2014/main" val="1444230466"/>
                    </a:ext>
                  </a:extLst>
                </a:gridCol>
                <a:gridCol w="743615">
                  <a:extLst>
                    <a:ext uri="{9D8B030D-6E8A-4147-A177-3AD203B41FA5}">
                      <a16:colId xmlns:a16="http://schemas.microsoft.com/office/drawing/2014/main" val="3433204424"/>
                    </a:ext>
                  </a:extLst>
                </a:gridCol>
                <a:gridCol w="723558">
                  <a:extLst>
                    <a:ext uri="{9D8B030D-6E8A-4147-A177-3AD203B41FA5}">
                      <a16:colId xmlns:a16="http://schemas.microsoft.com/office/drawing/2014/main" val="2766350853"/>
                    </a:ext>
                  </a:extLst>
                </a:gridCol>
                <a:gridCol w="790583">
                  <a:extLst>
                    <a:ext uri="{9D8B030D-6E8A-4147-A177-3AD203B41FA5}">
                      <a16:colId xmlns:a16="http://schemas.microsoft.com/office/drawing/2014/main" val="4243272572"/>
                    </a:ext>
                  </a:extLst>
                </a:gridCol>
                <a:gridCol w="828947">
                  <a:extLst>
                    <a:ext uri="{9D8B030D-6E8A-4147-A177-3AD203B41FA5}">
                      <a16:colId xmlns:a16="http://schemas.microsoft.com/office/drawing/2014/main" val="2060386149"/>
                    </a:ext>
                  </a:extLst>
                </a:gridCol>
              </a:tblGrid>
              <a:tr h="5444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CO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PO1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PO2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PO3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PO4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PO5 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PO6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PO7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PO8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PO9</a:t>
                      </a:r>
                      <a:endParaRPr lang="en-IN" sz="1400" b="1" kern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cs typeface="Times New Roman" panose="02020603050405020304" pitchFamily="18" charset="0"/>
                        </a:rPr>
                        <a:t>PO10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PO11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PO12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PSO1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PSO2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257105"/>
                  </a:ext>
                </a:extLst>
              </a:tr>
              <a:tr h="3385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C306.1</a:t>
                      </a:r>
                      <a:endParaRPr lang="en-IN" sz="1400" b="1" kern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799283"/>
                  </a:ext>
                </a:extLst>
              </a:tr>
              <a:tr h="338547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C306.2</a:t>
                      </a:r>
                      <a:endParaRPr lang="en-IN" sz="1400" b="1" kern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4351419"/>
                  </a:ext>
                </a:extLst>
              </a:tr>
              <a:tr h="338547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C306.3</a:t>
                      </a:r>
                      <a:endParaRPr lang="en-IN" sz="1400" b="1" kern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856377"/>
                  </a:ext>
                </a:extLst>
              </a:tr>
              <a:tr h="338547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C306.4</a:t>
                      </a:r>
                      <a:endParaRPr lang="en-IN" sz="1400" b="1" kern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6878805"/>
                  </a:ext>
                </a:extLst>
              </a:tr>
              <a:tr h="338547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C306.5</a:t>
                      </a:r>
                      <a:endParaRPr lang="en-IN" sz="1400" b="1" kern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144712"/>
                  </a:ext>
                </a:extLst>
              </a:tr>
              <a:tr h="3385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C306</a:t>
                      </a:r>
                      <a:endParaRPr lang="en-IN" sz="1400" b="1" kern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1.6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1.6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626114"/>
                  </a:ext>
                </a:extLst>
              </a:tr>
            </a:tbl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921474ED-DFEE-401F-83D7-E65AE07E6470}"/>
              </a:ext>
            </a:extLst>
          </p:cNvPr>
          <p:cNvSpPr txBox="1">
            <a:spLocks/>
          </p:cNvSpPr>
          <p:nvPr/>
        </p:nvSpPr>
        <p:spPr>
          <a:xfrm>
            <a:off x="824242" y="158034"/>
            <a:ext cx="10148558" cy="3667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8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rPr>
              <a:t>Criteria-3</a:t>
            </a: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  </a:t>
            </a:r>
            <a:r>
              <a:rPr lang="en-IN" sz="28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rPr>
              <a:t>Program Outcomes &amp; Course Outcomes</a:t>
            </a:r>
            <a:endParaRPr lang="en-IN" sz="2800" b="1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543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9-Dec-21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13">
            <a:extLst>
              <a:ext uri="{FF2B5EF4-FFF2-40B4-BE49-F238E27FC236}">
                <a16:creationId xmlns:a16="http://schemas.microsoft.com/office/drawing/2014/main" id="{FBF53E48-9F2C-4FDA-8AAE-99DC01BFEE6E}"/>
              </a:ext>
            </a:extLst>
          </p:cNvPr>
          <p:cNvSpPr txBox="1"/>
          <p:nvPr/>
        </p:nvSpPr>
        <p:spPr>
          <a:xfrm>
            <a:off x="2485437" y="183535"/>
            <a:ext cx="7250991" cy="444708"/>
          </a:xfrm>
          <a:prstGeom prst="rect">
            <a:avLst/>
          </a:prstGeom>
        </p:spPr>
        <p:txBody>
          <a:bodyPr vert="horz" wrap="square" lIns="0" tIns="13687" rIns="0" bIns="0" rtlCol="0">
            <a:spAutoFit/>
          </a:bodyPr>
          <a:lstStyle/>
          <a:p>
            <a:pPr marL="13035" algn="ctr">
              <a:spcBef>
                <a:spcPts val="107"/>
              </a:spcBef>
            </a:pPr>
            <a:r>
              <a:rPr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Curriculum</a:t>
            </a:r>
            <a:r>
              <a:rPr sz="2771" b="1" dirty="0">
                <a:solidFill>
                  <a:prstClr val="black"/>
                </a:solidFill>
                <a:latin typeface="Arial Black" panose="020B0A04020102020204" pitchFamily="34" charset="0"/>
                <a:cs typeface="Times New Roman"/>
              </a:rPr>
              <a:t> </a:t>
            </a:r>
            <a:r>
              <a:rPr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Gap for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2016-20 Batch</a:t>
            </a:r>
            <a:endParaRPr sz="2800" b="1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61A3496-BB4C-4E58-9BD8-A45C234E7F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710020"/>
              </p:ext>
            </p:extLst>
          </p:nvPr>
        </p:nvGraphicFramePr>
        <p:xfrm>
          <a:off x="133350" y="1298514"/>
          <a:ext cx="11868153" cy="3526704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562100">
                  <a:extLst>
                    <a:ext uri="{9D8B030D-6E8A-4147-A177-3AD203B41FA5}">
                      <a16:colId xmlns:a16="http://schemas.microsoft.com/office/drawing/2014/main" val="309842321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4117159328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222971079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214117647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567225259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376227003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522334529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172890724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270983782"/>
                    </a:ext>
                  </a:extLst>
                </a:gridCol>
                <a:gridCol w="847328">
                  <a:extLst>
                    <a:ext uri="{9D8B030D-6E8A-4147-A177-3AD203B41FA5}">
                      <a16:colId xmlns:a16="http://schemas.microsoft.com/office/drawing/2014/main" val="1746501279"/>
                    </a:ext>
                  </a:extLst>
                </a:gridCol>
                <a:gridCol w="724737">
                  <a:extLst>
                    <a:ext uri="{9D8B030D-6E8A-4147-A177-3AD203B41FA5}">
                      <a16:colId xmlns:a16="http://schemas.microsoft.com/office/drawing/2014/main" val="904387106"/>
                    </a:ext>
                  </a:extLst>
                </a:gridCol>
                <a:gridCol w="709145">
                  <a:extLst>
                    <a:ext uri="{9D8B030D-6E8A-4147-A177-3AD203B41FA5}">
                      <a16:colId xmlns:a16="http://schemas.microsoft.com/office/drawing/2014/main" val="3565303979"/>
                    </a:ext>
                  </a:extLst>
                </a:gridCol>
                <a:gridCol w="793710">
                  <a:extLst>
                    <a:ext uri="{9D8B030D-6E8A-4147-A177-3AD203B41FA5}">
                      <a16:colId xmlns:a16="http://schemas.microsoft.com/office/drawing/2014/main" val="3253211687"/>
                    </a:ext>
                  </a:extLst>
                </a:gridCol>
                <a:gridCol w="693814">
                  <a:extLst>
                    <a:ext uri="{9D8B030D-6E8A-4147-A177-3AD203B41FA5}">
                      <a16:colId xmlns:a16="http://schemas.microsoft.com/office/drawing/2014/main" val="970820732"/>
                    </a:ext>
                  </a:extLst>
                </a:gridCol>
                <a:gridCol w="688969">
                  <a:extLst>
                    <a:ext uri="{9D8B030D-6E8A-4147-A177-3AD203B41FA5}">
                      <a16:colId xmlns:a16="http://schemas.microsoft.com/office/drawing/2014/main" val="4268646413"/>
                    </a:ext>
                  </a:extLst>
                </a:gridCol>
              </a:tblGrid>
              <a:tr h="60925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3" marR="6843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PO1</a:t>
                      </a:r>
                      <a:endParaRPr lang="en-US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3" marR="6843" marT="2688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PO2</a:t>
                      </a:r>
                      <a:endParaRPr lang="en-US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3" marR="6843" marT="2688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PO3</a:t>
                      </a:r>
                      <a:endParaRPr lang="en-US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3" marR="6843" marT="2688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PO4</a:t>
                      </a:r>
                      <a:endParaRPr lang="en-US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3" marR="6843" marT="2688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PO5</a:t>
                      </a:r>
                      <a:endParaRPr lang="en-US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3" marR="6843" marT="2688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PO6</a:t>
                      </a:r>
                      <a:endParaRPr lang="en-US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3" marR="6843" marT="2688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PO7</a:t>
                      </a:r>
                      <a:endParaRPr lang="en-US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3" marR="6843" marT="2688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PO8</a:t>
                      </a:r>
                      <a:endParaRPr lang="en-US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3" marR="6843" marT="2688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PO9</a:t>
                      </a:r>
                      <a:endParaRPr lang="en-US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3" marR="6843" marT="2688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PO10</a:t>
                      </a:r>
                      <a:endParaRPr lang="en-US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3" marR="6843" marT="2688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PO11</a:t>
                      </a:r>
                      <a:endParaRPr lang="en-US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3" marR="6843" marT="2688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PO12</a:t>
                      </a:r>
                      <a:endParaRPr lang="en-US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3" marR="6843" marT="2688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PSO1</a:t>
                      </a:r>
                      <a:endParaRPr lang="en-US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3" marR="6843" marT="2688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PSO2</a:t>
                      </a:r>
                      <a:endParaRPr lang="en-US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3" marR="6843" marT="2688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465975"/>
                  </a:ext>
                </a:extLst>
              </a:tr>
              <a:tr h="8744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 Black" panose="020B0A04020102020204" pitchFamily="34" charset="0"/>
                        </a:rPr>
                        <a:t>No. of subjects mapped</a:t>
                      </a: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3" marR="6843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Arial Black" panose="020B0A04020102020204" pitchFamily="34" charset="0"/>
                        </a:rPr>
                        <a:t>52</a:t>
                      </a:r>
                      <a:endParaRPr lang="en-US" sz="16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Arial Black" panose="020B0A04020102020204" pitchFamily="34" charset="0"/>
                        </a:rPr>
                        <a:t>51</a:t>
                      </a:r>
                      <a:endParaRPr lang="en-US" sz="16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Arial Black" panose="020B0A04020102020204" pitchFamily="34" charset="0"/>
                        </a:rPr>
                        <a:t>48</a:t>
                      </a:r>
                      <a:endParaRPr lang="en-US" sz="16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Arial Black" panose="020B0A04020102020204" pitchFamily="34" charset="0"/>
                        </a:rPr>
                        <a:t>18</a:t>
                      </a:r>
                      <a:endParaRPr lang="en-US" sz="16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Arial Black" panose="020B0A04020102020204" pitchFamily="34" charset="0"/>
                        </a:rPr>
                        <a:t>21</a:t>
                      </a:r>
                      <a:endParaRPr lang="en-US" sz="16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Arial Black" panose="020B0A04020102020204" pitchFamily="34" charset="0"/>
                        </a:rPr>
                        <a:t>13</a:t>
                      </a:r>
                      <a:endParaRPr lang="en-US" sz="16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Arial Black" panose="020B0A04020102020204" pitchFamily="34" charset="0"/>
                        </a:rPr>
                        <a:t>6</a:t>
                      </a:r>
                      <a:endParaRPr lang="en-US" sz="16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Arial Black" panose="020B0A04020102020204" pitchFamily="34" charset="0"/>
                        </a:rPr>
                        <a:t>5</a:t>
                      </a:r>
                      <a:endParaRPr lang="en-US" sz="16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Arial Black" panose="020B0A04020102020204" pitchFamily="34" charset="0"/>
                        </a:rPr>
                        <a:t>13</a:t>
                      </a:r>
                      <a:endParaRPr lang="en-US" sz="16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Arial Black" panose="020B0A04020102020204" pitchFamily="34" charset="0"/>
                        </a:rPr>
                        <a:t>9</a:t>
                      </a:r>
                      <a:endParaRPr lang="en-US" sz="16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Arial Black" panose="020B0A04020102020204" pitchFamily="34" charset="0"/>
                        </a:rPr>
                        <a:t>6</a:t>
                      </a:r>
                      <a:endParaRPr lang="en-US" sz="16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Arial Black" panose="020B0A04020102020204" pitchFamily="34" charset="0"/>
                        </a:rPr>
                        <a:t>18</a:t>
                      </a:r>
                      <a:endParaRPr lang="en-US" sz="16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Arial Black" panose="020B0A04020102020204" pitchFamily="34" charset="0"/>
                        </a:rPr>
                        <a:t>36</a:t>
                      </a:r>
                      <a:endParaRPr lang="en-US" sz="16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Arial Black" panose="020B0A04020102020204" pitchFamily="34" charset="0"/>
                        </a:rPr>
                        <a:t>38</a:t>
                      </a:r>
                      <a:endParaRPr lang="en-US" sz="16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1115395"/>
                  </a:ext>
                </a:extLst>
              </a:tr>
              <a:tr h="10702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 Black" panose="020B0A04020102020204" pitchFamily="34" charset="0"/>
                        </a:rPr>
                        <a:t>Value of ‘A’</a:t>
                      </a: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3" marR="6843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Arial Black" panose="020B0A04020102020204" pitchFamily="34" charset="0"/>
                        </a:rPr>
                        <a:t>142.30</a:t>
                      </a: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Arial Black" panose="020B0A04020102020204" pitchFamily="34" charset="0"/>
                        </a:rPr>
                        <a:t>120.19</a:t>
                      </a: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Arial Black" panose="020B0A04020102020204" pitchFamily="34" charset="0"/>
                        </a:rPr>
                        <a:t>95.76</a:t>
                      </a: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Arial Black" panose="020B0A04020102020204" pitchFamily="34" charset="0"/>
                        </a:rPr>
                        <a:t>31.18</a:t>
                      </a: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Arial Black" panose="020B0A04020102020204" pitchFamily="34" charset="0"/>
                        </a:rPr>
                        <a:t>41.30</a:t>
                      </a: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Arial Black" panose="020B0A04020102020204" pitchFamily="34" charset="0"/>
                        </a:rPr>
                        <a:t>19.85</a:t>
                      </a: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Arial Black" panose="020B0A04020102020204" pitchFamily="34" charset="0"/>
                        </a:rPr>
                        <a:t>8.80</a:t>
                      </a: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Arial Black" panose="020B0A04020102020204" pitchFamily="34" charset="0"/>
                        </a:rPr>
                        <a:t>8.90</a:t>
                      </a: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Arial Black" panose="020B0A04020102020204" pitchFamily="34" charset="0"/>
                        </a:rPr>
                        <a:t>24.20</a:t>
                      </a: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Arial Black" panose="020B0A04020102020204" pitchFamily="34" charset="0"/>
                        </a:rPr>
                        <a:t>20.40</a:t>
                      </a: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Arial Black" panose="020B0A04020102020204" pitchFamily="34" charset="0"/>
                        </a:rPr>
                        <a:t>9.93</a:t>
                      </a: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Arial Black" panose="020B0A04020102020204" pitchFamily="34" charset="0"/>
                        </a:rPr>
                        <a:t>26.00</a:t>
                      </a: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Arial Black" panose="020B0A04020102020204" pitchFamily="34" charset="0"/>
                        </a:rPr>
                        <a:t>87.40</a:t>
                      </a: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Arial Black" panose="020B0A04020102020204" pitchFamily="34" charset="0"/>
                        </a:rPr>
                        <a:t>61.60</a:t>
                      </a: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491893"/>
                  </a:ext>
                </a:extLst>
              </a:tr>
              <a:tr h="9727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 Black" panose="020B0A04020102020204" pitchFamily="34" charset="0"/>
                        </a:rPr>
                        <a:t>Percentage of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 Black" panose="020B0A04020102020204" pitchFamily="34" charset="0"/>
                        </a:rPr>
                        <a:t>curriculum gap ‘G’</a:t>
                      </a: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3" marR="6843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17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63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62.90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15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58.60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905" marR="47905" marT="684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630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083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A739BD-9C40-45A7-959E-FF724E96016A}"/>
              </a:ext>
            </a:extLst>
          </p:cNvPr>
          <p:cNvSpPr txBox="1"/>
          <p:nvPr/>
        </p:nvSpPr>
        <p:spPr>
          <a:xfrm>
            <a:off x="2189842" y="136525"/>
            <a:ext cx="80735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Assessment</a:t>
            </a:r>
            <a:r>
              <a:rPr lang="en-IN" sz="2800" b="1" dirty="0">
                <a:latin typeface="Arial Black" pitchFamily="34" charset="0"/>
                <a:ea typeface="Times New Roman" panose="02020603050405020304" pitchFamily="18" charset="0"/>
              </a:rPr>
              <a:t> </a:t>
            </a:r>
            <a:r>
              <a:rPr lang="en-IN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Tools for Course Outcomes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90" y="659745"/>
            <a:ext cx="11757819" cy="562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34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E5F8C1-B8B1-4805-A9C5-FF834E5545A6}"/>
              </a:ext>
            </a:extLst>
          </p:cNvPr>
          <p:cNvSpPr/>
          <p:nvPr/>
        </p:nvSpPr>
        <p:spPr>
          <a:xfrm>
            <a:off x="3013243" y="238048"/>
            <a:ext cx="9101796" cy="1524328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pPr>
              <a:lnSpc>
                <a:spcPct val="115000"/>
              </a:lnSpc>
              <a:tabLst>
                <a:tab pos="268094" algn="l"/>
              </a:tabLst>
            </a:pPr>
            <a:r>
              <a:rPr lang="en-IN" sz="1600" b="1" dirty="0">
                <a:latin typeface="Arial Black" pitchFamily="34" charset="0"/>
                <a:ea typeface="Verdana"/>
                <a:cs typeface="Verdana"/>
              </a:rPr>
              <a:t>T</a:t>
            </a:r>
            <a:r>
              <a:rPr lang="en-IN" sz="1600" b="1" dirty="0" smtClean="0">
                <a:latin typeface="Arial Black" pitchFamily="34" charset="0"/>
                <a:ea typeface="Verdana"/>
                <a:cs typeface="Verdana"/>
              </a:rPr>
              <a:t>arget of 60</a:t>
            </a:r>
            <a:r>
              <a:rPr lang="en-IN" sz="1600" b="1" dirty="0">
                <a:latin typeface="Arial Black" pitchFamily="34" charset="0"/>
                <a:ea typeface="Verdana"/>
                <a:cs typeface="Verdana"/>
              </a:rPr>
              <a:t>% </a:t>
            </a:r>
            <a:r>
              <a:rPr lang="en-IN" sz="1600" b="1" dirty="0" smtClean="0">
                <a:latin typeface="Arial Black" pitchFamily="34" charset="0"/>
                <a:ea typeface="Verdana"/>
                <a:cs typeface="Verdana"/>
              </a:rPr>
              <a:t>is set for CIE and SEE for </a:t>
            </a:r>
            <a:r>
              <a:rPr lang="en-IN" sz="1600" b="1" dirty="0">
                <a:latin typeface="Arial Black" pitchFamily="34" charset="0"/>
                <a:ea typeface="Verdana"/>
                <a:cs typeface="Verdana"/>
              </a:rPr>
              <a:t>each </a:t>
            </a:r>
            <a:r>
              <a:rPr lang="en-IN" sz="1600" b="1" dirty="0" smtClean="0">
                <a:latin typeface="Arial Black" pitchFamily="34" charset="0"/>
                <a:ea typeface="Verdana"/>
                <a:cs typeface="Verdana"/>
              </a:rPr>
              <a:t>course.</a:t>
            </a:r>
            <a:endParaRPr lang="en-IN" sz="1600" b="1" dirty="0">
              <a:latin typeface="Arial Black" pitchFamily="34" charset="0"/>
              <a:ea typeface="Verdana"/>
              <a:cs typeface="Verdana"/>
            </a:endParaRPr>
          </a:p>
          <a:p>
            <a:pPr marL="335117" indent="-335117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268094" algn="l"/>
              </a:tabLst>
            </a:pPr>
            <a:r>
              <a:rPr lang="en-IN" sz="1600" b="1" dirty="0">
                <a:solidFill>
                  <a:srgbClr val="000000"/>
                </a:solidFill>
                <a:latin typeface="Arial Black" pitchFamily="34" charset="0"/>
                <a:ea typeface="Verdana"/>
                <a:cs typeface="Verdana"/>
              </a:rPr>
              <a:t>The total no. of students </a:t>
            </a:r>
            <a:r>
              <a:rPr lang="en-IN" sz="1600" b="1" dirty="0" smtClean="0">
                <a:solidFill>
                  <a:srgbClr val="000000"/>
                </a:solidFill>
                <a:latin typeface="Arial Black" pitchFamily="34" charset="0"/>
                <a:ea typeface="Verdana"/>
                <a:cs typeface="Verdana"/>
              </a:rPr>
              <a:t>appearing for </a:t>
            </a:r>
            <a:r>
              <a:rPr lang="en-IN" sz="1600" b="1" dirty="0">
                <a:solidFill>
                  <a:srgbClr val="000000"/>
                </a:solidFill>
                <a:latin typeface="Arial Black" pitchFamily="34" charset="0"/>
                <a:ea typeface="Verdana"/>
                <a:cs typeface="Verdana"/>
              </a:rPr>
              <a:t>the subject is identified as [N]</a:t>
            </a:r>
          </a:p>
          <a:p>
            <a:pPr marL="335117" indent="-335117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268094" algn="l"/>
              </a:tabLst>
            </a:pPr>
            <a:r>
              <a:rPr lang="en-IN" sz="1600" b="1" dirty="0">
                <a:solidFill>
                  <a:srgbClr val="000000"/>
                </a:solidFill>
                <a:latin typeface="Arial Black" pitchFamily="34" charset="0"/>
                <a:ea typeface="Verdana"/>
                <a:cs typeface="Verdana"/>
              </a:rPr>
              <a:t>No. of students scoring greater than the set target [60%] is calculated [N1].</a:t>
            </a:r>
          </a:p>
          <a:p>
            <a:pPr marL="335117" indent="-335117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268094" algn="l"/>
              </a:tabLst>
            </a:pPr>
            <a:r>
              <a:rPr lang="en-IN" sz="1600" b="1" dirty="0">
                <a:solidFill>
                  <a:srgbClr val="000000"/>
                </a:solidFill>
                <a:latin typeface="Arial Black" pitchFamily="34" charset="0"/>
                <a:ea typeface="Verdana"/>
                <a:cs typeface="Verdana"/>
              </a:rPr>
              <a:t>The percentage of students scoring greater than the set target is computed as N1/N * </a:t>
            </a:r>
            <a:r>
              <a:rPr lang="en-IN" sz="1600" b="1" dirty="0" smtClean="0">
                <a:solidFill>
                  <a:srgbClr val="000000"/>
                </a:solidFill>
                <a:latin typeface="Arial Black" pitchFamily="34" charset="0"/>
                <a:ea typeface="Verdana"/>
                <a:cs typeface="Verdana"/>
              </a:rPr>
              <a:t>100</a:t>
            </a:r>
            <a:endParaRPr lang="en-US" sz="1600" b="1" dirty="0">
              <a:latin typeface="Arial Black" pitchFamily="34" charset="0"/>
              <a:ea typeface="Verdana"/>
              <a:cs typeface="Verdan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C97642-7605-46DD-A5F7-A12A39EB21FD}"/>
              </a:ext>
            </a:extLst>
          </p:cNvPr>
          <p:cNvSpPr/>
          <p:nvPr/>
        </p:nvSpPr>
        <p:spPr>
          <a:xfrm>
            <a:off x="2380" y="731613"/>
            <a:ext cx="2951835" cy="693331"/>
          </a:xfrm>
          <a:prstGeom prst="rect">
            <a:avLst/>
          </a:prstGeom>
        </p:spPr>
        <p:txBody>
          <a:bodyPr wrap="none" lIns="107506" tIns="53753" rIns="107506" bIns="53753">
            <a:spAutoFit/>
          </a:bodyPr>
          <a:lstStyle/>
          <a:p>
            <a:r>
              <a:rPr lang="en-US" sz="38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SEE &amp; CIE</a:t>
            </a:r>
            <a:endParaRPr lang="en-US" sz="38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DAF07890-C41B-49FA-AD35-9338A32986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8331159"/>
              </p:ext>
            </p:extLst>
          </p:nvPr>
        </p:nvGraphicFramePr>
        <p:xfrm>
          <a:off x="681212" y="2098748"/>
          <a:ext cx="10672588" cy="4156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261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23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E47CF77-8DC7-42DE-91BE-D8511829C4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493265"/>
              </p:ext>
            </p:extLst>
          </p:nvPr>
        </p:nvGraphicFramePr>
        <p:xfrm>
          <a:off x="177424" y="779822"/>
          <a:ext cx="11895514" cy="390597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811927">
                  <a:extLst>
                    <a:ext uri="{9D8B030D-6E8A-4147-A177-3AD203B41FA5}">
                      <a16:colId xmlns:a16="http://schemas.microsoft.com/office/drawing/2014/main" val="1732901400"/>
                    </a:ext>
                  </a:extLst>
                </a:gridCol>
                <a:gridCol w="2189278">
                  <a:extLst>
                    <a:ext uri="{9D8B030D-6E8A-4147-A177-3AD203B41FA5}">
                      <a16:colId xmlns:a16="http://schemas.microsoft.com/office/drawing/2014/main" val="2847316517"/>
                    </a:ext>
                  </a:extLst>
                </a:gridCol>
                <a:gridCol w="5776685">
                  <a:extLst>
                    <a:ext uri="{9D8B030D-6E8A-4147-A177-3AD203B41FA5}">
                      <a16:colId xmlns:a16="http://schemas.microsoft.com/office/drawing/2014/main" val="4182956746"/>
                    </a:ext>
                  </a:extLst>
                </a:gridCol>
                <a:gridCol w="1335315">
                  <a:extLst>
                    <a:ext uri="{9D8B030D-6E8A-4147-A177-3AD203B41FA5}">
                      <a16:colId xmlns:a16="http://schemas.microsoft.com/office/drawing/2014/main" val="3540441654"/>
                    </a:ext>
                  </a:extLst>
                </a:gridCol>
                <a:gridCol w="1782309">
                  <a:extLst>
                    <a:ext uri="{9D8B030D-6E8A-4147-A177-3AD203B41FA5}">
                      <a16:colId xmlns:a16="http://schemas.microsoft.com/office/drawing/2014/main" val="362273536"/>
                    </a:ext>
                  </a:extLst>
                </a:gridCol>
              </a:tblGrid>
              <a:tr h="465860">
                <a:tc>
                  <a:txBody>
                    <a:bodyPr/>
                    <a:lstStyle/>
                    <a:p>
                      <a:pPr marL="67945" algn="ctr"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ysClr val="windowText" lastClr="000000"/>
                          </a:solidFill>
                          <a:effectLst/>
                        </a:rPr>
                        <a:t> Sl. No.</a:t>
                      </a:r>
                      <a:endParaRPr lang="en-IN" sz="18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ysClr val="windowText" lastClr="000000"/>
                          </a:solidFill>
                          <a:effectLst/>
                        </a:rPr>
                        <a:t>Components</a:t>
                      </a:r>
                      <a:endParaRPr lang="en-IN" sz="18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953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ysClr val="windowText" lastClr="000000"/>
                          </a:solidFill>
                          <a:effectLst/>
                        </a:rPr>
                        <a:t>    Sub-Components</a:t>
                      </a:r>
                      <a:endParaRPr lang="en-IN" sz="18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953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ysClr val="windowText" lastClr="000000"/>
                          </a:solidFill>
                          <a:effectLst/>
                        </a:rPr>
                        <a:t> Weightage  (%)</a:t>
                      </a:r>
                      <a:endParaRPr lang="en-IN" sz="18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953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ysClr val="windowText" lastClr="000000"/>
                          </a:solidFill>
                          <a:effectLst/>
                        </a:rPr>
                        <a:t>Total </a:t>
                      </a:r>
                    </a:p>
                    <a:p>
                      <a:pPr marL="8953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ysClr val="windowText" lastClr="000000"/>
                          </a:solidFill>
                          <a:effectLst/>
                        </a:rPr>
                        <a:t>Weightage (%)</a:t>
                      </a:r>
                      <a:endParaRPr lang="en-IN" sz="18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56101"/>
                  </a:ext>
                </a:extLst>
              </a:tr>
              <a:tr h="232929">
                <a:tc rowSpan="2">
                  <a:txBody>
                    <a:bodyPr/>
                    <a:lstStyle/>
                    <a:p>
                      <a:pPr marL="6794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</a:rPr>
                        <a:t> A1</a:t>
                      </a:r>
                      <a:endParaRPr kumimoji="0" lang="en-IN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7945" algn="l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Theory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Three Internal Tests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32105" algn="l"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en-US" sz="1800" b="1" baseline="0" dirty="0">
                          <a:effectLst/>
                        </a:rPr>
                        <a:t>     </a:t>
                      </a:r>
                      <a:r>
                        <a:rPr lang="en-US" sz="1800" b="1" dirty="0">
                          <a:effectLst/>
                        </a:rPr>
                        <a:t>50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7945" algn="ctr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</a:t>
                      </a:r>
                      <a:r>
                        <a:rPr lang="en-IN" sz="1800" b="1" dirty="0">
                          <a:effectLst/>
                        </a:rPr>
                        <a:t>   </a:t>
                      </a:r>
                      <a:r>
                        <a:rPr lang="en-US" sz="1800" b="1" dirty="0">
                          <a:effectLst/>
                        </a:rPr>
                        <a:t>90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272725"/>
                  </a:ext>
                </a:extLst>
              </a:tr>
              <a:tr h="28606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One University Examination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32105" algn="l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800" b="1" baseline="0" dirty="0">
                          <a:effectLst/>
                        </a:rPr>
                        <a:t>     </a:t>
                      </a:r>
                      <a:r>
                        <a:rPr lang="en-US" sz="1800" b="1" dirty="0">
                          <a:effectLst/>
                        </a:rPr>
                        <a:t>50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315039"/>
                  </a:ext>
                </a:extLst>
              </a:tr>
              <a:tr h="610458">
                <a:tc rowSpan="2">
                  <a:txBody>
                    <a:bodyPr/>
                    <a:lstStyle/>
                    <a:p>
                      <a:pPr marL="6794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</a:rPr>
                        <a:t> A2</a:t>
                      </a:r>
                      <a:endParaRPr kumimoji="0" lang="en-IN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7945" algn="l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Laboratory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Continuous Evaluation through observation book, record book and Viva Voce, Internal Tests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l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    </a:t>
                      </a:r>
                      <a:r>
                        <a:rPr lang="en-US" sz="1800" b="1" baseline="0" dirty="0">
                          <a:effectLst/>
                        </a:rPr>
                        <a:t>     </a:t>
                      </a:r>
                      <a:r>
                        <a:rPr lang="en-US" sz="1800" b="1" dirty="0">
                          <a:effectLst/>
                        </a:rPr>
                        <a:t>50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7945"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    90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365505"/>
                  </a:ext>
                </a:extLst>
              </a:tr>
              <a:tr h="232929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University Examination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32105" algn="l"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     50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664663"/>
                  </a:ext>
                </a:extLst>
              </a:tr>
              <a:tr h="406972">
                <a:tc rowSpan="2">
                  <a:txBody>
                    <a:bodyPr/>
                    <a:lstStyle/>
                    <a:p>
                      <a:pPr marL="6794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</a:rPr>
                        <a:t> A3</a:t>
                      </a:r>
                      <a:endParaRPr kumimoji="0" lang="en-IN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7945" algn="l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Internship</a:t>
                      </a: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Internal evaluation of  Internship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332105" algn="l"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     50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7945" algn="ctr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   </a:t>
                      </a:r>
                      <a:r>
                        <a:rPr lang="en-US" sz="1800" b="1" dirty="0" smtClean="0">
                          <a:effectLst/>
                        </a:rPr>
                        <a:t>100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519331"/>
                  </a:ext>
                </a:extLst>
              </a:tr>
              <a:tr h="40697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External evaluation of Internship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332105" algn="l"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     50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060154"/>
                  </a:ext>
                </a:extLst>
              </a:tr>
              <a:tr h="406972">
                <a:tc rowSpan="2">
                  <a:txBody>
                    <a:bodyPr/>
                    <a:lstStyle/>
                    <a:p>
                      <a:pPr marL="6794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</a:rPr>
                        <a:t> A4</a:t>
                      </a:r>
                      <a:endParaRPr kumimoji="0" lang="en-IN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7945" algn="l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Project Work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Internal evaluation of  project work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          50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0670" algn="ctr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100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655660"/>
                  </a:ext>
                </a:extLst>
              </a:tr>
              <a:tr h="28428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External evaluation of project work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495"/>
                        </a:spcBef>
                        <a:spcAft>
                          <a:spcPts val="0"/>
                        </a:spcAft>
                        <a:tabLst>
                          <a:tab pos="554990" algn="ctr"/>
                        </a:tabLst>
                      </a:pPr>
                      <a:r>
                        <a:rPr lang="en-US" sz="1800" b="1" dirty="0">
                          <a:effectLst/>
                        </a:rPr>
                        <a:t>          50   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720346"/>
                  </a:ext>
                </a:extLst>
              </a:tr>
              <a:tr h="406972">
                <a:tc>
                  <a:txBody>
                    <a:bodyPr/>
                    <a:lstStyle/>
                    <a:p>
                      <a:pPr marL="6794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 A5</a:t>
                      </a:r>
                      <a:endParaRPr lang="en-IN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l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Seminar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Internal Evaluation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l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        100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    </a:t>
                      </a:r>
                      <a:r>
                        <a:rPr lang="en-US" sz="1800" b="1" dirty="0" smtClean="0">
                          <a:effectLst/>
                        </a:rPr>
                        <a:t>100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99" marR="6319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195431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3ABC03E-1EBB-4FDC-AF25-16772ECA49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821469"/>
              </p:ext>
            </p:extLst>
          </p:nvPr>
        </p:nvGraphicFramePr>
        <p:xfrm>
          <a:off x="3269913" y="4859826"/>
          <a:ext cx="8036715" cy="144565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297869">
                  <a:extLst>
                    <a:ext uri="{9D8B030D-6E8A-4147-A177-3AD203B41FA5}">
                      <a16:colId xmlns:a16="http://schemas.microsoft.com/office/drawing/2014/main" val="3815867351"/>
                    </a:ext>
                  </a:extLst>
                </a:gridCol>
                <a:gridCol w="1948416">
                  <a:extLst>
                    <a:ext uri="{9D8B030D-6E8A-4147-A177-3AD203B41FA5}">
                      <a16:colId xmlns:a16="http://schemas.microsoft.com/office/drawing/2014/main" val="3532983308"/>
                    </a:ext>
                  </a:extLst>
                </a:gridCol>
                <a:gridCol w="2653556">
                  <a:extLst>
                    <a:ext uri="{9D8B030D-6E8A-4147-A177-3AD203B41FA5}">
                      <a16:colId xmlns:a16="http://schemas.microsoft.com/office/drawing/2014/main" val="587217906"/>
                    </a:ext>
                  </a:extLst>
                </a:gridCol>
                <a:gridCol w="2136874">
                  <a:extLst>
                    <a:ext uri="{9D8B030D-6E8A-4147-A177-3AD203B41FA5}">
                      <a16:colId xmlns:a16="http://schemas.microsoft.com/office/drawing/2014/main" val="3522328917"/>
                    </a:ext>
                  </a:extLst>
                </a:gridCol>
              </a:tblGrid>
              <a:tr h="384982">
                <a:tc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</a:rPr>
                        <a:t>  Sl. No.</a:t>
                      </a:r>
                      <a:endParaRPr lang="en-IN" sz="1400" b="1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 marR="252730" algn="ctr">
                        <a:lnSpc>
                          <a:spcPct val="150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</a:rPr>
                        <a:t>Components</a:t>
                      </a:r>
                      <a:endParaRPr lang="en-IN" sz="1400" b="1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110490" algn="ctr">
                        <a:lnSpc>
                          <a:spcPct val="150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</a:rPr>
                        <a:t>Sub Component</a:t>
                      </a:r>
                      <a:endParaRPr lang="en-IN" sz="1400" b="1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7060" indent="-490220" algn="ctr">
                        <a:lnSpc>
                          <a:spcPct val="150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</a:rPr>
                        <a:t>Weightage (%)</a:t>
                      </a:r>
                      <a:endParaRPr lang="en-IN" sz="1400" b="1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732240"/>
                  </a:ext>
                </a:extLst>
              </a:tr>
              <a:tr h="484156">
                <a:tc>
                  <a:txBody>
                    <a:bodyPr/>
                    <a:lstStyle/>
                    <a:p>
                      <a:pPr marL="175895"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 Black" pitchFamily="34" charset="0"/>
                        </a:rPr>
                        <a:t>A1</a:t>
                      </a:r>
                      <a:endParaRPr lang="en-IN" sz="1400" b="1" dirty="0">
                        <a:effectLst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 marR="251460" algn="ctr">
                        <a:lnSpc>
                          <a:spcPct val="15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 Black" pitchFamily="34" charset="0"/>
                        </a:rPr>
                        <a:t>Theory</a:t>
                      </a:r>
                      <a:endParaRPr lang="en-IN" sz="1400" b="1" dirty="0">
                        <a:effectLst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290830" algn="ctr">
                        <a:lnSpc>
                          <a:spcPct val="15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 Black" pitchFamily="34" charset="0"/>
                        </a:rPr>
                        <a:t>Course End Survey</a:t>
                      </a:r>
                      <a:endParaRPr lang="en-IN" sz="1400" b="1" dirty="0">
                        <a:effectLst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108585" algn="ctr">
                        <a:lnSpc>
                          <a:spcPct val="15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 Black" pitchFamily="34" charset="0"/>
                        </a:rPr>
                        <a:t>10       </a:t>
                      </a:r>
                      <a:endParaRPr lang="en-IN" sz="1400" b="1" dirty="0">
                        <a:effectLst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844413"/>
                  </a:ext>
                </a:extLst>
              </a:tr>
              <a:tr h="576520">
                <a:tc>
                  <a:txBody>
                    <a:bodyPr/>
                    <a:lstStyle/>
                    <a:p>
                      <a:pPr marL="175895"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 Black" pitchFamily="34" charset="0"/>
                        </a:rPr>
                        <a:t>A2</a:t>
                      </a:r>
                      <a:endParaRPr lang="en-IN" sz="1400" b="1" dirty="0">
                        <a:effectLst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 marR="252730"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 Black" pitchFamily="34" charset="0"/>
                        </a:rPr>
                        <a:t>Laboratory</a:t>
                      </a:r>
                      <a:endParaRPr lang="en-IN" sz="1400" b="1" dirty="0">
                        <a:effectLst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290830"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 Black" pitchFamily="34" charset="0"/>
                        </a:rPr>
                        <a:t>Course End Survey</a:t>
                      </a:r>
                      <a:endParaRPr lang="en-IN" sz="1400" b="1" dirty="0">
                        <a:effectLst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108585" algn="ctr">
                        <a:lnSpc>
                          <a:spcPct val="15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 Black" pitchFamily="34" charset="0"/>
                        </a:rPr>
                        <a:t>10                     </a:t>
                      </a:r>
                      <a:endParaRPr lang="en-IN" sz="1400" b="1" dirty="0">
                        <a:effectLst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221561"/>
                  </a:ext>
                </a:extLst>
              </a:tr>
            </a:tbl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FA63A5E0-421D-47AB-8227-DF9AC9F02BF4}"/>
              </a:ext>
            </a:extLst>
          </p:cNvPr>
          <p:cNvSpPr txBox="1">
            <a:spLocks/>
          </p:cNvSpPr>
          <p:nvPr/>
        </p:nvSpPr>
        <p:spPr>
          <a:xfrm>
            <a:off x="1299807" y="72691"/>
            <a:ext cx="9191755" cy="5306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Arial Black" pitchFamily="34" charset="0"/>
                <a:ea typeface="Times New Roman" panose="02020603050405020304" pitchFamily="18" charset="0"/>
              </a:rPr>
              <a:t/>
            </a:r>
            <a:br>
              <a:rPr lang="en-US" sz="1800" b="1" dirty="0">
                <a:latin typeface="Arial Black" pitchFamily="34" charset="0"/>
                <a:ea typeface="Times New Roman" panose="02020603050405020304" pitchFamily="18" charset="0"/>
              </a:rPr>
            </a:br>
            <a:r>
              <a:rPr lang="en-IN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rPr>
              <a:t>Assessment</a:t>
            </a:r>
            <a:r>
              <a:rPr lang="en-IN" sz="1800" b="1" dirty="0">
                <a:latin typeface="Arial Black" pitchFamily="34" charset="0"/>
                <a:ea typeface="Times New Roman" panose="02020603050405020304" pitchFamily="18" charset="0"/>
              </a:rPr>
              <a:t> </a:t>
            </a:r>
            <a:r>
              <a:rPr lang="en-IN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rPr>
              <a:t>Tools for Course </a:t>
            </a:r>
            <a:r>
              <a:rPr lang="en-IN" sz="28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rPr>
              <a:t>Outcomes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0F846B-FDBE-4533-9194-7967BEF1C60E}"/>
              </a:ext>
            </a:extLst>
          </p:cNvPr>
          <p:cNvSpPr/>
          <p:nvPr/>
        </p:nvSpPr>
        <p:spPr>
          <a:xfrm>
            <a:off x="53966" y="411953"/>
            <a:ext cx="37637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IN" sz="2000" b="1" dirty="0">
                <a:latin typeface="Arial Black" pitchFamily="34" charset="0"/>
              </a:rPr>
              <a:t>Direct Assessment Tools </a:t>
            </a:r>
            <a:endParaRPr lang="en-IN" sz="2400" dirty="0">
              <a:solidFill>
                <a:schemeClr val="tx1"/>
              </a:solidFill>
              <a:latin typeface="Arial Black" pitchFamily="34" charset="0"/>
              <a:cs typeface="Times New Roman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AFE673-241B-44C6-A0D5-56C207C9FD02}"/>
              </a:ext>
            </a:extLst>
          </p:cNvPr>
          <p:cNvSpPr/>
          <p:nvPr/>
        </p:nvSpPr>
        <p:spPr>
          <a:xfrm>
            <a:off x="607758" y="5053666"/>
            <a:ext cx="17580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IN" b="1" dirty="0">
                <a:latin typeface="Arial Black" pitchFamily="34" charset="0"/>
              </a:rPr>
              <a:t>Indirect Assessment Tools </a:t>
            </a:r>
            <a:endParaRPr lang="en-IN" sz="2000" dirty="0">
              <a:solidFill>
                <a:schemeClr val="tx1"/>
              </a:solidFill>
              <a:latin typeface="Arial Black" pitchFamily="34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4305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24</a:t>
            </a:fld>
            <a:endParaRPr lang="en-US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0465EF8-5963-410F-BBE4-1DB7112D2B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913960"/>
              </p:ext>
            </p:extLst>
          </p:nvPr>
        </p:nvGraphicFramePr>
        <p:xfrm>
          <a:off x="370110" y="651449"/>
          <a:ext cx="11503021" cy="26365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{3B4B98B0-60AC-42C2-AFA5-B58CD77FA1E5}</a:tableStyleId>
              </a:tblPr>
              <a:tblGrid>
                <a:gridCol w="909078">
                  <a:extLst>
                    <a:ext uri="{9D8B030D-6E8A-4147-A177-3AD203B41FA5}">
                      <a16:colId xmlns:a16="http://schemas.microsoft.com/office/drawing/2014/main" val="564834365"/>
                    </a:ext>
                  </a:extLst>
                </a:gridCol>
                <a:gridCol w="10593943">
                  <a:extLst>
                    <a:ext uri="{9D8B030D-6E8A-4147-A177-3AD203B41FA5}">
                      <a16:colId xmlns:a16="http://schemas.microsoft.com/office/drawing/2014/main" val="3763390459"/>
                    </a:ext>
                  </a:extLst>
                </a:gridCol>
              </a:tblGrid>
              <a:tr h="531281">
                <a:tc>
                  <a:txBody>
                    <a:bodyPr/>
                    <a:lstStyle/>
                    <a:p>
                      <a:pPr marL="67945" algn="ctr">
                        <a:lnSpc>
                          <a:spcPts val="1365"/>
                        </a:lnSpc>
                        <a:spcAft>
                          <a:spcPts val="0"/>
                        </a:spcAft>
                      </a:pPr>
                      <a:endParaRPr lang="en-US" sz="1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marL="67945" algn="ctr">
                        <a:lnSpc>
                          <a:spcPts val="1365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Sl. No.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CO Attainment Calculation</a:t>
                      </a:r>
                      <a:endParaRPr lang="en-IN" sz="16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4924305"/>
                  </a:ext>
                </a:extLst>
              </a:tr>
              <a:tr h="520118">
                <a:tc>
                  <a:txBody>
                    <a:bodyPr/>
                    <a:lstStyle/>
                    <a:p>
                      <a:pPr marL="67945" algn="ctr">
                        <a:lnSpc>
                          <a:spcPts val="1365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en-IN" sz="1400" b="1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 marR="28956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 Black" panose="020B0A04020102020204" pitchFamily="34" charset="0"/>
                        </a:rPr>
                        <a:t>To</a:t>
                      </a:r>
                      <a:r>
                        <a:rPr lang="en-US" sz="1800" b="1" baseline="0" dirty="0">
                          <a:effectLst/>
                          <a:latin typeface="Arial Black" panose="020B0A04020102020204" pitchFamily="34" charset="0"/>
                        </a:rPr>
                        <a:t> Obtain the Attainment level </a:t>
                      </a:r>
                      <a:r>
                        <a:rPr lang="en-US" sz="1800" b="1" dirty="0">
                          <a:effectLst/>
                          <a:latin typeface="Arial Black" panose="020B0A04020102020204" pitchFamily="34" charset="0"/>
                        </a:rPr>
                        <a:t>50% of internal test attainment is considered as [N1] and </a:t>
                      </a:r>
                      <a:r>
                        <a:rPr lang="en-US" sz="1800" b="1" baseline="0" dirty="0">
                          <a:effectLst/>
                          <a:latin typeface="Arial Black" panose="020B0A04020102020204" pitchFamily="34" charset="0"/>
                        </a:rPr>
                        <a:t>50</a:t>
                      </a:r>
                      <a:r>
                        <a:rPr lang="en-US" sz="1800" b="1" dirty="0">
                          <a:effectLst/>
                          <a:latin typeface="Arial Black" panose="020B0A04020102020204" pitchFamily="34" charset="0"/>
                        </a:rPr>
                        <a:t>% of university Attainment and is considered as [N2] for every CO.</a:t>
                      </a:r>
                      <a:endParaRPr lang="en-IN" sz="1600" b="1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5508171"/>
                  </a:ext>
                </a:extLst>
              </a:tr>
              <a:tr h="569645">
                <a:tc>
                  <a:txBody>
                    <a:bodyPr/>
                    <a:lstStyle/>
                    <a:p>
                      <a:pPr marL="67945" algn="ctr">
                        <a:lnSpc>
                          <a:spcPts val="1365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  <a:endParaRPr lang="en-IN" sz="1400" b="1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>
                          <a:effectLst/>
                          <a:latin typeface="Arial Black" panose="020B0A04020102020204" pitchFamily="34" charset="0"/>
                        </a:rPr>
                        <a:t>The Attainment is calculated as [N1 + N2] for every CO and 90% of this will be calculated</a:t>
                      </a:r>
                      <a:r>
                        <a:rPr lang="en-IN" sz="1700" b="1" baseline="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700" b="1" dirty="0">
                          <a:effectLst/>
                          <a:latin typeface="Arial Black" panose="020B0A04020102020204" pitchFamily="34" charset="0"/>
                        </a:rPr>
                        <a:t>as [N3].</a:t>
                      </a:r>
                      <a:endParaRPr lang="en-IN" sz="1700" b="1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9523616"/>
                  </a:ext>
                </a:extLst>
              </a:tr>
              <a:tr h="284822">
                <a:tc>
                  <a:txBody>
                    <a:bodyPr/>
                    <a:lstStyle/>
                    <a:p>
                      <a:pPr marL="6794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 Black" panose="020B0A04020102020204" pitchFamily="34" charset="0"/>
                        </a:rPr>
                        <a:t>3</a:t>
                      </a:r>
                      <a:endParaRPr lang="en-IN" sz="1400" b="1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>
                          <a:effectLst/>
                          <a:latin typeface="Arial Black" panose="020B0A04020102020204" pitchFamily="34" charset="0"/>
                        </a:rPr>
                        <a:t>10% of Course end survey Attainment level is obtained as [N4].</a:t>
                      </a:r>
                      <a:endParaRPr lang="en-IN" sz="1700" b="1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3583250"/>
                  </a:ext>
                </a:extLst>
              </a:tr>
              <a:tr h="284822">
                <a:tc>
                  <a:txBody>
                    <a:bodyPr/>
                    <a:lstStyle/>
                    <a:p>
                      <a:pPr marL="6794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 Black" panose="020B0A04020102020204" pitchFamily="34" charset="0"/>
                        </a:rPr>
                        <a:t>4</a:t>
                      </a:r>
                      <a:endParaRPr lang="en-IN" sz="1400" b="1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>
                          <a:effectLst/>
                          <a:latin typeface="Arial Black" panose="020B0A04020102020204" pitchFamily="34" charset="0"/>
                        </a:rPr>
                        <a:t>The Final Attainment of the course is given by [N3 + N4] for every CO.</a:t>
                      </a:r>
                      <a:endParaRPr lang="en-IN" sz="1700" b="1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7563830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A87ECC82-9900-4A8E-8317-85D6CEC0B6B2}"/>
              </a:ext>
            </a:extLst>
          </p:cNvPr>
          <p:cNvSpPr/>
          <p:nvPr/>
        </p:nvSpPr>
        <p:spPr>
          <a:xfrm>
            <a:off x="2534421" y="102471"/>
            <a:ext cx="77266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Process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for CO Attainment Calculation</a:t>
            </a:r>
            <a:endParaRPr lang="en-IN" sz="2800" b="1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CD46BC2-2FA5-4DD9-8F3E-11C67A5549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365692"/>
              </p:ext>
            </p:extLst>
          </p:nvPr>
        </p:nvGraphicFramePr>
        <p:xfrm>
          <a:off x="322881" y="3302631"/>
          <a:ext cx="11546238" cy="3008019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548282">
                  <a:extLst>
                    <a:ext uri="{9D8B030D-6E8A-4147-A177-3AD203B41FA5}">
                      <a16:colId xmlns:a16="http://schemas.microsoft.com/office/drawing/2014/main" val="4014796484"/>
                    </a:ext>
                  </a:extLst>
                </a:gridCol>
                <a:gridCol w="548282">
                  <a:extLst>
                    <a:ext uri="{9D8B030D-6E8A-4147-A177-3AD203B41FA5}">
                      <a16:colId xmlns:a16="http://schemas.microsoft.com/office/drawing/2014/main" val="2681526755"/>
                    </a:ext>
                  </a:extLst>
                </a:gridCol>
                <a:gridCol w="548282">
                  <a:extLst>
                    <a:ext uri="{9D8B030D-6E8A-4147-A177-3AD203B41FA5}">
                      <a16:colId xmlns:a16="http://schemas.microsoft.com/office/drawing/2014/main" val="601999460"/>
                    </a:ext>
                  </a:extLst>
                </a:gridCol>
                <a:gridCol w="548282">
                  <a:extLst>
                    <a:ext uri="{9D8B030D-6E8A-4147-A177-3AD203B41FA5}">
                      <a16:colId xmlns:a16="http://schemas.microsoft.com/office/drawing/2014/main" val="20194487"/>
                    </a:ext>
                  </a:extLst>
                </a:gridCol>
                <a:gridCol w="548282">
                  <a:extLst>
                    <a:ext uri="{9D8B030D-6E8A-4147-A177-3AD203B41FA5}">
                      <a16:colId xmlns:a16="http://schemas.microsoft.com/office/drawing/2014/main" val="3994596265"/>
                    </a:ext>
                  </a:extLst>
                </a:gridCol>
                <a:gridCol w="1544123">
                  <a:extLst>
                    <a:ext uri="{9D8B030D-6E8A-4147-A177-3AD203B41FA5}">
                      <a16:colId xmlns:a16="http://schemas.microsoft.com/office/drawing/2014/main" val="1972056922"/>
                    </a:ext>
                  </a:extLst>
                </a:gridCol>
                <a:gridCol w="773055">
                  <a:extLst>
                    <a:ext uri="{9D8B030D-6E8A-4147-A177-3AD203B41FA5}">
                      <a16:colId xmlns:a16="http://schemas.microsoft.com/office/drawing/2014/main" val="480887731"/>
                    </a:ext>
                  </a:extLst>
                </a:gridCol>
                <a:gridCol w="1140708">
                  <a:extLst>
                    <a:ext uri="{9D8B030D-6E8A-4147-A177-3AD203B41FA5}">
                      <a16:colId xmlns:a16="http://schemas.microsoft.com/office/drawing/2014/main" val="698765248"/>
                    </a:ext>
                  </a:extLst>
                </a:gridCol>
                <a:gridCol w="1263806">
                  <a:extLst>
                    <a:ext uri="{9D8B030D-6E8A-4147-A177-3AD203B41FA5}">
                      <a16:colId xmlns:a16="http://schemas.microsoft.com/office/drawing/2014/main" val="2063571165"/>
                    </a:ext>
                  </a:extLst>
                </a:gridCol>
                <a:gridCol w="743420">
                  <a:extLst>
                    <a:ext uri="{9D8B030D-6E8A-4147-A177-3AD203B41FA5}">
                      <a16:colId xmlns:a16="http://schemas.microsoft.com/office/drawing/2014/main" val="1797564111"/>
                    </a:ext>
                  </a:extLst>
                </a:gridCol>
                <a:gridCol w="1450659">
                  <a:extLst>
                    <a:ext uri="{9D8B030D-6E8A-4147-A177-3AD203B41FA5}">
                      <a16:colId xmlns:a16="http://schemas.microsoft.com/office/drawing/2014/main" val="1971452395"/>
                    </a:ext>
                  </a:extLst>
                </a:gridCol>
                <a:gridCol w="1889057">
                  <a:extLst>
                    <a:ext uri="{9D8B030D-6E8A-4147-A177-3AD203B41FA5}">
                      <a16:colId xmlns:a16="http://schemas.microsoft.com/office/drawing/2014/main" val="2385589692"/>
                    </a:ext>
                  </a:extLst>
                </a:gridCol>
              </a:tblGrid>
              <a:tr h="11922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CO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CIE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[N1]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SEE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[N2]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DIRECT      ATTAINMENT               50% of [N1]+ 50% of [N2]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LEVEL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200" b="1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[N3]                         90% of ([N1]+[N2])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INDIRECT ATTAINMENT              Course end survey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LEVEL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[N4] 10% of   Course end survey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ATTAINMENT LEVEL [N3]+[N4]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698874"/>
                  </a:ext>
                </a:extLst>
              </a:tr>
              <a:tr h="294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CO1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96.31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48.16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31.80</a:t>
                      </a:r>
                      <a:endParaRPr kumimoji="0" lang="en-IN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79.91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</a:t>
                      </a:r>
                      <a:endParaRPr kumimoji="0" lang="en-IN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kumimoji="0" lang="en-US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91.00</a:t>
                      </a:r>
                      <a:endParaRPr kumimoji="0" lang="en-US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6935259"/>
                  </a:ext>
                </a:extLst>
              </a:tr>
              <a:tr h="294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CO2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95.05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47.53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31.80</a:t>
                      </a:r>
                      <a:endParaRPr kumimoji="0" lang="en-IN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79.28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</a:t>
                      </a:r>
                      <a:endParaRPr kumimoji="0" lang="en-IN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91.00</a:t>
                      </a:r>
                      <a:endParaRPr kumimoji="0" lang="en-US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0029162"/>
                  </a:ext>
                </a:extLst>
              </a:tr>
              <a:tr h="294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CO3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IN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97.34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IN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48.67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31.80</a:t>
                      </a:r>
                      <a:endParaRPr kumimoji="0" lang="en-IN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80.42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</a:t>
                      </a:r>
                      <a:endParaRPr kumimoji="0" lang="en-IN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91.00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9609028"/>
                  </a:ext>
                </a:extLst>
              </a:tr>
              <a:tr h="294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CO4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IN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91.47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IN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45.74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31.80</a:t>
                      </a:r>
                      <a:endParaRPr kumimoji="0" lang="en-IN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77.49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</a:t>
                      </a:r>
                      <a:endParaRPr kumimoji="0" lang="en-IN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91.00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3646199"/>
                  </a:ext>
                </a:extLst>
              </a:tr>
              <a:tr h="3441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CO5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83.08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41.54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31.80</a:t>
                      </a:r>
                      <a:endParaRPr kumimoji="0" lang="en-IN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73.29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IN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</a:t>
                      </a:r>
                      <a:endParaRPr kumimoji="0" lang="en-IN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91.00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7381066"/>
                  </a:ext>
                </a:extLst>
              </a:tr>
              <a:tr h="294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AVG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10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200" b="1" dirty="0">
                        <a:effectLst/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7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7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7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7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7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7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7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7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7620" marR="7620" marT="762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68363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482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287CC8-B743-4500-9E25-00ECB253F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63" y="837127"/>
            <a:ext cx="11200802" cy="512579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305ED31-8830-49A0-AEDD-1FF7FE5FED7C}"/>
              </a:ext>
            </a:extLst>
          </p:cNvPr>
          <p:cNvSpPr/>
          <p:nvPr/>
        </p:nvSpPr>
        <p:spPr>
          <a:xfrm>
            <a:off x="32384" y="182085"/>
            <a:ext cx="121272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Assessment</a:t>
            </a:r>
            <a:r>
              <a:rPr lang="en-US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Tools used for 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PO &amp;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PSO Attainment C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alculation</a:t>
            </a:r>
            <a:endParaRPr lang="en-IN" sz="2800" b="1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14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0275" y="6492873"/>
            <a:ext cx="2743200" cy="365125"/>
          </a:xfrm>
        </p:spPr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492874"/>
            <a:ext cx="4114800" cy="365125"/>
          </a:xfrm>
        </p:spPr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8523" y="6492875"/>
            <a:ext cx="2743200" cy="365125"/>
          </a:xfrm>
        </p:spPr>
        <p:txBody>
          <a:bodyPr/>
          <a:lstStyle/>
          <a:p>
            <a:fld id="{B8E2B019-4991-4B21-9B5A-CB93EC904FA2}" type="slidenum">
              <a:rPr lang="en-US" smtClean="0"/>
              <a:pPr/>
              <a:t>26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D24E0B0-B1E2-49C1-8824-86E68F7D23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389747"/>
              </p:ext>
            </p:extLst>
          </p:nvPr>
        </p:nvGraphicFramePr>
        <p:xfrm>
          <a:off x="170276" y="4404161"/>
          <a:ext cx="11851447" cy="198241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94296">
                  <a:extLst>
                    <a:ext uri="{9D8B030D-6E8A-4147-A177-3AD203B41FA5}">
                      <a16:colId xmlns:a16="http://schemas.microsoft.com/office/drawing/2014/main" val="1737224215"/>
                    </a:ext>
                  </a:extLst>
                </a:gridCol>
                <a:gridCol w="868982">
                  <a:extLst>
                    <a:ext uri="{9D8B030D-6E8A-4147-A177-3AD203B41FA5}">
                      <a16:colId xmlns:a16="http://schemas.microsoft.com/office/drawing/2014/main" val="4173987571"/>
                    </a:ext>
                  </a:extLst>
                </a:gridCol>
                <a:gridCol w="747777">
                  <a:extLst>
                    <a:ext uri="{9D8B030D-6E8A-4147-A177-3AD203B41FA5}">
                      <a16:colId xmlns:a16="http://schemas.microsoft.com/office/drawing/2014/main" val="3315759825"/>
                    </a:ext>
                  </a:extLst>
                </a:gridCol>
                <a:gridCol w="768321">
                  <a:extLst>
                    <a:ext uri="{9D8B030D-6E8A-4147-A177-3AD203B41FA5}">
                      <a16:colId xmlns:a16="http://schemas.microsoft.com/office/drawing/2014/main" val="1432032399"/>
                    </a:ext>
                  </a:extLst>
                </a:gridCol>
                <a:gridCol w="768321">
                  <a:extLst>
                    <a:ext uri="{9D8B030D-6E8A-4147-A177-3AD203B41FA5}">
                      <a16:colId xmlns:a16="http://schemas.microsoft.com/office/drawing/2014/main" val="98427517"/>
                    </a:ext>
                  </a:extLst>
                </a:gridCol>
                <a:gridCol w="768321">
                  <a:extLst>
                    <a:ext uri="{9D8B030D-6E8A-4147-A177-3AD203B41FA5}">
                      <a16:colId xmlns:a16="http://schemas.microsoft.com/office/drawing/2014/main" val="1329646950"/>
                    </a:ext>
                  </a:extLst>
                </a:gridCol>
                <a:gridCol w="768321">
                  <a:extLst>
                    <a:ext uri="{9D8B030D-6E8A-4147-A177-3AD203B41FA5}">
                      <a16:colId xmlns:a16="http://schemas.microsoft.com/office/drawing/2014/main" val="2633464284"/>
                    </a:ext>
                  </a:extLst>
                </a:gridCol>
                <a:gridCol w="768321">
                  <a:extLst>
                    <a:ext uri="{9D8B030D-6E8A-4147-A177-3AD203B41FA5}">
                      <a16:colId xmlns:a16="http://schemas.microsoft.com/office/drawing/2014/main" val="1397557826"/>
                    </a:ext>
                  </a:extLst>
                </a:gridCol>
                <a:gridCol w="768321">
                  <a:extLst>
                    <a:ext uri="{9D8B030D-6E8A-4147-A177-3AD203B41FA5}">
                      <a16:colId xmlns:a16="http://schemas.microsoft.com/office/drawing/2014/main" val="3497256191"/>
                    </a:ext>
                  </a:extLst>
                </a:gridCol>
                <a:gridCol w="768321">
                  <a:extLst>
                    <a:ext uri="{9D8B030D-6E8A-4147-A177-3AD203B41FA5}">
                      <a16:colId xmlns:a16="http://schemas.microsoft.com/office/drawing/2014/main" val="15082338"/>
                    </a:ext>
                  </a:extLst>
                </a:gridCol>
                <a:gridCol w="772429">
                  <a:extLst>
                    <a:ext uri="{9D8B030D-6E8A-4147-A177-3AD203B41FA5}">
                      <a16:colId xmlns:a16="http://schemas.microsoft.com/office/drawing/2014/main" val="2629052537"/>
                    </a:ext>
                  </a:extLst>
                </a:gridCol>
                <a:gridCol w="772429">
                  <a:extLst>
                    <a:ext uri="{9D8B030D-6E8A-4147-A177-3AD203B41FA5}">
                      <a16:colId xmlns:a16="http://schemas.microsoft.com/office/drawing/2014/main" val="1962092674"/>
                    </a:ext>
                  </a:extLst>
                </a:gridCol>
                <a:gridCol w="772429">
                  <a:extLst>
                    <a:ext uri="{9D8B030D-6E8A-4147-A177-3AD203B41FA5}">
                      <a16:colId xmlns:a16="http://schemas.microsoft.com/office/drawing/2014/main" val="1605932303"/>
                    </a:ext>
                  </a:extLst>
                </a:gridCol>
                <a:gridCol w="772429">
                  <a:extLst>
                    <a:ext uri="{9D8B030D-6E8A-4147-A177-3AD203B41FA5}">
                      <a16:colId xmlns:a16="http://schemas.microsoft.com/office/drawing/2014/main" val="3437359869"/>
                    </a:ext>
                  </a:extLst>
                </a:gridCol>
                <a:gridCol w="772429">
                  <a:extLst>
                    <a:ext uri="{9D8B030D-6E8A-4147-A177-3AD203B41FA5}">
                      <a16:colId xmlns:a16="http://schemas.microsoft.com/office/drawing/2014/main" val="3838777055"/>
                    </a:ext>
                  </a:extLst>
                </a:gridCol>
              </a:tblGrid>
              <a:tr h="4915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PO1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PO2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PO3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PO4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PO5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PO6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PO7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PO8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PO9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PO10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PO11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PO12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PSO1</a:t>
                      </a:r>
                      <a:endParaRPr lang="en-US" sz="20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PSO2</a:t>
                      </a:r>
                      <a:endParaRPr lang="en-US" sz="20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390193"/>
                  </a:ext>
                </a:extLst>
              </a:tr>
              <a:tr h="5003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2015-19</a:t>
                      </a:r>
                      <a:endParaRPr lang="en-US" sz="20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365989"/>
                  </a:ext>
                </a:extLst>
              </a:tr>
              <a:tr h="49907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2016-20</a:t>
                      </a:r>
                      <a:endParaRPr lang="en-US" sz="20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455021"/>
                  </a:ext>
                </a:extLst>
              </a:tr>
              <a:tr h="4915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2017-21</a:t>
                      </a:r>
                      <a:endParaRPr lang="en-US" sz="20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637085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A2E7766F-C07F-4CAE-B17B-3E93E78A00B3}"/>
              </a:ext>
            </a:extLst>
          </p:cNvPr>
          <p:cNvSpPr/>
          <p:nvPr/>
        </p:nvSpPr>
        <p:spPr>
          <a:xfrm>
            <a:off x="2833170" y="0"/>
            <a:ext cx="58416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Attainment</a:t>
            </a:r>
            <a:r>
              <a:rPr lang="en-IN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IN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of POs and PSOs 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4C6933F-5257-434F-88B9-B3B2ED25F7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805701"/>
              </p:ext>
            </p:extLst>
          </p:nvPr>
        </p:nvGraphicFramePr>
        <p:xfrm>
          <a:off x="170276" y="471427"/>
          <a:ext cx="11851447" cy="37860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780164">
                  <a:extLst>
                    <a:ext uri="{9D8B030D-6E8A-4147-A177-3AD203B41FA5}">
                      <a16:colId xmlns:a16="http://schemas.microsoft.com/office/drawing/2014/main" val="1737224215"/>
                    </a:ext>
                  </a:extLst>
                </a:gridCol>
                <a:gridCol w="540913">
                  <a:extLst>
                    <a:ext uri="{9D8B030D-6E8A-4147-A177-3AD203B41FA5}">
                      <a16:colId xmlns:a16="http://schemas.microsoft.com/office/drawing/2014/main" val="4173987571"/>
                    </a:ext>
                  </a:extLst>
                </a:gridCol>
                <a:gridCol w="579549">
                  <a:extLst>
                    <a:ext uri="{9D8B030D-6E8A-4147-A177-3AD203B41FA5}">
                      <a16:colId xmlns:a16="http://schemas.microsoft.com/office/drawing/2014/main" val="3315759825"/>
                    </a:ext>
                  </a:extLst>
                </a:gridCol>
                <a:gridCol w="605307">
                  <a:extLst>
                    <a:ext uri="{9D8B030D-6E8A-4147-A177-3AD203B41FA5}">
                      <a16:colId xmlns:a16="http://schemas.microsoft.com/office/drawing/2014/main" val="1432032399"/>
                    </a:ext>
                  </a:extLst>
                </a:gridCol>
                <a:gridCol w="641764">
                  <a:extLst>
                    <a:ext uri="{9D8B030D-6E8A-4147-A177-3AD203B41FA5}">
                      <a16:colId xmlns:a16="http://schemas.microsoft.com/office/drawing/2014/main" val="98427517"/>
                    </a:ext>
                  </a:extLst>
                </a:gridCol>
                <a:gridCol w="768321">
                  <a:extLst>
                    <a:ext uri="{9D8B030D-6E8A-4147-A177-3AD203B41FA5}">
                      <a16:colId xmlns:a16="http://schemas.microsoft.com/office/drawing/2014/main" val="1329646950"/>
                    </a:ext>
                  </a:extLst>
                </a:gridCol>
                <a:gridCol w="768321">
                  <a:extLst>
                    <a:ext uri="{9D8B030D-6E8A-4147-A177-3AD203B41FA5}">
                      <a16:colId xmlns:a16="http://schemas.microsoft.com/office/drawing/2014/main" val="2633464284"/>
                    </a:ext>
                  </a:extLst>
                </a:gridCol>
                <a:gridCol w="768321">
                  <a:extLst>
                    <a:ext uri="{9D8B030D-6E8A-4147-A177-3AD203B41FA5}">
                      <a16:colId xmlns:a16="http://schemas.microsoft.com/office/drawing/2014/main" val="1397557826"/>
                    </a:ext>
                  </a:extLst>
                </a:gridCol>
                <a:gridCol w="768321">
                  <a:extLst>
                    <a:ext uri="{9D8B030D-6E8A-4147-A177-3AD203B41FA5}">
                      <a16:colId xmlns:a16="http://schemas.microsoft.com/office/drawing/2014/main" val="3497256191"/>
                    </a:ext>
                  </a:extLst>
                </a:gridCol>
                <a:gridCol w="768321">
                  <a:extLst>
                    <a:ext uri="{9D8B030D-6E8A-4147-A177-3AD203B41FA5}">
                      <a16:colId xmlns:a16="http://schemas.microsoft.com/office/drawing/2014/main" val="15082338"/>
                    </a:ext>
                  </a:extLst>
                </a:gridCol>
                <a:gridCol w="772429">
                  <a:extLst>
                    <a:ext uri="{9D8B030D-6E8A-4147-A177-3AD203B41FA5}">
                      <a16:colId xmlns:a16="http://schemas.microsoft.com/office/drawing/2014/main" val="2629052537"/>
                    </a:ext>
                  </a:extLst>
                </a:gridCol>
                <a:gridCol w="772429">
                  <a:extLst>
                    <a:ext uri="{9D8B030D-6E8A-4147-A177-3AD203B41FA5}">
                      <a16:colId xmlns:a16="http://schemas.microsoft.com/office/drawing/2014/main" val="1962092674"/>
                    </a:ext>
                  </a:extLst>
                </a:gridCol>
                <a:gridCol w="772429">
                  <a:extLst>
                    <a:ext uri="{9D8B030D-6E8A-4147-A177-3AD203B41FA5}">
                      <a16:colId xmlns:a16="http://schemas.microsoft.com/office/drawing/2014/main" val="1605932303"/>
                    </a:ext>
                  </a:extLst>
                </a:gridCol>
                <a:gridCol w="772429">
                  <a:extLst>
                    <a:ext uri="{9D8B030D-6E8A-4147-A177-3AD203B41FA5}">
                      <a16:colId xmlns:a16="http://schemas.microsoft.com/office/drawing/2014/main" val="3437359869"/>
                    </a:ext>
                  </a:extLst>
                </a:gridCol>
                <a:gridCol w="772429">
                  <a:extLst>
                    <a:ext uri="{9D8B030D-6E8A-4147-A177-3AD203B41FA5}">
                      <a16:colId xmlns:a16="http://schemas.microsoft.com/office/drawing/2014/main" val="3838777055"/>
                    </a:ext>
                  </a:extLst>
                </a:gridCol>
              </a:tblGrid>
              <a:tr h="4915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PO1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PO2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PO3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PO4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PO5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PO6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PO7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PO8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PO9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PO10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PO11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PO12</a:t>
                      </a:r>
                      <a:endParaRPr lang="en-US" sz="18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PSO1</a:t>
                      </a:r>
                      <a:endParaRPr lang="en-US" sz="20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PSO2</a:t>
                      </a:r>
                      <a:endParaRPr lang="en-US" sz="20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390193"/>
                  </a:ext>
                </a:extLst>
              </a:tr>
              <a:tr h="5003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Direct Attainment [A]</a:t>
                      </a: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365989"/>
                  </a:ext>
                </a:extLst>
              </a:tr>
              <a:tr h="49907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Indirect Attainment [B]</a:t>
                      </a: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455021"/>
                  </a:ext>
                </a:extLst>
              </a:tr>
              <a:tr h="4915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C= A * 0.8</a:t>
                      </a: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637085"/>
                  </a:ext>
                </a:extLst>
              </a:tr>
              <a:tr h="4915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 = B * 0.2</a:t>
                      </a:r>
                    </a:p>
                  </a:txBody>
                  <a:tcPr marL="68580" marR="68580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192566"/>
                  </a:ext>
                </a:extLst>
              </a:tr>
              <a:tr h="4915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Attainment [C+D]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2.44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2.16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1.73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1.64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1.77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2.07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2.42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1.98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1.69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2.07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5423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286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D9B83431-5407-44D1-8120-6C25677D2AD5}"/>
              </a:ext>
            </a:extLst>
          </p:cNvPr>
          <p:cNvSpPr/>
          <p:nvPr/>
        </p:nvSpPr>
        <p:spPr>
          <a:xfrm>
            <a:off x="388449" y="0"/>
            <a:ext cx="11972363" cy="954101"/>
          </a:xfrm>
          <a:prstGeom prst="rect">
            <a:avLst/>
          </a:prstGeom>
        </p:spPr>
        <p:txBody>
          <a:bodyPr wrap="square" lIns="91434" tIns="45717" rIns="91434" bIns="45717">
            <a:spAutoFit/>
          </a:bodyPr>
          <a:lstStyle/>
          <a:p>
            <a:pPr marL="403148" indent="-403148"/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Criteria-4</a:t>
            </a:r>
            <a:r>
              <a:rPr lang="en-US" sz="2800" b="1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  <a:cs typeface="Andalus" pitchFamily="18" charset="-78"/>
              </a:rPr>
              <a:t>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Arial Black" pitchFamily="34" charset="0"/>
                <a:cs typeface="Andalus" pitchFamily="18" charset="-78"/>
              </a:rPr>
              <a:t>	   	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Student’s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Performance</a:t>
            </a:r>
            <a:r>
              <a:rPr lang="en-IN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marL="403148" indent="-403148"/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                    Students admitted to the program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DA85EA3D-EBC4-4452-9F05-63DFE804CF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1234463"/>
              </p:ext>
            </p:extLst>
          </p:nvPr>
        </p:nvGraphicFramePr>
        <p:xfrm>
          <a:off x="420534" y="1074059"/>
          <a:ext cx="11219924" cy="5300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2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2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9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26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37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chemeClr val="bg1"/>
                        </a:solidFill>
                        <a:latin typeface="Arial Black" pitchFamily="34" charset="0"/>
                        <a:ea typeface="SimSun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 Black" pitchFamily="34" charset="0"/>
                          <a:ea typeface="SimSun"/>
                          <a:cs typeface="Arial" pitchFamily="34" charset="0"/>
                        </a:rPr>
                        <a:t>Item</a:t>
                      </a:r>
                    </a:p>
                    <a:p>
                      <a:pPr algn="ctr"/>
                      <a:endParaRPr lang="en-IN" sz="1600" b="1" dirty="0">
                        <a:solidFill>
                          <a:schemeClr val="bg1"/>
                        </a:solidFill>
                        <a:latin typeface="Arial Black" pitchFamily="34" charset="0"/>
                        <a:cs typeface="Arial" pitchFamily="34" charset="0"/>
                      </a:endParaRPr>
                    </a:p>
                  </a:txBody>
                  <a:tcPr marL="119072" marR="119072" marT="45841" marB="458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  <a:ea typeface="Verdana"/>
                          <a:cs typeface="Arial" pitchFamily="34" charset="0"/>
                        </a:rPr>
                        <a:t>CAY</a:t>
                      </a:r>
                    </a:p>
                    <a:p>
                      <a:pPr algn="ctr"/>
                      <a:r>
                        <a:rPr lang="en-IN" sz="1800" b="1" dirty="0">
                          <a:solidFill>
                            <a:schemeClr val="bg1"/>
                          </a:solidFill>
                          <a:latin typeface="Arial Black" pitchFamily="34" charset="0"/>
                          <a:cs typeface="Arial" pitchFamily="34" charset="0"/>
                        </a:rPr>
                        <a:t>2020-21</a:t>
                      </a:r>
                    </a:p>
                  </a:txBody>
                  <a:tcPr marL="119072" marR="119072" marT="45841" marB="458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  <a:ea typeface="Verdana"/>
                          <a:cs typeface="Arial" pitchFamily="34" charset="0"/>
                        </a:rPr>
                        <a:t> CAYm1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  <a:ea typeface="Verdana"/>
                          <a:cs typeface="Arial" pitchFamily="34" charset="0"/>
                        </a:rPr>
                        <a:t>2019-20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Arial Black" pitchFamily="34" charset="0"/>
                        <a:ea typeface="Verdan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  <a:ea typeface="Verdana"/>
                          <a:cs typeface="Arial" pitchFamily="34" charset="0"/>
                        </a:rPr>
                        <a:t>CAYm2</a:t>
                      </a:r>
                      <a:endParaRPr lang="en-IN" sz="1800" b="1" i="0" dirty="0">
                        <a:solidFill>
                          <a:schemeClr val="bg1"/>
                        </a:solidFill>
                        <a:effectLst/>
                        <a:latin typeface="Arial Black" pitchFamily="34" charset="0"/>
                        <a:ea typeface="Verdana"/>
                        <a:cs typeface="Arial" pitchFamily="34" charset="0"/>
                      </a:endParaRPr>
                    </a:p>
                    <a:p>
                      <a:pPr marL="685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  <a:ea typeface="Verdana"/>
                          <a:cs typeface="Arial" pitchFamily="34" charset="0"/>
                        </a:rPr>
                        <a:t>2018-19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87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  <a:ea typeface="SimSun"/>
                          <a:cs typeface="Arial" pitchFamily="34" charset="0"/>
                        </a:rPr>
                        <a:t>Sanctioned Intake  of  the program (N)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Arial Rounded MT Bold" panose="020F0704030504030204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9072" marR="119072" marT="45841" marB="458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120</a:t>
                      </a:r>
                    </a:p>
                  </a:txBody>
                  <a:tcPr marL="119072" marR="119072" marT="45841" marB="458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IN" sz="18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Verdana"/>
                          <a:cs typeface="Arial" pitchFamily="34" charset="0"/>
                        </a:rPr>
                        <a:t>120</a:t>
                      </a:r>
                    </a:p>
                  </a:txBody>
                  <a:tcPr marL="119072" marR="119072" marT="45841" marB="458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IN" sz="18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Verdana"/>
                          <a:cs typeface="Arial" pitchFamily="34" charset="0"/>
                        </a:rPr>
                        <a:t>120</a:t>
                      </a:r>
                    </a:p>
                  </a:txBody>
                  <a:tcPr marL="119072" marR="119072" marT="45841" marB="458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8059">
                <a:tc>
                  <a:txBody>
                    <a:bodyPr/>
                    <a:lstStyle/>
                    <a:p>
                      <a:pPr algn="just"/>
                      <a:r>
                        <a:rPr kumimoji="0" lang="en-US" sz="1800" b="0" kern="1200" dirty="0">
                          <a:solidFill>
                            <a:schemeClr val="tx1"/>
                          </a:solidFill>
                          <a:effectLst/>
                          <a:latin typeface="Arial Rounded MT Bold" panose="020F0704030504030204" pitchFamily="34" charset="0"/>
                          <a:ea typeface="+mn-ea"/>
                          <a:cs typeface="Arial" pitchFamily="34" charset="0"/>
                        </a:rPr>
                        <a:t>Total number of students admitted in first year </a:t>
                      </a:r>
                      <a:r>
                        <a:rPr kumimoji="0" lang="en-US" sz="1800" b="0" i="1" kern="1200" dirty="0">
                          <a:solidFill>
                            <a:schemeClr val="tx1"/>
                          </a:solidFill>
                          <a:effectLst/>
                          <a:latin typeface="Arial Rounded MT Bold" panose="020F0704030504030204" pitchFamily="34" charset="0"/>
                          <a:ea typeface="+mn-ea"/>
                          <a:cs typeface="Arial" pitchFamily="34" charset="0"/>
                        </a:rPr>
                        <a:t>minus </a:t>
                      </a:r>
                      <a:r>
                        <a:rPr kumimoji="0" lang="en-US" sz="1800" b="0" kern="1200" dirty="0">
                          <a:solidFill>
                            <a:schemeClr val="tx1"/>
                          </a:solidFill>
                          <a:effectLst/>
                          <a:latin typeface="Arial Rounded MT Bold" panose="020F0704030504030204" pitchFamily="34" charset="0"/>
                          <a:ea typeface="+mn-ea"/>
                          <a:cs typeface="Arial" pitchFamily="34" charset="0"/>
                        </a:rPr>
                        <a:t>number of students migrated to other programs / institutions plus no. of students migrated to this program </a:t>
                      </a:r>
                      <a:r>
                        <a:rPr kumimoji="0"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 Rounded MT Bold" panose="020F0704030504030204" pitchFamily="34" charset="0"/>
                          <a:ea typeface="+mn-ea"/>
                          <a:cs typeface="Arial" pitchFamily="34" charset="0"/>
                        </a:rPr>
                        <a:t>(N1)</a:t>
                      </a:r>
                      <a:endParaRPr lang="en-IN" sz="1800" b="0" i="0" dirty="0">
                        <a:solidFill>
                          <a:schemeClr val="tx1"/>
                        </a:solidFill>
                        <a:latin typeface="Arial Rounded MT Bold" panose="020F0704030504030204" pitchFamily="34" charset="0"/>
                        <a:cs typeface="Arial" pitchFamily="34" charset="0"/>
                      </a:endParaRPr>
                    </a:p>
                  </a:txBody>
                  <a:tcPr marL="119072" marR="119072" marT="45841" marB="458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00" b="1" dirty="0">
                        <a:solidFill>
                          <a:schemeClr val="tx1"/>
                        </a:solidFill>
                        <a:latin typeface="Arial Black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IN" sz="1800" b="1" dirty="0">
                        <a:solidFill>
                          <a:schemeClr val="tx1"/>
                        </a:solidFill>
                        <a:latin typeface="Arial Black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rPr>
                        <a:t>114</a:t>
                      </a:r>
                    </a:p>
                  </a:txBody>
                  <a:tcPr marL="119072" marR="119072" marT="45841" marB="458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Verdana"/>
                          <a:cs typeface="Arial" pitchFamily="34" charset="0"/>
                        </a:rPr>
                        <a:t>114</a:t>
                      </a:r>
                      <a:endParaRPr lang="en-IN" sz="1800" b="1" kern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Verdan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Verdana"/>
                        <a:cs typeface="Arial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Verdana"/>
                          <a:cs typeface="Arial" pitchFamily="34" charset="0"/>
                        </a:rPr>
                        <a:t>124</a:t>
                      </a:r>
                      <a:endParaRPr lang="en-IN" sz="1800" b="1" kern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Verdana"/>
                        <a:cs typeface="Arial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Verdana"/>
                          <a:cs typeface="Arial" pitchFamily="34" charset="0"/>
                        </a:rPr>
                        <a:t> </a:t>
                      </a:r>
                      <a:endParaRPr lang="en-IN" sz="1800" b="1" kern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Verdan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293">
                <a:tc>
                  <a:txBody>
                    <a:bodyPr/>
                    <a:lstStyle/>
                    <a:p>
                      <a:pPr algn="just"/>
                      <a:r>
                        <a:rPr lang="en-IN" sz="1800" b="0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  <a:cs typeface="Arial" pitchFamily="34" charset="0"/>
                        </a:rPr>
                        <a:t>Number of students admitted in 2nd year in the same batch via lateral entry (N2)</a:t>
                      </a:r>
                    </a:p>
                  </a:txBody>
                  <a:tcPr marL="119072" marR="119072" marT="45841" marB="458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1" dirty="0">
                        <a:solidFill>
                          <a:schemeClr val="tx1"/>
                        </a:solidFill>
                        <a:latin typeface="Arial Black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9072" marR="119072" marT="45841" marB="458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Verdana"/>
                          <a:cs typeface="Arial" pitchFamily="34" charset="0"/>
                        </a:rPr>
                        <a:t>05</a:t>
                      </a:r>
                      <a:endParaRPr lang="en-IN" sz="1800" b="1" kern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Verdan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Verdana"/>
                          <a:cs typeface="Arial" pitchFamily="34" charset="0"/>
                        </a:rPr>
                        <a:t>15</a:t>
                      </a:r>
                      <a:endParaRPr lang="en-IN" sz="1800" b="1" kern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Verdan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957">
                <a:tc>
                  <a:txBody>
                    <a:bodyPr/>
                    <a:lstStyle/>
                    <a:p>
                      <a:pPr algn="just"/>
                      <a:r>
                        <a:rPr kumimoji="0" lang="en-IN" sz="1800" b="0" kern="1200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  <a:ea typeface="+mn-ea"/>
                          <a:cs typeface="Arial" pitchFamily="34" charset="0"/>
                        </a:rPr>
                        <a:t>Separate Division Students. If applicable (N3)</a:t>
                      </a:r>
                    </a:p>
                  </a:txBody>
                  <a:tcPr marL="119072" marR="119072" marT="45841" marB="458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IN" sz="1800" b="1" kern="12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 marL="119072" marR="119072" marT="45841" marB="458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Verdana"/>
                          <a:cs typeface="Arial" pitchFamily="34" charset="0"/>
                        </a:rPr>
                        <a:t>2</a:t>
                      </a:r>
                      <a:endParaRPr lang="en-IN" sz="1800" b="1" kern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Verdan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Verdana"/>
                          <a:cs typeface="Arial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213479"/>
                  </a:ext>
                </a:extLst>
              </a:tr>
              <a:tr h="618293">
                <a:tc>
                  <a:txBody>
                    <a:bodyPr/>
                    <a:lstStyle/>
                    <a:p>
                      <a:pPr algn="just"/>
                      <a:r>
                        <a:rPr kumimoji="0" lang="en-US" sz="1800" b="0" kern="1200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  <a:ea typeface="+mn-ea"/>
                          <a:cs typeface="Arial" pitchFamily="34" charset="0"/>
                        </a:rPr>
                        <a:t>Total number of students admitted in the Program (N1 + N2 + N3)</a:t>
                      </a:r>
                      <a:endParaRPr kumimoji="0" lang="en-IN" sz="1800" b="0" kern="1200" dirty="0">
                        <a:solidFill>
                          <a:schemeClr val="tx1"/>
                        </a:solidFill>
                        <a:latin typeface="Arial Rounded MT Bold" panose="020F0704030504030204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19072" marR="119072" marT="45841" marB="458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en-IN" sz="1800" b="1" kern="1200" dirty="0">
                        <a:solidFill>
                          <a:schemeClr val="tx1"/>
                        </a:solidFill>
                        <a:latin typeface="Arial Black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/>
                      <a:r>
                        <a:rPr kumimoji="0" lang="en-IN" sz="1800" b="1" kern="12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Arial" pitchFamily="34" charset="0"/>
                        </a:rPr>
                        <a:t>114</a:t>
                      </a:r>
                    </a:p>
                  </a:txBody>
                  <a:tcPr marL="119072" marR="119072" marT="45841" marB="458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Verdana"/>
                          <a:cs typeface="Arial" pitchFamily="34" charset="0"/>
                        </a:rPr>
                        <a:t>121</a:t>
                      </a:r>
                      <a:endParaRPr lang="en-IN" sz="1800" b="1" kern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Verdan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Verdana"/>
                          <a:cs typeface="Arial" pitchFamily="34" charset="0"/>
                        </a:rPr>
                        <a:t>141</a:t>
                      </a:r>
                      <a:endParaRPr lang="en-IN" sz="1800" b="1" kern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Verdan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313082"/>
                  </a:ext>
                </a:extLst>
              </a:tr>
              <a:tr h="430389">
                <a:tc>
                  <a:txBody>
                    <a:bodyPr/>
                    <a:lstStyle/>
                    <a:p>
                      <a:pPr algn="just"/>
                      <a:r>
                        <a:rPr kumimoji="0" lang="en-IN" sz="1800" b="0" kern="1200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  <a:ea typeface="+mn-ea"/>
                          <a:cs typeface="Arial" pitchFamily="34" charset="0"/>
                        </a:rPr>
                        <a:t>% Enrolment Ratio= N1/N </a:t>
                      </a:r>
                    </a:p>
                  </a:txBody>
                  <a:tcPr marL="119072" marR="119072" marT="45841" marB="458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Verdana"/>
                          <a:cs typeface="Arial" pitchFamily="34" charset="0"/>
                        </a:rPr>
                        <a:t>95</a:t>
                      </a:r>
                    </a:p>
                  </a:txBody>
                  <a:tcPr marL="119072" marR="119072" marT="45841" marB="458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Verdana"/>
                          <a:cs typeface="Arial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Verdana"/>
                          <a:cs typeface="Arial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4468">
                <a:tc>
                  <a:txBody>
                    <a:bodyPr/>
                    <a:lstStyle/>
                    <a:p>
                      <a:pPr algn="just"/>
                      <a:r>
                        <a:rPr kumimoji="0" lang="en-IN" sz="1800" b="0" kern="1200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  <a:ea typeface="+mn-ea"/>
                          <a:cs typeface="Arial" pitchFamily="34" charset="0"/>
                        </a:rPr>
                        <a:t>Average  Enrolment Ratio</a:t>
                      </a:r>
                    </a:p>
                  </a:txBody>
                  <a:tcPr marL="119072" marR="119072" marT="45841" marB="458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0" lang="en-IN" sz="1800" b="1" kern="12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Arial" pitchFamily="34" charset="0"/>
                        </a:rPr>
                        <a:t>98.3</a:t>
                      </a:r>
                    </a:p>
                  </a:txBody>
                  <a:tcPr marL="119072" marR="119072" marT="45841" marB="458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Verdana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+mj-lt"/>
                        <a:ea typeface="Verdana"/>
                        <a:cs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408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C1356B-728D-4CF8-A62C-916AEA1668C4}"/>
              </a:ext>
            </a:extLst>
          </p:cNvPr>
          <p:cNvSpPr/>
          <p:nvPr/>
        </p:nvSpPr>
        <p:spPr>
          <a:xfrm>
            <a:off x="557212" y="228600"/>
            <a:ext cx="10909328" cy="847220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  <a:cs typeface="Arial" panose="020B0604020202020204" pitchFamily="34" charset="0"/>
              </a:rPr>
              <a:t>Successfully Graduated Students with and without backlogs</a:t>
            </a:r>
          </a:p>
          <a:p>
            <a:endParaRPr lang="en-US" sz="2400" dirty="0">
              <a:latin typeface="Arial Black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9051A2D-C1EF-466E-A27B-0DD0D809B5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508322"/>
              </p:ext>
            </p:extLst>
          </p:nvPr>
        </p:nvGraphicFramePr>
        <p:xfrm>
          <a:off x="444471" y="899109"/>
          <a:ext cx="10909329" cy="5357699"/>
        </p:xfrm>
        <a:graphic>
          <a:graphicData uri="http://schemas.openxmlformats.org/drawingml/2006/table">
            <a:tbl>
              <a:tblPr/>
              <a:tblGrid>
                <a:gridCol w="4375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9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78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00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3094"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Arial Black"/>
                          <a:ea typeface="Times New Roman"/>
                          <a:cs typeface="Arial"/>
                        </a:rPr>
                        <a:t>YEAR OF ADMISSION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Arial Black"/>
                          <a:ea typeface="Times New Roman"/>
                          <a:cs typeface="Arial"/>
                        </a:rPr>
                        <a:t>2016-17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Arial Black"/>
                          <a:ea typeface="Times New Roman"/>
                          <a:cs typeface="Arial"/>
                        </a:rPr>
                        <a:t>2015-16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Arial Black"/>
                          <a:ea typeface="Times New Roman"/>
                          <a:cs typeface="Arial"/>
                        </a:rPr>
                        <a:t>2014-15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Arial Black"/>
                          <a:ea typeface="Times New Roman"/>
                          <a:cs typeface="Arial"/>
                        </a:rPr>
                        <a:t>Success Index 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7046"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Year of Completion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2019-20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2018-19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2017-18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0.47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396"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No. of Students Admitted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Verdana"/>
                        </a:rPr>
                        <a:t>127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Verdana"/>
                        </a:rPr>
                        <a:t>140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149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714"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No. of Students Appeared for Exam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C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110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C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117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C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115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3094"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No. of Students Successfully Completed Without Backlogs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73025" indent="228600" algn="ctr">
                        <a:lnSpc>
                          <a:spcPct val="115000"/>
                        </a:lnSpc>
                        <a:spcBef>
                          <a:spcPts val="106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Verdana"/>
                        </a:rPr>
                        <a:t>65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73025" indent="228600" algn="ctr">
                        <a:lnSpc>
                          <a:spcPct val="115000"/>
                        </a:lnSpc>
                        <a:spcBef>
                          <a:spcPts val="106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Verdana"/>
                        </a:rPr>
                        <a:t>69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66090" indent="228600" algn="ctr">
                        <a:lnSpc>
                          <a:spcPct val="115000"/>
                        </a:lnSpc>
                        <a:spcBef>
                          <a:spcPts val="106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Verdana"/>
                        </a:rPr>
                        <a:t>   </a:t>
                      </a:r>
                      <a:r>
                        <a:rPr lang="en-IN" sz="1600" b="1" kern="1200" dirty="0" smtClean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Verdana"/>
                        </a:rPr>
                        <a:t>   </a:t>
                      </a:r>
                      <a:r>
                        <a:rPr lang="en-IN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Verdana"/>
                        </a:rPr>
                        <a:t>62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373"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Success Index  without Backlog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73025" indent="228600" algn="ctr">
                        <a:lnSpc>
                          <a:spcPct val="115000"/>
                        </a:lnSpc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IN" sz="1600" b="0" kern="1200" dirty="0">
                          <a:solidFill>
                            <a:srgbClr val="C00000"/>
                          </a:solidFill>
                          <a:latin typeface="Arial Black"/>
                          <a:ea typeface="Verdana"/>
                          <a:cs typeface="Verdana"/>
                        </a:rPr>
                        <a:t>0.51 </a:t>
                      </a:r>
                      <a:endParaRPr lang="en-US" sz="1600" b="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73025" indent="228600" algn="ctr">
                        <a:lnSpc>
                          <a:spcPct val="115000"/>
                        </a:lnSpc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IN" sz="1600" b="0" kern="1200" dirty="0">
                          <a:solidFill>
                            <a:srgbClr val="C00000"/>
                          </a:solidFill>
                          <a:latin typeface="Arial Black"/>
                          <a:ea typeface="Verdana"/>
                          <a:cs typeface="Verdana"/>
                        </a:rPr>
                        <a:t>0.49 </a:t>
                      </a:r>
                      <a:endParaRPr lang="en-US" sz="1600" b="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66090" indent="228600" algn="ctr">
                        <a:lnSpc>
                          <a:spcPct val="115000"/>
                        </a:lnSpc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IN" sz="1600" b="0" kern="1200" dirty="0" smtClean="0">
                          <a:solidFill>
                            <a:srgbClr val="C00000"/>
                          </a:solidFill>
                          <a:latin typeface="Arial Black"/>
                          <a:ea typeface="Verdana"/>
                          <a:cs typeface="Verdana"/>
                        </a:rPr>
                        <a:t>    0.42 </a:t>
                      </a:r>
                      <a:endParaRPr lang="en-US" sz="1600" b="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484505" indent="228600" algn="ctr">
                        <a:lnSpc>
                          <a:spcPct val="115000"/>
                        </a:lnSpc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FF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en-US" sz="1600" b="1" kern="1200" dirty="0">
                          <a:solidFill>
                            <a:srgbClr val="C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0.77 </a:t>
                      </a:r>
                      <a:endParaRPr lang="en-US" sz="16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3094"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No. of Students Successfully Completed With Backlogs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5575" marR="137160" indent="228600" algn="ctr">
                        <a:lnSpc>
                          <a:spcPct val="115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Verdana"/>
                        </a:rPr>
                        <a:t>103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5575" marR="137160" indent="228600" algn="ctr">
                        <a:lnSpc>
                          <a:spcPct val="115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Verdana"/>
                        </a:rPr>
                        <a:t>112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5575" marR="137160" indent="228600" algn="ctr">
                        <a:lnSpc>
                          <a:spcPct val="115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Verdana"/>
                        </a:rPr>
                        <a:t>103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9858"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Success Index  with Backlog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5575" marR="137160" indent="228600" algn="ctr">
                        <a:lnSpc>
                          <a:spcPct val="115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Verdana"/>
                        </a:rPr>
                        <a:t>0.81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5575" marR="137160" indent="228600" algn="ctr">
                        <a:lnSpc>
                          <a:spcPct val="115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Verdana"/>
                        </a:rPr>
                        <a:t>0.80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5575" marR="137160" indent="228600" algn="ctr">
                        <a:lnSpc>
                          <a:spcPct val="115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Verdana"/>
                        </a:rPr>
                        <a:t>0.69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9858"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Percentage of students successfully completed in 4  Years</a:t>
                      </a:r>
                    </a:p>
                  </a:txBody>
                  <a:tcPr marL="82070" marR="82070" marT="31599" marB="315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5575" marR="137160" indent="228600" algn="ctr">
                        <a:lnSpc>
                          <a:spcPct val="115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81.10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5575" marR="137160" indent="228600" algn="ctr">
                        <a:lnSpc>
                          <a:spcPct val="115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80</a:t>
                      </a: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5575" marR="137160" indent="228600" algn="ctr">
                        <a:lnSpc>
                          <a:spcPct val="115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69.13</a:t>
                      </a: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484505" indent="228600" algn="ctr">
                        <a:lnSpc>
                          <a:spcPct val="115000"/>
                        </a:lnSpc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070" marR="82070" marT="31599" marB="31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8992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039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E6E2B-F8AC-4E05-9AA3-68EBD827DC25}"/>
              </a:ext>
            </a:extLst>
          </p:cNvPr>
          <p:cNvSpPr/>
          <p:nvPr/>
        </p:nvSpPr>
        <p:spPr>
          <a:xfrm>
            <a:off x="557212" y="228600"/>
            <a:ext cx="10909328" cy="847220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  <a:cs typeface="Arial" panose="020B0604020202020204" pitchFamily="34" charset="0"/>
              </a:rPr>
              <a:t>Placements, Higher Studies and Entrepreneurs</a:t>
            </a:r>
          </a:p>
          <a:p>
            <a:endParaRPr lang="en-US" sz="2400" dirty="0">
              <a:latin typeface="Arial Black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4CBF788-B29C-42D0-AFA7-9CF3602E87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804837"/>
              </p:ext>
            </p:extLst>
          </p:nvPr>
        </p:nvGraphicFramePr>
        <p:xfrm>
          <a:off x="768363" y="877809"/>
          <a:ext cx="10487026" cy="5191594"/>
        </p:xfrm>
        <a:graphic>
          <a:graphicData uri="http://schemas.openxmlformats.org/drawingml/2006/table">
            <a:tbl>
              <a:tblPr/>
              <a:tblGrid>
                <a:gridCol w="52316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2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8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35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8840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kern="1200" dirty="0" smtClean="0">
                        <a:solidFill>
                          <a:srgbClr val="FFFFFF"/>
                        </a:solidFill>
                        <a:latin typeface="Arial Black"/>
                        <a:ea typeface="Times New Roman"/>
                        <a:cs typeface="Arial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smtClean="0">
                          <a:solidFill>
                            <a:srgbClr val="FFFFFF"/>
                          </a:solidFill>
                          <a:latin typeface="Arial Black"/>
                          <a:ea typeface="Times New Roman"/>
                          <a:cs typeface="Arial"/>
                        </a:rPr>
                        <a:t>Item 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6067" marR="86067" marT="33138" marB="3313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100330" marR="0" algn="ctr" fontAlgn="base">
                        <a:lnSpc>
                          <a:spcPct val="115000"/>
                        </a:lnSpc>
                        <a:spcBef>
                          <a:spcPts val="85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FFFFFF"/>
                          </a:solidFill>
                          <a:latin typeface="Arial Black"/>
                          <a:ea typeface="Times New Roman"/>
                          <a:cs typeface="Arial"/>
                        </a:rPr>
                        <a:t>LYG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0330" marR="0" algn="ctr" fontAlgn="base">
                        <a:lnSpc>
                          <a:spcPct val="115000"/>
                        </a:lnSpc>
                        <a:spcBef>
                          <a:spcPts val="85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rgbClr val="FFFFFF"/>
                          </a:solidFill>
                          <a:latin typeface="Arial Black"/>
                          <a:ea typeface="Times New Roman"/>
                          <a:cs typeface="Arial"/>
                        </a:rPr>
                        <a:t>2016-17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100330" marR="0" algn="ctr" fontAlgn="base">
                        <a:lnSpc>
                          <a:spcPct val="115000"/>
                        </a:lnSpc>
                        <a:spcBef>
                          <a:spcPts val="85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FFFFFF"/>
                          </a:solidFill>
                          <a:latin typeface="Arial Black"/>
                          <a:ea typeface="Times New Roman"/>
                          <a:cs typeface="Arial"/>
                        </a:rPr>
                        <a:t>LYGm1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0330" marR="0" algn="ctr" fontAlgn="base">
                        <a:lnSpc>
                          <a:spcPct val="115000"/>
                        </a:lnSpc>
                        <a:spcBef>
                          <a:spcPts val="85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rgbClr val="FFFFFF"/>
                          </a:solidFill>
                          <a:latin typeface="Arial Black"/>
                          <a:ea typeface="Times New Roman"/>
                          <a:cs typeface="Arial"/>
                        </a:rPr>
                        <a:t>2015-16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6067" marR="86067" marT="33138" marB="3313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100330" marR="0" algn="ctr" fontAlgn="base">
                        <a:lnSpc>
                          <a:spcPct val="115000"/>
                        </a:lnSpc>
                        <a:spcBef>
                          <a:spcPts val="85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FFFFFF"/>
                          </a:solidFill>
                          <a:latin typeface="Arial Black"/>
                          <a:ea typeface="Times New Roman"/>
                          <a:cs typeface="Arial"/>
                        </a:rPr>
                        <a:t>LYGm2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0330" marR="0" algn="ctr" fontAlgn="base">
                        <a:lnSpc>
                          <a:spcPct val="115000"/>
                        </a:lnSpc>
                        <a:spcBef>
                          <a:spcPts val="85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FFFFFF"/>
                          </a:solidFill>
                          <a:latin typeface="Arial Black"/>
                          <a:ea typeface="Times New Roman"/>
                          <a:cs typeface="Arial"/>
                        </a:rPr>
                        <a:t>2014-15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6067" marR="86067" marT="33138" marB="3313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717">
                <a:tc>
                  <a:txBody>
                    <a:bodyPr/>
                    <a:lstStyle/>
                    <a:p>
                      <a:pPr marL="64135" marR="0" fontAlgn="base">
                        <a:lnSpc>
                          <a:spcPct val="150000"/>
                        </a:lnSpc>
                        <a:spcBef>
                          <a:spcPts val="44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Total No. of Final Year Students (N)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Arial"/>
                        </a:rPr>
                        <a:t>110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Arial"/>
                        </a:rPr>
                        <a:t>117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Arial"/>
                        </a:rPr>
                        <a:t>115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7423">
                <a:tc>
                  <a:txBody>
                    <a:bodyPr/>
                    <a:lstStyle/>
                    <a:p>
                      <a:pPr marL="64135" marR="0" fontAlgn="base">
                        <a:lnSpc>
                          <a:spcPct val="15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No. of students placed in companies or Government Sector (x)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Arial"/>
                        </a:rPr>
                        <a:t>87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Arial"/>
                        </a:rPr>
                        <a:t>76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Arial"/>
                        </a:rPr>
                        <a:t>57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232">
                <a:tc>
                  <a:txBody>
                    <a:bodyPr/>
                    <a:lstStyle/>
                    <a:p>
                      <a:pPr marL="64135" marR="0" algn="just" fontAlgn="base">
                        <a:lnSpc>
                          <a:spcPct val="15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No. of students admitted to higher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4135" marR="0" algn="just" fontAlgn="base">
                        <a:lnSpc>
                          <a:spcPct val="15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studies with valid qualifying scores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Arial"/>
                        </a:rPr>
                        <a:t>3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Arial"/>
                        </a:rPr>
                        <a:t>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Arial"/>
                        </a:rPr>
                        <a:t>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7423">
                <a:tc>
                  <a:txBody>
                    <a:bodyPr/>
                    <a:lstStyle/>
                    <a:p>
                      <a:pPr marL="64135" marR="0" fontAlgn="base">
                        <a:lnSpc>
                          <a:spcPct val="15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No. of students turned entrepreneur in engineering/ technology (z)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Arial"/>
                        </a:rPr>
                        <a:t>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Arial"/>
                        </a:rPr>
                        <a:t>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Arial"/>
                        </a:rPr>
                        <a:t>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9717">
                <a:tc>
                  <a:txBody>
                    <a:bodyPr/>
                    <a:lstStyle/>
                    <a:p>
                      <a:pPr marL="64135" marR="0" fontAlgn="base">
                        <a:lnSpc>
                          <a:spcPct val="150000"/>
                        </a:lnSpc>
                        <a:spcBef>
                          <a:spcPts val="465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x + y + z =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Arial"/>
                        </a:rPr>
                        <a:t>91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Arial"/>
                        </a:rPr>
                        <a:t>82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Arial"/>
                        </a:rPr>
                        <a:t>64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717">
                <a:tc>
                  <a:txBody>
                    <a:bodyPr/>
                    <a:lstStyle/>
                    <a:p>
                      <a:pPr marL="64135" marR="0" fontAlgn="base">
                        <a:lnSpc>
                          <a:spcPct val="150000"/>
                        </a:lnSpc>
                        <a:spcBef>
                          <a:spcPts val="475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Placement Index : (x + y + z )/N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91440" algn="ctr">
                        <a:lnSpc>
                          <a:spcPct val="115000"/>
                        </a:lnSpc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Arial"/>
                        </a:rPr>
                        <a:t>0.83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91440" algn="ctr">
                        <a:lnSpc>
                          <a:spcPct val="115000"/>
                        </a:lnSpc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Arial"/>
                        </a:rPr>
                        <a:t>0.7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91440" algn="ctr">
                        <a:lnSpc>
                          <a:spcPct val="115000"/>
                        </a:lnSpc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Arial"/>
                        </a:rPr>
                        <a:t>0.56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7525">
                <a:tc>
                  <a:txBody>
                    <a:bodyPr/>
                    <a:lstStyle/>
                    <a:p>
                      <a:pPr marL="64135" marR="0" fontAlgn="base">
                        <a:lnSpc>
                          <a:spcPct val="150000"/>
                        </a:lnSpc>
                        <a:spcBef>
                          <a:spcPts val="715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Times New Roman"/>
                          <a:cs typeface="Arial"/>
                        </a:rPr>
                        <a:t>Average placement= (P1+ P2 +P3)/3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-12827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 Black"/>
                          <a:ea typeface="Verdana"/>
                          <a:cs typeface="Arial"/>
                        </a:rPr>
                        <a:t>0.7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46" marR="11046" marT="110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079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F0F44A-0680-4C6A-A512-AA726EA8B99F}"/>
              </a:ext>
            </a:extLst>
          </p:cNvPr>
          <p:cNvSpPr txBox="1"/>
          <p:nvPr/>
        </p:nvSpPr>
        <p:spPr>
          <a:xfrm>
            <a:off x="2743200" y="385303"/>
            <a:ext cx="7029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Publications by Students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BF57D7E-0278-4A70-9974-4F549594A8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257705"/>
              </p:ext>
            </p:extLst>
          </p:nvPr>
        </p:nvGraphicFramePr>
        <p:xfrm>
          <a:off x="359914" y="1226583"/>
          <a:ext cx="10772543" cy="24328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689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8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56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8217">
                <a:tc>
                  <a:txBody>
                    <a:bodyPr/>
                    <a:lstStyle/>
                    <a:p>
                      <a:pPr algn="ctr" fontAlgn="b"/>
                      <a:r>
                        <a:rPr lang="en-IN" sz="2400" b="1" u="none" strike="noStrike" dirty="0"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</a:rPr>
                        <a:t>Year</a:t>
                      </a:r>
                      <a:endParaRPr lang="en-IN" sz="2400" b="1" i="0" u="none" strike="noStrike" dirty="0">
                        <a:solidFill>
                          <a:schemeClr val="bg1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</a:endParaRPr>
                    </a:p>
                  </a:txBody>
                  <a:tcPr marL="12375" marR="12375" marT="95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400" b="1" u="none" strike="noStrike" dirty="0"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</a:rPr>
                        <a:t>Journals</a:t>
                      </a:r>
                      <a:endParaRPr lang="en-IN" sz="2400" b="1" i="0" u="none" strike="noStrike" dirty="0">
                        <a:solidFill>
                          <a:schemeClr val="bg1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</a:endParaRPr>
                    </a:p>
                  </a:txBody>
                  <a:tcPr marL="12375" marR="12375" marT="95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400" b="1" u="none" strike="noStrike" dirty="0"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</a:rPr>
                        <a:t>Conferences</a:t>
                      </a:r>
                      <a:endParaRPr lang="en-IN" sz="2400" b="1" i="0" u="none" strike="noStrike" dirty="0">
                        <a:solidFill>
                          <a:schemeClr val="bg1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</a:endParaRPr>
                    </a:p>
                  </a:txBody>
                  <a:tcPr marL="12375" marR="12375" marT="95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217"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</a:rPr>
                        <a:t>2020-21</a:t>
                      </a:r>
                      <a:endParaRPr lang="en-IN" sz="2000" b="1" i="0" u="none" strike="noStrike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</a:endParaRPr>
                    </a:p>
                  </a:txBody>
                  <a:tcPr marL="12375" marR="1237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</a:rPr>
                        <a:t>9</a:t>
                      </a:r>
                    </a:p>
                  </a:txBody>
                  <a:tcPr marL="12375" marR="1237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</a:rPr>
                        <a:t>12</a:t>
                      </a:r>
                      <a:endParaRPr lang="en-IN" sz="2000" b="1" i="0" u="none" strike="noStrike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</a:endParaRPr>
                    </a:p>
                  </a:txBody>
                  <a:tcPr marL="12375" marR="1237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8217"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</a:rPr>
                        <a:t>2019-20</a:t>
                      </a:r>
                      <a:endParaRPr lang="en-IN" sz="2000" b="1" i="0" u="none" strike="noStrike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</a:endParaRPr>
                    </a:p>
                  </a:txBody>
                  <a:tcPr marL="12375" marR="1237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</a:rPr>
                        <a:t>4</a:t>
                      </a:r>
                      <a:r>
                        <a:rPr lang="en-IN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</a:rPr>
                        <a:t>7</a:t>
                      </a:r>
                      <a:endParaRPr lang="en-IN" sz="2000" b="1" i="0" u="none" strike="noStrike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</a:endParaRPr>
                    </a:p>
                  </a:txBody>
                  <a:tcPr marL="12375" marR="1237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</a:rPr>
                        <a:t>1</a:t>
                      </a:r>
                      <a:endParaRPr lang="en-IN" sz="2000" b="1" i="0" u="none" strike="noStrike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</a:endParaRPr>
                    </a:p>
                  </a:txBody>
                  <a:tcPr marL="12375" marR="1237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8217"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</a:rPr>
                        <a:t>2018-19</a:t>
                      </a:r>
                      <a:endParaRPr lang="en-IN" sz="2000" b="1" i="0" u="none" strike="noStrike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</a:endParaRPr>
                    </a:p>
                  </a:txBody>
                  <a:tcPr marL="12375" marR="1237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</a:rPr>
                        <a:t>29</a:t>
                      </a:r>
                      <a:endParaRPr lang="en-IN" sz="2000" b="1" i="0" u="none" strike="noStrike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</a:endParaRPr>
                    </a:p>
                  </a:txBody>
                  <a:tcPr marL="12375" marR="1237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</a:rPr>
                        <a:t>5</a:t>
                      </a:r>
                      <a:endParaRPr lang="en-IN" sz="2000" b="1" i="0" u="none" strike="noStrike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</a:endParaRPr>
                    </a:p>
                  </a:txBody>
                  <a:tcPr marL="12375" marR="1237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Box 5">
            <a:extLst>
              <a:ext uri="{FF2B5EF4-FFF2-40B4-BE49-F238E27FC236}">
                <a16:creationId xmlns:a16="http://schemas.microsoft.com/office/drawing/2014/main" id="{A80B7F33-CFE4-4AAF-9780-D6121B041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03787"/>
            <a:ext cx="12192000" cy="81644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 lIns="107506" tIns="53753" rIns="107506" bIns="53753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US" altLang="en-US" sz="2300" b="1" dirty="0">
                <a:latin typeface="Arial Black" pitchFamily="34" charset="0"/>
                <a:ea typeface="Cambria" panose="02040503050406030204" pitchFamily="18" charset="0"/>
              </a:rPr>
              <a:t>Total number of Journals published by student from </a:t>
            </a:r>
            <a:r>
              <a:rPr lang="en-US" altLang="en-US" sz="2300" b="1" dirty="0" smtClean="0">
                <a:latin typeface="Arial Black" pitchFamily="34" charset="0"/>
                <a:ea typeface="Cambria" panose="02040503050406030204" pitchFamily="18" charset="0"/>
              </a:rPr>
              <a:t>2018 </a:t>
            </a:r>
            <a:r>
              <a:rPr lang="en-US" altLang="en-US" sz="2300" b="1" dirty="0">
                <a:latin typeface="Arial Black" pitchFamily="34" charset="0"/>
                <a:ea typeface="Cambria" panose="02040503050406030204" pitchFamily="18" charset="0"/>
              </a:rPr>
              <a:t>to 2021 are</a:t>
            </a:r>
            <a:r>
              <a:rPr lang="en-US" altLang="en-US" sz="2300" b="1" dirty="0">
                <a:solidFill>
                  <a:srgbClr val="C00000"/>
                </a:solidFill>
                <a:latin typeface="Arial Black" pitchFamily="34" charset="0"/>
                <a:ea typeface="Cambria" panose="02040503050406030204" pitchFamily="18" charset="0"/>
              </a:rPr>
              <a:t>  </a:t>
            </a:r>
            <a:r>
              <a:rPr lang="en-US" altLang="en-US" sz="2300" b="1" dirty="0" smtClean="0">
                <a:solidFill>
                  <a:srgbClr val="C00000"/>
                </a:solidFill>
                <a:latin typeface="Arial Black" pitchFamily="34" charset="0"/>
                <a:ea typeface="Cambria" panose="02040503050406030204" pitchFamily="18" charset="0"/>
              </a:rPr>
              <a:t>85   </a:t>
            </a:r>
            <a:r>
              <a:rPr lang="en-US" altLang="en-US" sz="2300" b="1" dirty="0">
                <a:latin typeface="Arial Black" pitchFamily="34" charset="0"/>
                <a:ea typeface="Cambria" panose="02040503050406030204" pitchFamily="18" charset="0"/>
              </a:rPr>
              <a:t>&amp; Presented in conferences are  </a:t>
            </a:r>
            <a:r>
              <a:rPr lang="en-US" altLang="en-US" sz="2300" b="1" dirty="0">
                <a:solidFill>
                  <a:srgbClr val="C00000"/>
                </a:solidFill>
                <a:latin typeface="Arial Black" pitchFamily="34" charset="0"/>
                <a:ea typeface="Cambria" panose="02040503050406030204" pitchFamily="18" charset="0"/>
              </a:rPr>
              <a:t>: </a:t>
            </a:r>
            <a:r>
              <a:rPr lang="en-US" altLang="en-US" sz="2300" b="1" dirty="0" smtClean="0">
                <a:solidFill>
                  <a:srgbClr val="C00000"/>
                </a:solidFill>
                <a:latin typeface="Arial Black" pitchFamily="34" charset="0"/>
                <a:ea typeface="Cambria" panose="02040503050406030204" pitchFamily="18" charset="0"/>
              </a:rPr>
              <a:t>18</a:t>
            </a:r>
            <a:endParaRPr lang="en-US" altLang="en-US" sz="2300" b="1" dirty="0">
              <a:solidFill>
                <a:srgbClr val="C00000"/>
              </a:solidFill>
              <a:latin typeface="Arial Black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11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31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E93C85F-2FCC-4705-B48E-B0F171849D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624421"/>
              </p:ext>
            </p:extLst>
          </p:nvPr>
        </p:nvGraphicFramePr>
        <p:xfrm>
          <a:off x="8461420" y="915804"/>
          <a:ext cx="2356834" cy="5269423"/>
        </p:xfrm>
        <a:graphic>
          <a:graphicData uri="http://schemas.openxmlformats.org/drawingml/2006/table">
            <a:tbl>
              <a:tblPr/>
              <a:tblGrid>
                <a:gridCol w="23568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6266">
                <a:tc>
                  <a:txBody>
                    <a:bodyPr/>
                    <a:lstStyle/>
                    <a:p>
                      <a:pPr marL="160338" marR="0" lvl="0" indent="30163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ts val="9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Volume 1</a:t>
                      </a:r>
                    </a:p>
                    <a:p>
                      <a:pPr marL="160338" marR="0" lvl="0" indent="30163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ts val="9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 2016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650">
                <a:tc>
                  <a:txBody>
                    <a:bodyPr/>
                    <a:lstStyle/>
                    <a:p>
                      <a:pPr marL="160338" marR="0" lvl="0" indent="11113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Volume 2</a:t>
                      </a:r>
                    </a:p>
                    <a:p>
                      <a:pPr marL="160338" marR="0" lvl="0" indent="11113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MAY-2017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Volume 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MARCH -2018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Volume 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DEC- 2018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8230">
                <a:tc>
                  <a:txBody>
                    <a:bodyPr/>
                    <a:lstStyle/>
                    <a:p>
                      <a:pPr marL="160338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Volume 5</a:t>
                      </a:r>
                    </a:p>
                    <a:p>
                      <a:pPr marL="160338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JUNE- 2019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8230">
                <a:tc>
                  <a:txBody>
                    <a:bodyPr/>
                    <a:lstStyle/>
                    <a:p>
                      <a:pPr marL="160338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Volume 5</a:t>
                      </a:r>
                    </a:p>
                    <a:p>
                      <a:pPr marL="160338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DEC- 2019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2132">
                <a:tc>
                  <a:txBody>
                    <a:bodyPr/>
                    <a:lstStyle/>
                    <a:p>
                      <a:pPr marL="160338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Volume 6</a:t>
                      </a:r>
                    </a:p>
                    <a:p>
                      <a:pPr marL="160338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JUNE- 2020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82345">
                <a:tc>
                  <a:txBody>
                    <a:bodyPr/>
                    <a:lstStyle/>
                    <a:p>
                      <a:pPr marL="160338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Volume 6</a:t>
                      </a:r>
                    </a:p>
                    <a:p>
                      <a:pPr marL="160338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DEC- 2020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C9AB1E1F-71F6-4C85-8C9A-0EEFDD7CD2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0052694"/>
              </p:ext>
            </p:extLst>
          </p:nvPr>
        </p:nvGraphicFramePr>
        <p:xfrm>
          <a:off x="2538483" y="885186"/>
          <a:ext cx="5303257" cy="5300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0" name="Bitmap Image" r:id="rId3" imgW="4191585" imgH="5923810" progId="PBrush">
                  <p:embed/>
                </p:oleObj>
              </mc:Choice>
              <mc:Fallback>
                <p:oleObj name="Bitmap Image" r:id="rId3" imgW="4191585" imgH="5923810" progId="PBrush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8483" y="885186"/>
                        <a:ext cx="5303257" cy="530004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157A29C-5AF5-4FB6-9FBF-63603D389A72}"/>
              </a:ext>
            </a:extLst>
          </p:cNvPr>
          <p:cNvSpPr txBox="1"/>
          <p:nvPr/>
        </p:nvSpPr>
        <p:spPr>
          <a:xfrm>
            <a:off x="2648364" y="205239"/>
            <a:ext cx="6700895" cy="539443"/>
          </a:xfrm>
          <a:prstGeom prst="rect">
            <a:avLst/>
          </a:prstGeom>
          <a:noFill/>
        </p:spPr>
        <p:txBody>
          <a:bodyPr wrap="square" lIns="107506" tIns="53753" rIns="107506" bIns="53753" rtlCol="0">
            <a:spAutoFit/>
          </a:bodyPr>
          <a:lstStyle/>
          <a:p>
            <a:pPr algn="ctr"/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Department News Letter</a:t>
            </a:r>
            <a:endParaRPr lang="en-IN" sz="24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68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35E69BD3-2DAE-4E25-9C44-07A71F77F0AB}"/>
              </a:ext>
            </a:extLst>
          </p:cNvPr>
          <p:cNvSpPr/>
          <p:nvPr/>
        </p:nvSpPr>
        <p:spPr>
          <a:xfrm>
            <a:off x="2009550" y="1625601"/>
            <a:ext cx="8718618" cy="919907"/>
          </a:xfrm>
          <a:custGeom>
            <a:avLst/>
            <a:gdLst>
              <a:gd name="connsiteX0" fmla="*/ 0 w 6711581"/>
              <a:gd name="connsiteY0" fmla="*/ 91991 h 919907"/>
              <a:gd name="connsiteX1" fmla="*/ 91991 w 6711581"/>
              <a:gd name="connsiteY1" fmla="*/ 0 h 919907"/>
              <a:gd name="connsiteX2" fmla="*/ 6619590 w 6711581"/>
              <a:gd name="connsiteY2" fmla="*/ 0 h 919907"/>
              <a:gd name="connsiteX3" fmla="*/ 6711581 w 6711581"/>
              <a:gd name="connsiteY3" fmla="*/ 91991 h 919907"/>
              <a:gd name="connsiteX4" fmla="*/ 6711581 w 6711581"/>
              <a:gd name="connsiteY4" fmla="*/ 827916 h 919907"/>
              <a:gd name="connsiteX5" fmla="*/ 6619590 w 6711581"/>
              <a:gd name="connsiteY5" fmla="*/ 919907 h 919907"/>
              <a:gd name="connsiteX6" fmla="*/ 91991 w 6711581"/>
              <a:gd name="connsiteY6" fmla="*/ 919907 h 919907"/>
              <a:gd name="connsiteX7" fmla="*/ 0 w 6711581"/>
              <a:gd name="connsiteY7" fmla="*/ 827916 h 919907"/>
              <a:gd name="connsiteX8" fmla="*/ 0 w 6711581"/>
              <a:gd name="connsiteY8" fmla="*/ 91991 h 919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11581" h="919907">
                <a:moveTo>
                  <a:pt x="0" y="91991"/>
                </a:moveTo>
                <a:cubicBezTo>
                  <a:pt x="0" y="41186"/>
                  <a:pt x="41186" y="0"/>
                  <a:pt x="91991" y="0"/>
                </a:cubicBezTo>
                <a:lnTo>
                  <a:pt x="6619590" y="0"/>
                </a:lnTo>
                <a:cubicBezTo>
                  <a:pt x="6670395" y="0"/>
                  <a:pt x="6711581" y="41186"/>
                  <a:pt x="6711581" y="91991"/>
                </a:cubicBezTo>
                <a:lnTo>
                  <a:pt x="6711581" y="827916"/>
                </a:lnTo>
                <a:cubicBezTo>
                  <a:pt x="6711581" y="878721"/>
                  <a:pt x="6670395" y="919907"/>
                  <a:pt x="6619590" y="919907"/>
                </a:cubicBezTo>
                <a:lnTo>
                  <a:pt x="91991" y="919907"/>
                </a:lnTo>
                <a:cubicBezTo>
                  <a:pt x="41186" y="919907"/>
                  <a:pt x="0" y="878721"/>
                  <a:pt x="0" y="827916"/>
                </a:cubicBezTo>
                <a:lnTo>
                  <a:pt x="0" y="91991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10316" tIns="210316" rIns="210316" bIns="210316" spcCol="1493" anchor="ctr"/>
          <a:lstStyle/>
          <a:p>
            <a:pPr algn="ctr" defTabSz="2085169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2800" dirty="0">
                <a:latin typeface="Arial Black" pitchFamily="34" charset="0"/>
              </a:rPr>
              <a:t>Total faculty: 24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BE9C7C66-E71E-4B69-937D-5DF0553213AC}"/>
              </a:ext>
            </a:extLst>
          </p:cNvPr>
          <p:cNvSpPr/>
          <p:nvPr/>
        </p:nvSpPr>
        <p:spPr>
          <a:xfrm>
            <a:off x="509743" y="3108314"/>
            <a:ext cx="7407101" cy="948430"/>
          </a:xfrm>
          <a:custGeom>
            <a:avLst/>
            <a:gdLst>
              <a:gd name="connsiteX0" fmla="*/ 0 w 3996735"/>
              <a:gd name="connsiteY0" fmla="*/ 94843 h 948430"/>
              <a:gd name="connsiteX1" fmla="*/ 94843 w 3996735"/>
              <a:gd name="connsiteY1" fmla="*/ 0 h 948430"/>
              <a:gd name="connsiteX2" fmla="*/ 3901892 w 3996735"/>
              <a:gd name="connsiteY2" fmla="*/ 0 h 948430"/>
              <a:gd name="connsiteX3" fmla="*/ 3996735 w 3996735"/>
              <a:gd name="connsiteY3" fmla="*/ 94843 h 948430"/>
              <a:gd name="connsiteX4" fmla="*/ 3996735 w 3996735"/>
              <a:gd name="connsiteY4" fmla="*/ 853587 h 948430"/>
              <a:gd name="connsiteX5" fmla="*/ 3901892 w 3996735"/>
              <a:gd name="connsiteY5" fmla="*/ 948430 h 948430"/>
              <a:gd name="connsiteX6" fmla="*/ 94843 w 3996735"/>
              <a:gd name="connsiteY6" fmla="*/ 948430 h 948430"/>
              <a:gd name="connsiteX7" fmla="*/ 0 w 3996735"/>
              <a:gd name="connsiteY7" fmla="*/ 853587 h 948430"/>
              <a:gd name="connsiteX8" fmla="*/ 0 w 3996735"/>
              <a:gd name="connsiteY8" fmla="*/ 94843 h 948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6735" h="948430">
                <a:moveTo>
                  <a:pt x="0" y="94843"/>
                </a:moveTo>
                <a:cubicBezTo>
                  <a:pt x="0" y="42463"/>
                  <a:pt x="42463" y="0"/>
                  <a:pt x="94843" y="0"/>
                </a:cubicBezTo>
                <a:lnTo>
                  <a:pt x="3901892" y="0"/>
                </a:lnTo>
                <a:cubicBezTo>
                  <a:pt x="3954272" y="0"/>
                  <a:pt x="3996735" y="42463"/>
                  <a:pt x="3996735" y="94843"/>
                </a:cubicBezTo>
                <a:lnTo>
                  <a:pt x="3996735" y="853587"/>
                </a:lnTo>
                <a:cubicBezTo>
                  <a:pt x="3996735" y="905967"/>
                  <a:pt x="3954272" y="948430"/>
                  <a:pt x="3901892" y="948430"/>
                </a:cubicBezTo>
                <a:lnTo>
                  <a:pt x="94843" y="948430"/>
                </a:lnTo>
                <a:cubicBezTo>
                  <a:pt x="42463" y="948430"/>
                  <a:pt x="0" y="905967"/>
                  <a:pt x="0" y="853587"/>
                </a:cubicBezTo>
                <a:lnTo>
                  <a:pt x="0" y="94843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53213" tIns="153213" rIns="153213" bIns="153213" spcCol="1493" anchor="ctr"/>
          <a:lstStyle/>
          <a:p>
            <a:pPr algn="ctr" defTabSz="1407489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2800" b="1" dirty="0" smtClean="0">
                <a:latin typeface="Arial Black" pitchFamily="34" charset="0"/>
              </a:rPr>
              <a:t>UG/PG  </a:t>
            </a:r>
            <a:r>
              <a:rPr lang="en-US" sz="2800" b="1" dirty="0">
                <a:latin typeface="Arial Black" pitchFamily="34" charset="0"/>
              </a:rPr>
              <a:t>handling  faculty: 22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83FC358-74D0-4F04-9A85-39CC8ABE0037}"/>
              </a:ext>
            </a:extLst>
          </p:cNvPr>
          <p:cNvSpPr/>
          <p:nvPr/>
        </p:nvSpPr>
        <p:spPr>
          <a:xfrm>
            <a:off x="3240696" y="4532343"/>
            <a:ext cx="2010154" cy="984566"/>
          </a:xfrm>
          <a:custGeom>
            <a:avLst/>
            <a:gdLst>
              <a:gd name="connsiteX0" fmla="*/ 0 w 1176129"/>
              <a:gd name="connsiteY0" fmla="*/ 78390 h 783904"/>
              <a:gd name="connsiteX1" fmla="*/ 78390 w 1176129"/>
              <a:gd name="connsiteY1" fmla="*/ 0 h 783904"/>
              <a:gd name="connsiteX2" fmla="*/ 1097739 w 1176129"/>
              <a:gd name="connsiteY2" fmla="*/ 0 h 783904"/>
              <a:gd name="connsiteX3" fmla="*/ 1176129 w 1176129"/>
              <a:gd name="connsiteY3" fmla="*/ 78390 h 783904"/>
              <a:gd name="connsiteX4" fmla="*/ 1176129 w 1176129"/>
              <a:gd name="connsiteY4" fmla="*/ 705514 h 783904"/>
              <a:gd name="connsiteX5" fmla="*/ 1097739 w 1176129"/>
              <a:gd name="connsiteY5" fmla="*/ 783904 h 783904"/>
              <a:gd name="connsiteX6" fmla="*/ 78390 w 1176129"/>
              <a:gd name="connsiteY6" fmla="*/ 783904 h 783904"/>
              <a:gd name="connsiteX7" fmla="*/ 0 w 1176129"/>
              <a:gd name="connsiteY7" fmla="*/ 705514 h 783904"/>
              <a:gd name="connsiteX8" fmla="*/ 0 w 1176129"/>
              <a:gd name="connsiteY8" fmla="*/ 78390 h 78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6129" h="783904">
                <a:moveTo>
                  <a:pt x="0" y="78390"/>
                </a:moveTo>
                <a:cubicBezTo>
                  <a:pt x="0" y="35096"/>
                  <a:pt x="35096" y="0"/>
                  <a:pt x="78390" y="0"/>
                </a:cubicBezTo>
                <a:lnTo>
                  <a:pt x="1097739" y="0"/>
                </a:lnTo>
                <a:cubicBezTo>
                  <a:pt x="1141033" y="0"/>
                  <a:pt x="1176129" y="35096"/>
                  <a:pt x="1176129" y="78390"/>
                </a:cubicBezTo>
                <a:lnTo>
                  <a:pt x="1176129" y="705514"/>
                </a:lnTo>
                <a:cubicBezTo>
                  <a:pt x="1176129" y="748808"/>
                  <a:pt x="1141033" y="783904"/>
                  <a:pt x="1097739" y="783904"/>
                </a:cubicBezTo>
                <a:lnTo>
                  <a:pt x="78390" y="783904"/>
                </a:lnTo>
                <a:cubicBezTo>
                  <a:pt x="35096" y="783904"/>
                  <a:pt x="0" y="748808"/>
                  <a:pt x="0" y="705514"/>
                </a:cubicBezTo>
                <a:lnTo>
                  <a:pt x="0" y="7839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89478" tIns="89478" rIns="89478" bIns="89478" spcCol="1493" anchor="ctr"/>
          <a:lstStyle/>
          <a:p>
            <a:pPr algn="ctr" defTabSz="729809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b="1" dirty="0">
                <a:solidFill>
                  <a:schemeClr val="bg1"/>
                </a:solidFill>
                <a:latin typeface="Arial Black" pitchFamily="34" charset="0"/>
                <a:cs typeface="Arial" panose="020B0604020202020204" pitchFamily="34" charset="0"/>
              </a:rPr>
              <a:t>Associate Professors : 4</a:t>
            </a: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526AFD4D-75F7-4780-8601-A997E8BD30AF}"/>
              </a:ext>
            </a:extLst>
          </p:cNvPr>
          <p:cNvSpPr/>
          <p:nvPr/>
        </p:nvSpPr>
        <p:spPr>
          <a:xfrm>
            <a:off x="5455330" y="4524461"/>
            <a:ext cx="2455827" cy="992793"/>
          </a:xfrm>
          <a:custGeom>
            <a:avLst/>
            <a:gdLst>
              <a:gd name="connsiteX0" fmla="*/ 0 w 1521456"/>
              <a:gd name="connsiteY0" fmla="*/ 76418 h 764184"/>
              <a:gd name="connsiteX1" fmla="*/ 76418 w 1521456"/>
              <a:gd name="connsiteY1" fmla="*/ 0 h 764184"/>
              <a:gd name="connsiteX2" fmla="*/ 1445038 w 1521456"/>
              <a:gd name="connsiteY2" fmla="*/ 0 h 764184"/>
              <a:gd name="connsiteX3" fmla="*/ 1521456 w 1521456"/>
              <a:gd name="connsiteY3" fmla="*/ 76418 h 764184"/>
              <a:gd name="connsiteX4" fmla="*/ 1521456 w 1521456"/>
              <a:gd name="connsiteY4" fmla="*/ 687766 h 764184"/>
              <a:gd name="connsiteX5" fmla="*/ 1445038 w 1521456"/>
              <a:gd name="connsiteY5" fmla="*/ 764184 h 764184"/>
              <a:gd name="connsiteX6" fmla="*/ 76418 w 1521456"/>
              <a:gd name="connsiteY6" fmla="*/ 764184 h 764184"/>
              <a:gd name="connsiteX7" fmla="*/ 0 w 1521456"/>
              <a:gd name="connsiteY7" fmla="*/ 687766 h 764184"/>
              <a:gd name="connsiteX8" fmla="*/ 0 w 1521456"/>
              <a:gd name="connsiteY8" fmla="*/ 76418 h 764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1456" h="764184">
                <a:moveTo>
                  <a:pt x="0" y="76418"/>
                </a:moveTo>
                <a:cubicBezTo>
                  <a:pt x="0" y="34214"/>
                  <a:pt x="34214" y="0"/>
                  <a:pt x="76418" y="0"/>
                </a:cubicBezTo>
                <a:lnTo>
                  <a:pt x="1445038" y="0"/>
                </a:lnTo>
                <a:cubicBezTo>
                  <a:pt x="1487242" y="0"/>
                  <a:pt x="1521456" y="34214"/>
                  <a:pt x="1521456" y="76418"/>
                </a:cubicBezTo>
                <a:lnTo>
                  <a:pt x="1521456" y="687766"/>
                </a:lnTo>
                <a:cubicBezTo>
                  <a:pt x="1521456" y="729970"/>
                  <a:pt x="1487242" y="764184"/>
                  <a:pt x="1445038" y="764184"/>
                </a:cubicBezTo>
                <a:lnTo>
                  <a:pt x="76418" y="764184"/>
                </a:lnTo>
                <a:cubicBezTo>
                  <a:pt x="34214" y="764184"/>
                  <a:pt x="0" y="729970"/>
                  <a:pt x="0" y="687766"/>
                </a:cubicBezTo>
                <a:lnTo>
                  <a:pt x="0" y="76418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88799" tIns="88799" rIns="88799" bIns="88799" spcCol="1493" anchor="ctr"/>
          <a:lstStyle/>
          <a:p>
            <a:pPr algn="ctr" defTabSz="886197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b="1" dirty="0">
                <a:solidFill>
                  <a:schemeClr val="bg1"/>
                </a:solidFill>
                <a:latin typeface="Arial Black" pitchFamily="34" charset="0"/>
                <a:cs typeface="Arial" panose="020B0604020202020204" pitchFamily="34" charset="0"/>
              </a:rPr>
              <a:t>Assistant </a:t>
            </a:r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  <a:cs typeface="Arial" panose="020B0604020202020204" pitchFamily="34" charset="0"/>
              </a:rPr>
              <a:t>Professors :15</a:t>
            </a:r>
            <a:endParaRPr lang="en-US" b="1" dirty="0">
              <a:solidFill>
                <a:schemeClr val="bg1"/>
              </a:solidFill>
              <a:latin typeface="Arial Black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id="{47DE4299-C566-41CC-9663-72DD63067E1F}"/>
              </a:ext>
            </a:extLst>
          </p:cNvPr>
          <p:cNvSpPr/>
          <p:nvPr/>
        </p:nvSpPr>
        <p:spPr>
          <a:xfrm>
            <a:off x="8899415" y="3108314"/>
            <a:ext cx="2820360" cy="853341"/>
          </a:xfrm>
          <a:custGeom>
            <a:avLst/>
            <a:gdLst>
              <a:gd name="connsiteX0" fmla="*/ 0 w 3930687"/>
              <a:gd name="connsiteY0" fmla="*/ 85334 h 853341"/>
              <a:gd name="connsiteX1" fmla="*/ 85334 w 3930687"/>
              <a:gd name="connsiteY1" fmla="*/ 0 h 853341"/>
              <a:gd name="connsiteX2" fmla="*/ 3845353 w 3930687"/>
              <a:gd name="connsiteY2" fmla="*/ 0 h 853341"/>
              <a:gd name="connsiteX3" fmla="*/ 3930687 w 3930687"/>
              <a:gd name="connsiteY3" fmla="*/ 85334 h 853341"/>
              <a:gd name="connsiteX4" fmla="*/ 3930687 w 3930687"/>
              <a:gd name="connsiteY4" fmla="*/ 768007 h 853341"/>
              <a:gd name="connsiteX5" fmla="*/ 3845353 w 3930687"/>
              <a:gd name="connsiteY5" fmla="*/ 853341 h 853341"/>
              <a:gd name="connsiteX6" fmla="*/ 85334 w 3930687"/>
              <a:gd name="connsiteY6" fmla="*/ 853341 h 853341"/>
              <a:gd name="connsiteX7" fmla="*/ 0 w 3930687"/>
              <a:gd name="connsiteY7" fmla="*/ 768007 h 853341"/>
              <a:gd name="connsiteX8" fmla="*/ 0 w 3930687"/>
              <a:gd name="connsiteY8" fmla="*/ 85334 h 853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0687" h="853341">
                <a:moveTo>
                  <a:pt x="0" y="85334"/>
                </a:moveTo>
                <a:cubicBezTo>
                  <a:pt x="0" y="38205"/>
                  <a:pt x="38205" y="0"/>
                  <a:pt x="85334" y="0"/>
                </a:cubicBezTo>
                <a:lnTo>
                  <a:pt x="3845353" y="0"/>
                </a:lnTo>
                <a:cubicBezTo>
                  <a:pt x="3892482" y="0"/>
                  <a:pt x="3930687" y="38205"/>
                  <a:pt x="3930687" y="85334"/>
                </a:cubicBezTo>
                <a:lnTo>
                  <a:pt x="3930687" y="768007"/>
                </a:lnTo>
                <a:cubicBezTo>
                  <a:pt x="3930687" y="815136"/>
                  <a:pt x="3892482" y="853341"/>
                  <a:pt x="3845353" y="853341"/>
                </a:cubicBezTo>
                <a:lnTo>
                  <a:pt x="85334" y="853341"/>
                </a:lnTo>
                <a:cubicBezTo>
                  <a:pt x="38205" y="853341"/>
                  <a:pt x="0" y="815136"/>
                  <a:pt x="0" y="768007"/>
                </a:cubicBezTo>
                <a:lnTo>
                  <a:pt x="0" y="85334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49946" tIns="149946" rIns="149946" bIns="149946" spcCol="1493" anchor="ctr"/>
          <a:lstStyle/>
          <a:p>
            <a:pPr algn="ctr" defTabSz="1407489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2800" b="1" dirty="0">
                <a:latin typeface="Arial Black" pitchFamily="34" charset="0"/>
              </a:rPr>
              <a:t>First</a:t>
            </a:r>
            <a:r>
              <a:rPr lang="en-US" sz="1900" b="1" dirty="0">
                <a:latin typeface="Arial Black" pitchFamily="34" charset="0"/>
              </a:rPr>
              <a:t> </a:t>
            </a:r>
            <a:r>
              <a:rPr lang="en-US" sz="2800" b="1" dirty="0">
                <a:latin typeface="Arial Black" pitchFamily="34" charset="0"/>
              </a:rPr>
              <a:t>Year : 2</a:t>
            </a: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BC5F67A2-A189-43E0-A47A-33E9BAE38B59}"/>
              </a:ext>
            </a:extLst>
          </p:cNvPr>
          <p:cNvSpPr/>
          <p:nvPr/>
        </p:nvSpPr>
        <p:spPr>
          <a:xfrm>
            <a:off x="8825102" y="4531279"/>
            <a:ext cx="2339244" cy="917854"/>
          </a:xfrm>
          <a:custGeom>
            <a:avLst/>
            <a:gdLst>
              <a:gd name="connsiteX0" fmla="*/ 0 w 1611721"/>
              <a:gd name="connsiteY0" fmla="*/ 84008 h 840081"/>
              <a:gd name="connsiteX1" fmla="*/ 84008 w 1611721"/>
              <a:gd name="connsiteY1" fmla="*/ 0 h 840081"/>
              <a:gd name="connsiteX2" fmla="*/ 1527713 w 1611721"/>
              <a:gd name="connsiteY2" fmla="*/ 0 h 840081"/>
              <a:gd name="connsiteX3" fmla="*/ 1611721 w 1611721"/>
              <a:gd name="connsiteY3" fmla="*/ 84008 h 840081"/>
              <a:gd name="connsiteX4" fmla="*/ 1611721 w 1611721"/>
              <a:gd name="connsiteY4" fmla="*/ 756073 h 840081"/>
              <a:gd name="connsiteX5" fmla="*/ 1527713 w 1611721"/>
              <a:gd name="connsiteY5" fmla="*/ 840081 h 840081"/>
              <a:gd name="connsiteX6" fmla="*/ 84008 w 1611721"/>
              <a:gd name="connsiteY6" fmla="*/ 840081 h 840081"/>
              <a:gd name="connsiteX7" fmla="*/ 0 w 1611721"/>
              <a:gd name="connsiteY7" fmla="*/ 756073 h 840081"/>
              <a:gd name="connsiteX8" fmla="*/ 0 w 1611721"/>
              <a:gd name="connsiteY8" fmla="*/ 84008 h 84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1721" h="840081">
                <a:moveTo>
                  <a:pt x="0" y="84008"/>
                </a:moveTo>
                <a:cubicBezTo>
                  <a:pt x="0" y="37612"/>
                  <a:pt x="37612" y="0"/>
                  <a:pt x="84008" y="0"/>
                </a:cubicBezTo>
                <a:lnTo>
                  <a:pt x="1527713" y="0"/>
                </a:lnTo>
                <a:cubicBezTo>
                  <a:pt x="1574109" y="0"/>
                  <a:pt x="1611721" y="37612"/>
                  <a:pt x="1611721" y="84008"/>
                </a:cubicBezTo>
                <a:lnTo>
                  <a:pt x="1611721" y="756073"/>
                </a:lnTo>
                <a:cubicBezTo>
                  <a:pt x="1611721" y="802469"/>
                  <a:pt x="1574109" y="840081"/>
                  <a:pt x="1527713" y="840081"/>
                </a:cubicBezTo>
                <a:lnTo>
                  <a:pt x="84008" y="840081"/>
                </a:lnTo>
                <a:cubicBezTo>
                  <a:pt x="37612" y="840081"/>
                  <a:pt x="0" y="802469"/>
                  <a:pt x="0" y="756073"/>
                </a:cubicBezTo>
                <a:lnTo>
                  <a:pt x="0" y="84008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9279" tIns="109279" rIns="109279" bIns="109279" spcCol="1493" anchor="ctr"/>
          <a:lstStyle/>
          <a:p>
            <a:pPr algn="ctr" defTabSz="886197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b="1" dirty="0">
                <a:solidFill>
                  <a:schemeClr val="bg1"/>
                </a:solidFill>
                <a:latin typeface="Arial Black" pitchFamily="34" charset="0"/>
                <a:cs typeface="Arial" panose="020B0604020202020204" pitchFamily="34" charset="0"/>
              </a:rPr>
              <a:t>Assistant </a:t>
            </a:r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  <a:cs typeface="Arial" panose="020B0604020202020204" pitchFamily="34" charset="0"/>
              </a:rPr>
              <a:t>Professors: 2</a:t>
            </a:r>
            <a:endParaRPr lang="en-US" b="1" dirty="0">
              <a:solidFill>
                <a:schemeClr val="bg1"/>
              </a:solidFill>
              <a:latin typeface="Arial Black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7">
            <a:extLst>
              <a:ext uri="{FF2B5EF4-FFF2-40B4-BE49-F238E27FC236}">
                <a16:creationId xmlns:a16="http://schemas.microsoft.com/office/drawing/2014/main" id="{1EE0D432-5EC5-461E-A6BD-B1C2DD0BEB98}"/>
              </a:ext>
            </a:extLst>
          </p:cNvPr>
          <p:cNvGrpSpPr/>
          <p:nvPr/>
        </p:nvGrpSpPr>
        <p:grpSpPr>
          <a:xfrm>
            <a:off x="509743" y="4532343"/>
            <a:ext cx="2346163" cy="984566"/>
            <a:chOff x="1839586" y="2769164"/>
            <a:chExt cx="1387957" cy="926583"/>
          </a:xfrm>
          <a:solidFill>
            <a:schemeClr val="bg2">
              <a:lumMod val="25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4" name="Rounded Rectangle 18">
              <a:extLst>
                <a:ext uri="{FF2B5EF4-FFF2-40B4-BE49-F238E27FC236}">
                  <a16:creationId xmlns:a16="http://schemas.microsoft.com/office/drawing/2014/main" id="{3194F179-2804-48E7-ACD4-04F679DDABBA}"/>
                </a:ext>
              </a:extLst>
            </p:cNvPr>
            <p:cNvSpPr/>
            <p:nvPr/>
          </p:nvSpPr>
          <p:spPr>
            <a:xfrm>
              <a:off x="1839586" y="2769164"/>
              <a:ext cx="1387957" cy="926583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3">
              <a:schemeClr val="accent1">
                <a:tint val="8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tint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ounded Rectangle 4">
              <a:extLst>
                <a:ext uri="{FF2B5EF4-FFF2-40B4-BE49-F238E27FC236}">
                  <a16:creationId xmlns:a16="http://schemas.microsoft.com/office/drawing/2014/main" id="{5939F1CA-3985-4144-9049-3205CBA85322}"/>
                </a:ext>
              </a:extLst>
            </p:cNvPr>
            <p:cNvSpPr/>
            <p:nvPr/>
          </p:nvSpPr>
          <p:spPr>
            <a:xfrm>
              <a:off x="1883549" y="2961631"/>
              <a:ext cx="1236201" cy="716507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4605" tIns="64605" rIns="64605" bIns="64605" spcCol="1270" anchor="ctr"/>
            <a:lstStyle/>
            <a:p>
              <a:pPr algn="ctr" defTabSz="886197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latin typeface="Arial Black" pitchFamily="34" charset="0"/>
                  <a:cs typeface="Arial" panose="020B0604020202020204" pitchFamily="34" charset="0"/>
                </a:rPr>
                <a:t>Professors : 3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CDC4896-F424-470E-BB70-C14328D54176}"/>
              </a:ext>
            </a:extLst>
          </p:cNvPr>
          <p:cNvSpPr txBox="1"/>
          <p:nvPr/>
        </p:nvSpPr>
        <p:spPr>
          <a:xfrm>
            <a:off x="3126256" y="786160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Faculty Details</a:t>
            </a:r>
          </a:p>
        </p:txBody>
      </p:sp>
      <p:sp>
        <p:nvSpPr>
          <p:cNvPr id="2" name="Rectangle 1"/>
          <p:cNvSpPr/>
          <p:nvPr/>
        </p:nvSpPr>
        <p:spPr>
          <a:xfrm>
            <a:off x="1751367" y="112524"/>
            <a:ext cx="8025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3148" indent="-403148" algn="ctr">
              <a:lnSpc>
                <a:spcPct val="150000"/>
              </a:lnSpc>
            </a:pP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Arial Black" pitchFamily="34" charset="0"/>
                <a:cs typeface="Andalus" pitchFamily="18" charset="-78"/>
              </a:rPr>
              <a:t>Criteria-5 </a:t>
            </a:r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  <a:cs typeface="Andalus" pitchFamily="18" charset="-78"/>
              </a:rPr>
              <a:t>Faculty Information and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Arial Black" pitchFamily="34" charset="0"/>
                <a:cs typeface="Andalus" pitchFamily="18" charset="-78"/>
              </a:rPr>
              <a:t>Contribution</a:t>
            </a:r>
            <a:endParaRPr lang="en-US" sz="2400" b="1" dirty="0">
              <a:solidFill>
                <a:schemeClr val="bg2">
                  <a:lumMod val="25000"/>
                </a:schemeClr>
              </a:solidFill>
              <a:latin typeface="Arial Black" pitchFamily="34" charset="0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678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55356" y="6425183"/>
            <a:ext cx="2066713" cy="324468"/>
          </a:xfrm>
          <a:solidFill>
            <a:schemeClr val="bg1"/>
          </a:solidFill>
        </p:spPr>
        <p:txBody>
          <a:bodyPr/>
          <a:lstStyle/>
          <a:p>
            <a:fld id="{D6DD3D07-5D8C-47A6-80D1-4114BB21521A}" type="datetime1">
              <a:rPr lang="en-US" b="1" smtClean="0">
                <a:solidFill>
                  <a:schemeClr val="tx2">
                    <a:lumMod val="50000"/>
                  </a:schemeClr>
                </a:solidFill>
              </a:rPr>
              <a:pPr/>
              <a:t>12/9/2021</a:t>
            </a:fld>
            <a:endParaRPr lang="en-IN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54335" y="6447124"/>
            <a:ext cx="2743200" cy="365125"/>
          </a:xfrm>
          <a:solidFill>
            <a:schemeClr val="bg1"/>
          </a:solidFill>
        </p:spPr>
        <p:txBody>
          <a:bodyPr/>
          <a:lstStyle/>
          <a:p>
            <a:fld id="{AD32FF36-0650-4599-8591-CB91F0F77817}" type="slidenum">
              <a:rPr lang="en-IN" sz="1600" smtClean="0">
                <a:solidFill>
                  <a:schemeClr val="tx2">
                    <a:lumMod val="50000"/>
                  </a:schemeClr>
                </a:solidFill>
              </a:rPr>
              <a:pPr/>
              <a:t>33</a:t>
            </a:fld>
            <a:endParaRPr lang="en-IN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Oval 4"/>
          <p:cNvSpPr/>
          <p:nvPr/>
        </p:nvSpPr>
        <p:spPr>
          <a:xfrm>
            <a:off x="5604397" y="2227484"/>
            <a:ext cx="740746" cy="798191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75" tIns="68575" rIns="68575" bIns="68575" numCol="1" spcCol="1270" anchor="ctr" anchorCtr="0">
            <a:noAutofit/>
          </a:bodyPr>
          <a:lstStyle/>
          <a:p>
            <a:pPr algn="ctr" defTabSz="240013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400" dirty="0">
              <a:solidFill>
                <a:schemeClr val="tx2">
                  <a:lumMod val="50000"/>
                </a:schemeClr>
              </a:solidFill>
              <a:latin typeface="Verdan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A94137-1BF9-4CBB-AEB3-3E6AA4112714}"/>
              </a:ext>
            </a:extLst>
          </p:cNvPr>
          <p:cNvSpPr txBox="1"/>
          <p:nvPr/>
        </p:nvSpPr>
        <p:spPr>
          <a:xfrm>
            <a:off x="20101" y="1369835"/>
            <a:ext cx="1488655" cy="507825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r>
              <a:rPr lang="en-IN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Dr. REKHA B VENKATAPUR,</a:t>
            </a:r>
          </a:p>
          <a:p>
            <a:r>
              <a:rPr lang="en-IN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Professor &amp; Head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CE6434-8F12-47F7-AA33-41E27CDD8447}"/>
              </a:ext>
            </a:extLst>
          </p:cNvPr>
          <p:cNvSpPr txBox="1"/>
          <p:nvPr/>
        </p:nvSpPr>
        <p:spPr>
          <a:xfrm>
            <a:off x="3672479" y="1347647"/>
            <a:ext cx="1537975" cy="401451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Dr. VENKATA RAO,</a:t>
            </a:r>
          </a:p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Professor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29E436-1FF7-4EE1-8252-12D6BF0EE885}"/>
              </a:ext>
            </a:extLst>
          </p:cNvPr>
          <p:cNvSpPr txBox="1"/>
          <p:nvPr/>
        </p:nvSpPr>
        <p:spPr>
          <a:xfrm>
            <a:off x="5370539" y="1325630"/>
            <a:ext cx="1844657" cy="410876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900" dirty="0" err="1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Mr.HARSHAVARDHAN</a:t>
            </a: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J </a:t>
            </a:r>
            <a:r>
              <a:rPr lang="en-US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R</a:t>
            </a:r>
            <a:endParaRPr lang="en-US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Assoc. Professor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ED1FEB-1F78-4ECE-B679-BAE42A588998}"/>
              </a:ext>
            </a:extLst>
          </p:cNvPr>
          <p:cNvSpPr txBox="1"/>
          <p:nvPr/>
        </p:nvSpPr>
        <p:spPr>
          <a:xfrm>
            <a:off x="5162114" y="6320889"/>
            <a:ext cx="1916840" cy="410876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IN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Mrs. GEETHANJALI </a:t>
            </a:r>
            <a:r>
              <a:rPr lang="en-IN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R</a:t>
            </a:r>
            <a:endParaRPr lang="en-IN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Asst. Professor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6E4B60-55D0-40AD-BB89-97434D1326CB}"/>
              </a:ext>
            </a:extLst>
          </p:cNvPr>
          <p:cNvSpPr txBox="1"/>
          <p:nvPr/>
        </p:nvSpPr>
        <p:spPr>
          <a:xfrm>
            <a:off x="0" y="3018239"/>
            <a:ext cx="1785777" cy="410876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IN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Mrs. SOUGANDHIKA </a:t>
            </a:r>
            <a:r>
              <a:rPr lang="en-IN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N</a:t>
            </a:r>
            <a:endParaRPr lang="en-IN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IN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Asst  Professor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E4B012-09D6-4685-8302-B281DA9778C4}"/>
              </a:ext>
            </a:extLst>
          </p:cNvPr>
          <p:cNvSpPr txBox="1"/>
          <p:nvPr/>
        </p:nvSpPr>
        <p:spPr>
          <a:xfrm>
            <a:off x="3487078" y="3072690"/>
            <a:ext cx="1892877" cy="410876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Mr. ROOPESH KUMAR B </a:t>
            </a:r>
            <a:r>
              <a:rPr lang="en-US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N,</a:t>
            </a:r>
            <a:r>
              <a:rPr lang="en-IN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endParaRPr lang="en-IN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IN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    Asst  Professor</a:t>
            </a:r>
            <a:endParaRPr lang="en-US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BE63D6-473E-4027-8DE4-F3C470B416A4}"/>
              </a:ext>
            </a:extLst>
          </p:cNvPr>
          <p:cNvSpPr txBox="1"/>
          <p:nvPr/>
        </p:nvSpPr>
        <p:spPr>
          <a:xfrm>
            <a:off x="10327340" y="1330165"/>
            <a:ext cx="1864659" cy="401451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Dr. VIJAYALAXMI  MEKALI</a:t>
            </a:r>
          </a:p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Assoc .Professor</a:t>
            </a:r>
          </a:p>
        </p:txBody>
      </p:sp>
      <p:sp>
        <p:nvSpPr>
          <p:cNvPr id="17" name="Oval 4"/>
          <p:cNvSpPr/>
          <p:nvPr/>
        </p:nvSpPr>
        <p:spPr>
          <a:xfrm>
            <a:off x="5470284" y="2434748"/>
            <a:ext cx="740746" cy="798191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75" tIns="68575" rIns="68575" bIns="68575" numCol="1" spcCol="1270" anchor="ctr" anchorCtr="0">
            <a:noAutofit/>
          </a:bodyPr>
          <a:lstStyle/>
          <a:p>
            <a:pPr algn="ctr" defTabSz="240013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400" dirty="0">
              <a:solidFill>
                <a:schemeClr val="tx2">
                  <a:lumMod val="50000"/>
                </a:schemeClr>
              </a:solidFill>
              <a:latin typeface="Verdan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DCE6434-8F12-47F7-AA33-41E27CDD8447}"/>
              </a:ext>
            </a:extLst>
          </p:cNvPr>
          <p:cNvSpPr txBox="1"/>
          <p:nvPr/>
        </p:nvSpPr>
        <p:spPr>
          <a:xfrm>
            <a:off x="1893746" y="1379772"/>
            <a:ext cx="1541624" cy="369326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r>
              <a:rPr lang="en-IN" sz="900" dirty="0" err="1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Dr.DAYANANDA</a:t>
            </a:r>
            <a:r>
              <a:rPr lang="en-IN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R B,</a:t>
            </a:r>
          </a:p>
          <a:p>
            <a:r>
              <a:rPr lang="en-IN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Professor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E4B012-09D6-4685-8302-B281DA9778C4}"/>
              </a:ext>
            </a:extLst>
          </p:cNvPr>
          <p:cNvSpPr txBox="1"/>
          <p:nvPr/>
        </p:nvSpPr>
        <p:spPr>
          <a:xfrm>
            <a:off x="1919890" y="2998824"/>
            <a:ext cx="1394888" cy="410876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900" dirty="0" err="1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Mr.SANJOY</a:t>
            </a: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DAS</a:t>
            </a:r>
            <a:r>
              <a:rPr lang="en-IN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endParaRPr lang="en-IN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IN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Asst  Professor</a:t>
            </a:r>
            <a:endParaRPr lang="en-US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ED1FEB-1F78-4ECE-B679-BAE42A588998}"/>
              </a:ext>
            </a:extLst>
          </p:cNvPr>
          <p:cNvSpPr txBox="1"/>
          <p:nvPr/>
        </p:nvSpPr>
        <p:spPr>
          <a:xfrm>
            <a:off x="7358231" y="4792406"/>
            <a:ext cx="1331634" cy="410876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Mrs. SWAPNA </a:t>
            </a:r>
            <a:r>
              <a:rPr lang="en-US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G</a:t>
            </a:r>
            <a:endParaRPr lang="en-US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Asst. Professor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652330C-7BB4-429E-8BA8-4DC2E3AF34BB}"/>
              </a:ext>
            </a:extLst>
          </p:cNvPr>
          <p:cNvSpPr txBox="1"/>
          <p:nvPr/>
        </p:nvSpPr>
        <p:spPr>
          <a:xfrm>
            <a:off x="7430701" y="1327680"/>
            <a:ext cx="1352364" cy="410876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Mrs. DEEPA S </a:t>
            </a:r>
            <a:r>
              <a:rPr lang="en-US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R</a:t>
            </a:r>
            <a:endParaRPr lang="en-US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Assoc. Professor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BE63D6-473E-4027-8DE4-F3C470B416A4}"/>
              </a:ext>
            </a:extLst>
          </p:cNvPr>
          <p:cNvSpPr txBox="1"/>
          <p:nvPr/>
        </p:nvSpPr>
        <p:spPr>
          <a:xfrm>
            <a:off x="8938465" y="1363710"/>
            <a:ext cx="1275063" cy="410876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900" dirty="0" err="1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Dr.VANEETA</a:t>
            </a: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M</a:t>
            </a:r>
            <a:endParaRPr lang="en-US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Assoc. Professor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DDD0342-30F7-4D0E-8562-C453ED84D4F3}"/>
              </a:ext>
            </a:extLst>
          </p:cNvPr>
          <p:cNvSpPr txBox="1"/>
          <p:nvPr/>
        </p:nvSpPr>
        <p:spPr>
          <a:xfrm>
            <a:off x="1876425" y="4731185"/>
            <a:ext cx="1610653" cy="410876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Mr. </a:t>
            </a:r>
            <a:r>
              <a:rPr lang="en-US" sz="900" dirty="0" err="1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Prashanth</a:t>
            </a: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H </a:t>
            </a:r>
            <a:r>
              <a:rPr lang="en-US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S</a:t>
            </a:r>
            <a:endParaRPr lang="en-US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Asst. Professor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DDD0342-30F7-4D0E-8562-C453ED84D4F3}"/>
              </a:ext>
            </a:extLst>
          </p:cNvPr>
          <p:cNvSpPr txBox="1"/>
          <p:nvPr/>
        </p:nvSpPr>
        <p:spPr>
          <a:xfrm>
            <a:off x="5341436" y="3033208"/>
            <a:ext cx="1996066" cy="410876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Mr</a:t>
            </a:r>
            <a:r>
              <a:rPr lang="en-US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. KUSHAL </a:t>
            </a: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KUMAR B </a:t>
            </a:r>
            <a:r>
              <a:rPr lang="en-US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N</a:t>
            </a:r>
            <a:endParaRPr lang="en-US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Asst. Professor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AED1FEB-1F78-4ECE-B679-BAE42A588998}"/>
              </a:ext>
            </a:extLst>
          </p:cNvPr>
          <p:cNvSpPr txBox="1"/>
          <p:nvPr/>
        </p:nvSpPr>
        <p:spPr>
          <a:xfrm>
            <a:off x="47601" y="4671368"/>
            <a:ext cx="1542609" cy="410876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Mr. KRISHNA </a:t>
            </a:r>
            <a:r>
              <a:rPr lang="en-US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GUDI</a:t>
            </a:r>
            <a:endParaRPr lang="en-US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Asst. Professor</a:t>
            </a:r>
          </a:p>
        </p:txBody>
      </p:sp>
      <p:pic>
        <p:nvPicPr>
          <p:cNvPr id="40" name="Picture 39" descr="IMG_685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805" y="-3894"/>
            <a:ext cx="1384922" cy="13144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984594B-1A50-4B48-AAE8-43138C6EA02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938546" y="0"/>
            <a:ext cx="1285901" cy="13105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BE2400E-3369-4E1D-A976-73CCA1D2BD4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665986" y="0"/>
            <a:ext cx="1373588" cy="12714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88C7121-3FB4-4477-925A-EBB3702C77E8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519226" y="0"/>
            <a:ext cx="1338974" cy="13194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89EF62D-A564-40F8-B36A-182476680C9B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5196" y="0"/>
            <a:ext cx="1213357" cy="127599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55E2763-3720-494F-83E3-03699C5965C0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8821271" y="0"/>
            <a:ext cx="1205235" cy="130293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E16A6E4-2532-457A-AE9D-3A151297E456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10419224" y="0"/>
            <a:ext cx="1185233" cy="131694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4F4B1887-6476-4AEB-BE01-F6DA173EEE27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621" y="1888624"/>
            <a:ext cx="1361600" cy="112506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2BF2CE7A-9E1F-4F72-AD40-ED925BEF0B04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913555" y="1912060"/>
            <a:ext cx="1310893" cy="100377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D8626AF-C304-411D-B2E0-45E4BF8D1A04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688857" y="1900742"/>
            <a:ext cx="1268370" cy="11111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0C65CFDE-DD2D-4235-A355-12FBA7ACAA3A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439896" y="1957893"/>
            <a:ext cx="1418304" cy="10515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73B74CBF-1900-4B22-AFE6-910FC0B19CA5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215197" y="1900742"/>
            <a:ext cx="1271077" cy="10782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FB5E304B-CD01-4B00-930A-B40633E3873E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888090" y="1991398"/>
            <a:ext cx="1183234" cy="9939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F59B890E-C85F-4463-902C-CDAE47E374F0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419224" y="1991398"/>
            <a:ext cx="1271078" cy="99421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C74323AA-EAA6-4F62-9E33-EB4D1AFBB695}"/>
              </a:ext>
            </a:extLst>
          </p:cNvPr>
          <p:cNvPicPr/>
          <p:nvPr/>
        </p:nvPicPr>
        <p:blipFill>
          <a:blip r:embed="rId16"/>
          <a:stretch>
            <a:fillRect/>
          </a:stretch>
        </p:blipFill>
        <p:spPr>
          <a:xfrm>
            <a:off x="64987" y="3481434"/>
            <a:ext cx="1351285" cy="11376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FE0E0728-4963-4EBF-8DC6-49A6BAF7FE37}"/>
              </a:ext>
            </a:extLst>
          </p:cNvPr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868280" y="3509188"/>
            <a:ext cx="1356169" cy="11833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2319FE5E-0B98-49A4-B14F-6DE1723727DA}"/>
              </a:ext>
            </a:extLst>
          </p:cNvPr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688857" y="3594867"/>
            <a:ext cx="1271448" cy="11794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2DB43507-819F-4FDE-9EB2-89C6DC91C3EB}"/>
              </a:ext>
            </a:extLst>
          </p:cNvPr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458660" y="3605403"/>
            <a:ext cx="1399540" cy="118302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BC70877C-2F0E-4932-961F-CEC119848A51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277762" y="3572782"/>
            <a:ext cx="1299607" cy="12188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9DDD0342-30F7-4D0E-8562-C453ED84D4F3}"/>
              </a:ext>
            </a:extLst>
          </p:cNvPr>
          <p:cNvSpPr txBox="1"/>
          <p:nvPr/>
        </p:nvSpPr>
        <p:spPr>
          <a:xfrm>
            <a:off x="7337502" y="3017380"/>
            <a:ext cx="1352363" cy="410876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Mr. KUMAR </a:t>
            </a:r>
            <a:r>
              <a:rPr lang="en-US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K</a:t>
            </a:r>
            <a:endParaRPr lang="en-US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Asst. Professor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DDD0342-30F7-4D0E-8562-C453ED84D4F3}"/>
              </a:ext>
            </a:extLst>
          </p:cNvPr>
          <p:cNvSpPr txBox="1"/>
          <p:nvPr/>
        </p:nvSpPr>
        <p:spPr>
          <a:xfrm>
            <a:off x="8601837" y="3018346"/>
            <a:ext cx="2065958" cy="410876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Mr. RAGHAVENDRACHAR </a:t>
            </a:r>
            <a:r>
              <a:rPr lang="en-US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S</a:t>
            </a:r>
            <a:endParaRPr lang="en-US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Asst. Professor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DDD0342-30F7-4D0E-8562-C453ED84D4F3}"/>
              </a:ext>
            </a:extLst>
          </p:cNvPr>
          <p:cNvSpPr txBox="1"/>
          <p:nvPr/>
        </p:nvSpPr>
        <p:spPr>
          <a:xfrm>
            <a:off x="10617281" y="3002866"/>
            <a:ext cx="1168285" cy="410876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Dr SWATHI </a:t>
            </a:r>
            <a:r>
              <a:rPr lang="en-US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K</a:t>
            </a:r>
            <a:endParaRPr lang="en-US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Asst. Professor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305ECC5A-961B-4642-B26F-755225287BB8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980073" y="3560469"/>
            <a:ext cx="1174302" cy="119342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42CB36AE-2822-45B1-AD37-9ECB5D225862}"/>
              </a:ext>
            </a:extLst>
          </p:cNvPr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648175" y="3617824"/>
            <a:ext cx="1222987" cy="11471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F89A6E88-7B4D-43D2-98CD-F22729B624D0}"/>
              </a:ext>
            </a:extLst>
          </p:cNvPr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770717" y="5213707"/>
            <a:ext cx="1341500" cy="10391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5" name="Picture 64" descr="http://kssem.edu.in/wp-content/uploads/2018/08/Mrs.-Geethanjali-R-S.jpg"/>
          <p:cNvPicPr/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5341436" y="5268327"/>
            <a:ext cx="1300640" cy="9845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6" name="Picture 65" descr="http://kssem.edu.in/wp-content/uploads/2021/09/Dhrakshayini_pic.jpg"/>
          <p:cNvPicPr/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7277762" y="5239902"/>
            <a:ext cx="1300197" cy="9734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5AED1FEB-1F78-4ECE-B679-BAE42A588998}"/>
              </a:ext>
            </a:extLst>
          </p:cNvPr>
          <p:cNvSpPr txBox="1"/>
          <p:nvPr/>
        </p:nvSpPr>
        <p:spPr>
          <a:xfrm>
            <a:off x="3809999" y="4779770"/>
            <a:ext cx="1400455" cy="410876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Mrs. BEEENA  K </a:t>
            </a:r>
          </a:p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Asst</a:t>
            </a:r>
            <a:r>
              <a:rPr lang="en-US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. Professor</a:t>
            </a:r>
            <a:endParaRPr lang="en-US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AED1FEB-1F78-4ECE-B679-BAE42A588998}"/>
              </a:ext>
            </a:extLst>
          </p:cNvPr>
          <p:cNvSpPr txBox="1"/>
          <p:nvPr/>
        </p:nvSpPr>
        <p:spPr>
          <a:xfrm>
            <a:off x="5476876" y="4746472"/>
            <a:ext cx="1672045" cy="410876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Mr. ANIL KUMAR </a:t>
            </a:r>
            <a:r>
              <a:rPr lang="en-US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C</a:t>
            </a:r>
            <a:endParaRPr lang="en-US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Asst. Professor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AED1FEB-1F78-4ECE-B679-BAE42A588998}"/>
              </a:ext>
            </a:extLst>
          </p:cNvPr>
          <p:cNvSpPr txBox="1"/>
          <p:nvPr/>
        </p:nvSpPr>
        <p:spPr>
          <a:xfrm>
            <a:off x="8901506" y="4779964"/>
            <a:ext cx="1598327" cy="410876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Mr. MANOJ KUMAR  </a:t>
            </a:r>
            <a:r>
              <a:rPr lang="en-US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S</a:t>
            </a:r>
            <a:endParaRPr lang="en-US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Asst. Professor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AED1FEB-1F78-4ECE-B679-BAE42A588998}"/>
              </a:ext>
            </a:extLst>
          </p:cNvPr>
          <p:cNvSpPr txBox="1"/>
          <p:nvPr/>
        </p:nvSpPr>
        <p:spPr>
          <a:xfrm>
            <a:off x="10760275" y="4792025"/>
            <a:ext cx="1331633" cy="401451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Mrs.  GEETHA R,</a:t>
            </a:r>
          </a:p>
          <a:p>
            <a:pPr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Asst. Professor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AED1FEB-1F78-4ECE-B679-BAE42A588998}"/>
              </a:ext>
            </a:extLst>
          </p:cNvPr>
          <p:cNvSpPr txBox="1"/>
          <p:nvPr/>
        </p:nvSpPr>
        <p:spPr>
          <a:xfrm>
            <a:off x="3665986" y="6334544"/>
            <a:ext cx="1508756" cy="410876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Mrs. PALLAVI K </a:t>
            </a:r>
            <a:r>
              <a:rPr lang="en-US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N</a:t>
            </a:r>
            <a:endParaRPr lang="en-US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Asst. Professor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AED1FEB-1F78-4ECE-B679-BAE42A588998}"/>
              </a:ext>
            </a:extLst>
          </p:cNvPr>
          <p:cNvSpPr txBox="1"/>
          <p:nvPr/>
        </p:nvSpPr>
        <p:spPr>
          <a:xfrm>
            <a:off x="7186667" y="6260947"/>
            <a:ext cx="1609598" cy="410876"/>
          </a:xfrm>
          <a:prstGeom prst="rect">
            <a:avLst/>
          </a:prstGeom>
          <a:solidFill>
            <a:schemeClr val="bg1"/>
          </a:solidFill>
        </p:spPr>
        <p:txBody>
          <a:bodyPr wrap="square" lIns="91434" tIns="45717" rIns="91434" bIns="45717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Mrs</a:t>
            </a:r>
            <a:r>
              <a:rPr lang="en-US" sz="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. DAKSHAYINI</a:t>
            </a:r>
            <a:endParaRPr lang="en-US" sz="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>
              <a:lnSpc>
                <a:spcPct val="115000"/>
              </a:lnSpc>
            </a:pP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Asst. Professor</a:t>
            </a:r>
          </a:p>
        </p:txBody>
      </p:sp>
    </p:spTree>
    <p:extLst>
      <p:ext uri="{BB962C8B-B14F-4D97-AF65-F5344CB8AC3E}">
        <p14:creationId xmlns:p14="http://schemas.microsoft.com/office/powerpoint/2010/main" val="17182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009A7936-0595-45C2-A229-E62B166E4AE6}"/>
              </a:ext>
            </a:extLst>
          </p:cNvPr>
          <p:cNvSpPr/>
          <p:nvPr/>
        </p:nvSpPr>
        <p:spPr>
          <a:xfrm>
            <a:off x="433485" y="0"/>
            <a:ext cx="11983597" cy="671716"/>
          </a:xfrm>
          <a:prstGeom prst="rect">
            <a:avLst/>
          </a:prstGeom>
        </p:spPr>
        <p:txBody>
          <a:bodyPr wrap="square" lIns="91434" tIns="45717" rIns="91434" bIns="45717">
            <a:spAutoFit/>
          </a:bodyPr>
          <a:lstStyle/>
          <a:p>
            <a:pPr marL="403148" indent="-403148" algn="ctr">
              <a:lnSpc>
                <a:spcPct val="150000"/>
              </a:lnSpc>
            </a:pP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Arial Black" pitchFamily="34" charset="0"/>
                <a:cs typeface="Andalus" pitchFamily="18" charset="-78"/>
              </a:rPr>
              <a:t>Student </a:t>
            </a:r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  <a:cs typeface="Andalus" pitchFamily="18" charset="-78"/>
              </a:rPr>
              <a:t>Faculty Ratio (SFR)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F9EE110-F334-4902-9C4F-0FFE4A4A9E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288961"/>
              </p:ext>
            </p:extLst>
          </p:nvPr>
        </p:nvGraphicFramePr>
        <p:xfrm>
          <a:off x="469821" y="882862"/>
          <a:ext cx="11252365" cy="5241525"/>
        </p:xfrm>
        <a:graphic>
          <a:graphicData uri="http://schemas.openxmlformats.org/drawingml/2006/table">
            <a:tbl>
              <a:tblPr/>
              <a:tblGrid>
                <a:gridCol w="2987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69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52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7334">
                <a:tc>
                  <a:txBody>
                    <a:bodyPr/>
                    <a:lstStyle/>
                    <a:p>
                      <a:pPr marL="501650" lvl="1" algn="l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endParaRPr lang="en-US" sz="1600" b="1" kern="1200" dirty="0">
                        <a:solidFill>
                          <a:schemeClr val="tx1"/>
                        </a:solidFill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  <a:p>
                      <a:pPr marL="501650" lvl="1" algn="l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Description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CAY(2020-2021)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CAYm1(2019-20)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CAYm2 (2018-19)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5115">
                <a:tc>
                  <a:txBody>
                    <a:bodyPr/>
                    <a:lstStyle/>
                    <a:p>
                      <a:pPr marL="501650" marR="112395" lvl="1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Total No. of Students in the Department</a:t>
                      </a:r>
                    </a:p>
                    <a:p>
                      <a:pPr marL="501650" lvl="1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(UG+PG) (S)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87960" marR="116840" algn="ctr">
                        <a:spcAft>
                          <a:spcPts val="0"/>
                        </a:spcAft>
                      </a:pPr>
                      <a:endParaRPr lang="en-US" sz="1800" b="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  <a:p>
                      <a:pPr marL="187960" marR="116840" algn="ctr"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418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800" b="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  <a:p>
                      <a:pPr marL="187960" marR="116840" algn="ctr"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427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800" b="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  <a:p>
                      <a:pPr marL="187960" marR="116205" algn="ctr"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434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1486">
                <a:tc>
                  <a:txBody>
                    <a:bodyPr/>
                    <a:lstStyle/>
                    <a:p>
                      <a:pPr marL="501650" lvl="1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No. of Faculty in</a:t>
                      </a:r>
                    </a:p>
                    <a:p>
                      <a:pPr marL="501650" lvl="1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the Department(F)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56324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21 </a:t>
                      </a:r>
                      <a:r>
                        <a:rPr lang="en-US" sz="1800" b="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(F1)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6324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22 </a:t>
                      </a:r>
                      <a:r>
                        <a:rPr lang="en-US" sz="1800" b="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(F2)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6324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23 </a:t>
                      </a:r>
                      <a:r>
                        <a:rPr lang="en-US" sz="1800" b="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(F3)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5799">
                <a:tc>
                  <a:txBody>
                    <a:bodyPr/>
                    <a:lstStyle/>
                    <a:p>
                      <a:pPr marL="501650" lvl="1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Student Faculty</a:t>
                      </a:r>
                    </a:p>
                    <a:p>
                      <a:pPr marL="501650" lvl="1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Ratio(SFR)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  <a:p>
                      <a:pPr marL="95250"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SFR1=S1/F1 = 19.90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  <a:p>
                      <a:pPr marL="125730"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SFR2=S2/F2 = 19.41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  <a:p>
                      <a:pPr marL="115570"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SFR3=S3/F3 = 18.87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110">
                <a:tc>
                  <a:txBody>
                    <a:bodyPr/>
                    <a:lstStyle/>
                    <a:p>
                      <a:pPr marL="501650" lvl="1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Average SFR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03960">
                        <a:spcBef>
                          <a:spcPts val="55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  <a:p>
                      <a:pPr marL="1203960">
                        <a:spcBef>
                          <a:spcPts val="55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SFR=(SFR1+SFR2+SFR3)/3 = 19.39</a:t>
                      </a:r>
                    </a:p>
                    <a:p>
                      <a:pPr marL="1203960">
                        <a:spcBef>
                          <a:spcPts val="55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978">
                <a:tc gridSpan="4">
                  <a:txBody>
                    <a:bodyPr/>
                    <a:lstStyle/>
                    <a:p>
                      <a:pPr marL="501650" lvl="1" algn="l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endParaRPr lang="en-US" sz="1600" b="1" kern="1200" dirty="0">
                        <a:solidFill>
                          <a:schemeClr val="tx1"/>
                        </a:solidFill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  <a:p>
                      <a:pPr marL="501650" lvl="1" algn="l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F=Total Number of Faculty Members in the Department (excluding first year faculty)</a:t>
                      </a:r>
                    </a:p>
                    <a:p>
                      <a:pPr marL="501650" lvl="1" algn="l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endParaRPr lang="en-US" sz="1600" b="1" kern="1200" dirty="0">
                        <a:solidFill>
                          <a:schemeClr val="tx1"/>
                        </a:solidFill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8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947455"/>
              </p:ext>
            </p:extLst>
          </p:nvPr>
        </p:nvGraphicFramePr>
        <p:xfrm>
          <a:off x="1466557" y="1143000"/>
          <a:ext cx="9258886" cy="4452939"/>
        </p:xfrm>
        <a:graphic>
          <a:graphicData uri="http://schemas.openxmlformats.org/drawingml/2006/table">
            <a:tbl>
              <a:tblPr/>
              <a:tblGrid>
                <a:gridCol w="3507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4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69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0357"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itchFamily="34" charset="0"/>
                        </a:rPr>
                        <a:t>Description </a:t>
                      </a:r>
                    </a:p>
                  </a:txBody>
                  <a:tcPr marL="9526" marR="9526" marT="1021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itchFamily="34" charset="0"/>
                        </a:rPr>
                        <a:t>CAYm1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itchFamily="34" charset="0"/>
                        </a:rPr>
                        <a:t>[2019-20</a:t>
                      </a: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itchFamily="34" charset="0"/>
                        </a:rPr>
                        <a:t>]</a:t>
                      </a:r>
                      <a:endParaRPr kumimoji="0" lang="en-IN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itchFamily="34" charset="0"/>
                      </a:endParaRPr>
                    </a:p>
                  </a:txBody>
                  <a:tcPr marL="9526" marR="9526" marT="1021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itchFamily="34" charset="0"/>
                        </a:rPr>
                        <a:t>CAY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itchFamily="34" charset="0"/>
                        </a:rPr>
                        <a:t> [</a:t>
                      </a:r>
                      <a:r>
                        <a:rPr kumimoji="0" lang="en-US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itchFamily="34" charset="0"/>
                        </a:rPr>
                        <a:t>2020-21]</a:t>
                      </a:r>
                      <a:endParaRPr kumimoji="0" lang="en-IN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itchFamily="34" charset="0"/>
                      </a:endParaRPr>
                    </a:p>
                  </a:txBody>
                  <a:tcPr marL="9526" marR="9526" marT="1021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0357"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itchFamily="34" charset="0"/>
                        </a:rPr>
                        <a:t>No. of Faculty Retained</a:t>
                      </a:r>
                      <a:endParaRPr kumimoji="0" lang="en-IN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itchFamily="34" charset="0"/>
                      </a:endParaRPr>
                    </a:p>
                  </a:txBody>
                  <a:tcPr marL="9526" marR="9526" marT="1021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itchFamily="34" charset="0"/>
                        </a:rPr>
                        <a:t>19</a:t>
                      </a:r>
                      <a:endParaRPr kumimoji="0" lang="en-IN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itchFamily="34" charset="0"/>
                      </a:endParaRPr>
                    </a:p>
                  </a:txBody>
                  <a:tcPr marL="9526" marR="9526" marT="1021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itchFamily="34" charset="0"/>
                        </a:rPr>
                        <a:t>18</a:t>
                      </a:r>
                      <a:endParaRPr kumimoji="0" lang="en-IN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itchFamily="34" charset="0"/>
                      </a:endParaRPr>
                    </a:p>
                  </a:txBody>
                  <a:tcPr marL="9526" marR="9526" marT="1021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0357"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itchFamily="34" charset="0"/>
                        </a:rPr>
                        <a:t>Total No. of Faculty</a:t>
                      </a:r>
                      <a:endParaRPr kumimoji="0" lang="en-IN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itchFamily="34" charset="0"/>
                      </a:endParaRPr>
                    </a:p>
                  </a:txBody>
                  <a:tcPr marL="9526" marR="9526" marT="1021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itchFamily="34" charset="0"/>
                        </a:rPr>
                        <a:t>23</a:t>
                      </a:r>
                      <a:endParaRPr kumimoji="0" lang="en-IN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itchFamily="34" charset="0"/>
                      </a:endParaRPr>
                    </a:p>
                  </a:txBody>
                  <a:tcPr marL="9526" marR="9526" marT="1021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itchFamily="34" charset="0"/>
                        </a:rPr>
                        <a:t>23</a:t>
                      </a:r>
                      <a:endParaRPr kumimoji="0" lang="en-IN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itchFamily="34" charset="0"/>
                      </a:endParaRPr>
                    </a:p>
                  </a:txBody>
                  <a:tcPr marL="9526" marR="9526" marT="1021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0357"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itchFamily="34" charset="0"/>
                        </a:rPr>
                        <a:t>% of faculty Retained</a:t>
                      </a:r>
                      <a:endParaRPr kumimoji="0" lang="en-IN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itchFamily="34" charset="0"/>
                      </a:endParaRPr>
                    </a:p>
                  </a:txBody>
                  <a:tcPr marL="9526" marR="9526" marT="1021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itchFamily="34" charset="0"/>
                        </a:rPr>
                        <a:t>82.60</a:t>
                      </a:r>
                      <a:endParaRPr kumimoji="0" lang="en-IN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itchFamily="34" charset="0"/>
                      </a:endParaRPr>
                    </a:p>
                  </a:txBody>
                  <a:tcPr marL="9526" marR="9526" marT="1021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itchFamily="34" charset="0"/>
                        </a:rPr>
                        <a:t>78.26</a:t>
                      </a:r>
                      <a:endParaRPr kumimoji="0" lang="en-IN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itchFamily="34" charset="0"/>
                      </a:endParaRPr>
                    </a:p>
                  </a:txBody>
                  <a:tcPr marL="9526" marR="9526" marT="1021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511"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itchFamily="34" charset="0"/>
                        </a:rPr>
                        <a:t>Average </a:t>
                      </a:r>
                      <a:endParaRPr kumimoji="0" lang="en-IN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itchFamily="34" charset="0"/>
                      </a:endParaRPr>
                    </a:p>
                  </a:txBody>
                  <a:tcPr marL="9526" marR="9526" marT="1021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Arial" pitchFamily="34" charset="0"/>
                        </a:rPr>
                        <a:t>80.43</a:t>
                      </a:r>
                    </a:p>
                  </a:txBody>
                  <a:tcPr marL="91451" marR="91451" marT="45721" marB="4572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1021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4060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pPr eaLnBrk="1" hangingPunct="1"/>
            <a:r>
              <a:rPr lang="en-IN" altLang="en-US" sz="28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Faculty Retention</a:t>
            </a:r>
            <a:endParaRPr lang="en-US" altLang="en-US" sz="280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9EE9ABC-EC44-48F1-9656-13EBDA91EA7F}" type="datetime5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9-Dec-21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0750" name="Slide Number Placeholder 5"/>
          <p:cNvSpPr>
            <a:spLocks noGrp="1" noChangeArrowheads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D6B469B-8D44-40E0-9E07-F06A545CB9E2}" type="slidenum">
              <a:rPr lang="en-US" altLang="en-US">
                <a:solidFill>
                  <a:srgbClr val="898989"/>
                </a:solidFill>
              </a:rPr>
              <a:pPr eaLnBrk="1" hangingPunct="1"/>
              <a:t>35</a:t>
            </a:fld>
            <a:endParaRPr lang="en-US" altLang="en-US">
              <a:solidFill>
                <a:srgbClr val="898989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DEPARTMENT OF 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CSE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05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36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ABC6760-32F6-4A1E-A0AB-1EA724415F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638089"/>
              </p:ext>
            </p:extLst>
          </p:nvPr>
        </p:nvGraphicFramePr>
        <p:xfrm>
          <a:off x="247877" y="846240"/>
          <a:ext cx="11566751" cy="4915930"/>
        </p:xfrm>
        <a:graphic>
          <a:graphicData uri="http://schemas.openxmlformats.org/drawingml/2006/table">
            <a:tbl>
              <a:tblPr/>
              <a:tblGrid>
                <a:gridCol w="1944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15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1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27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09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18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79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76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1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308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9398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9398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1278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80188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8865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0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2020-21</a:t>
                      </a:r>
                      <a:r>
                        <a:rPr lang="en-IN" sz="18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05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2019-20</a:t>
                      </a:r>
                      <a:r>
                        <a:rPr lang="en-IN" sz="18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05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2018-19</a:t>
                      </a:r>
                      <a:r>
                        <a:rPr lang="en-IN" sz="18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05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2017-18</a:t>
                      </a:r>
                      <a:r>
                        <a:rPr lang="en-IN" sz="18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05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1" kern="120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IN" sz="1300" b="1" kern="120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80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61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Books</a:t>
                      </a: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0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Book Chapters</a:t>
                      </a: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0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Journals</a:t>
                      </a: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0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Books</a:t>
                      </a: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0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Book Chapters</a:t>
                      </a: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0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Journals</a:t>
                      </a: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0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Books</a:t>
                      </a: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0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Book Chapters</a:t>
                      </a: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0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Journals</a:t>
                      </a: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0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Books</a:t>
                      </a: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0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Book Chapters</a:t>
                      </a: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0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Journals</a:t>
                      </a: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0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Total</a:t>
                      </a:r>
                      <a:r>
                        <a:rPr lang="en-IN" sz="13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8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74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WEB OF SCIENCE</a:t>
                      </a: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0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2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4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12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SCOPUS</a:t>
                      </a: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0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</a:t>
                      </a:r>
                      <a:endParaRPr lang="en-US" sz="120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21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IEEE/SPRINGER CONFERENCE </a:t>
                      </a:r>
                      <a:endParaRPr lang="en-US" sz="10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3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4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1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3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11</a:t>
                      </a:r>
                      <a:r>
                        <a:rPr lang="en-IN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smtClean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Total</a:t>
                      </a:r>
                      <a:endParaRPr lang="en-US" sz="24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14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</a:t>
                      </a:r>
                      <a:endParaRPr lang="en-US" sz="120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</a:t>
                      </a:r>
                      <a:endParaRPr lang="en-US" sz="120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36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38" marR="62938" marT="944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FC250D66-EA77-45EC-9480-2D9074109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8549" y="136525"/>
            <a:ext cx="8947165" cy="4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506" tIns="53753" rIns="107506" bIns="5375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Research </a:t>
            </a:r>
            <a:r>
              <a:rPr lang="en-IN" altLang="en-US" sz="2400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Publications by Faculty</a:t>
            </a:r>
            <a:endParaRPr lang="en-US" altLang="en-US" sz="24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98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7097B5-D87E-47D6-854A-D4FB0CF87255}"/>
              </a:ext>
            </a:extLst>
          </p:cNvPr>
          <p:cNvSpPr txBox="1"/>
          <p:nvPr/>
        </p:nvSpPr>
        <p:spPr>
          <a:xfrm>
            <a:off x="2148114" y="136525"/>
            <a:ext cx="8210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Other Publications </a:t>
            </a:r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by Faculty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8180D5E-4877-4C72-89F2-E298E0B7FC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60881"/>
              </p:ext>
            </p:extLst>
          </p:nvPr>
        </p:nvGraphicFramePr>
        <p:xfrm>
          <a:off x="115330" y="1164004"/>
          <a:ext cx="11961340" cy="4078889"/>
        </p:xfrm>
        <a:graphic>
          <a:graphicData uri="http://schemas.openxmlformats.org/drawingml/2006/table">
            <a:tbl>
              <a:tblPr/>
              <a:tblGrid>
                <a:gridCol w="5659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64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59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57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644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33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484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825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900" b="1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Sl.</a:t>
                      </a:r>
                    </a:p>
                    <a:p>
                      <a:pPr algn="ctr" fontAlgn="ctr"/>
                      <a:r>
                        <a:rPr lang="en-IN" sz="1900" b="1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No</a:t>
                      </a:r>
                      <a:endParaRPr lang="en-IN" sz="19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9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Academic</a:t>
                      </a:r>
                    </a:p>
                    <a:p>
                      <a:pPr algn="ctr" fontAlgn="ctr"/>
                      <a:r>
                        <a:rPr lang="en-IN" sz="19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 year</a:t>
                      </a: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9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Books</a:t>
                      </a: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9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Book chapters</a:t>
                      </a: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9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Journals</a:t>
                      </a: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N" sz="19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Conferences</a:t>
                      </a: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9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Total</a:t>
                      </a: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2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9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International</a:t>
                      </a: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9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International</a:t>
                      </a: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9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International</a:t>
                      </a: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9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International</a:t>
                      </a: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9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National</a:t>
                      </a: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9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</a:txBody>
                  <a:tcPr marL="9631" marR="9631" marT="7415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212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800" b="1" i="0" u="none" strike="noStrike" kern="1200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2020-2021</a:t>
                      </a:r>
                    </a:p>
                    <a:p>
                      <a:pPr algn="ctr" fontAlgn="ctr"/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-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18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10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10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39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143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2019-2020</a:t>
                      </a: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-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56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7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-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64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785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3</a:t>
                      </a: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2018-2019</a:t>
                      </a: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-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53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4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4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63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827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IN" sz="2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 Total</a:t>
                      </a: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ambria" pitchFamily="18" charset="0"/>
                        </a:rPr>
                        <a:t>Total</a:t>
                      </a: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127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21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14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 Black" panose="020B0A04020102020204" pitchFamily="34" charset="0"/>
                        </a:rPr>
                        <a:t>166</a:t>
                      </a:r>
                      <a:endParaRPr lang="en-IN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631" marR="9631" marT="741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076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E0D663-5A41-45C0-9688-8A3BD311F1DA}"/>
              </a:ext>
            </a:extLst>
          </p:cNvPr>
          <p:cNvSpPr txBox="1"/>
          <p:nvPr/>
        </p:nvSpPr>
        <p:spPr>
          <a:xfrm>
            <a:off x="0" y="0"/>
            <a:ext cx="11988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Research  Supervisors and Research Scholar Details in CSE R &amp; D Centre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B89550C-DB5B-4C2A-AAC9-C014BD95FF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079958"/>
              </p:ext>
            </p:extLst>
          </p:nvPr>
        </p:nvGraphicFramePr>
        <p:xfrm>
          <a:off x="181428" y="1038217"/>
          <a:ext cx="11910488" cy="4882100"/>
        </p:xfrm>
        <a:graphic>
          <a:graphicData uri="http://schemas.openxmlformats.org/drawingml/2006/table">
            <a:tbl>
              <a:tblPr/>
              <a:tblGrid>
                <a:gridCol w="28347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06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4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30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1998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Research  Supervisor</a:t>
                      </a:r>
                      <a:r>
                        <a:rPr lang="en-US" sz="1600" b="1" kern="120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 </a:t>
                      </a:r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 Details </a:t>
                      </a:r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1843" marR="61843" marT="23854" marB="2385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Number</a:t>
                      </a:r>
                      <a:r>
                        <a:rPr lang="en-US" sz="1600" b="1" kern="120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 of </a:t>
                      </a:r>
                      <a:r>
                        <a:rPr lang="en-US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Research Scholar</a:t>
                      </a:r>
                      <a:r>
                        <a:rPr lang="en-US" sz="1600" b="1" kern="120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Times New Roman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registered under</a:t>
                      </a:r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 CS R&amp;D and Status</a:t>
                      </a:r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1843" marR="61843" marT="23854" marB="2385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Total number of </a:t>
                      </a:r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research scholars</a:t>
                      </a:r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 in CS R&amp; D </a:t>
                      </a:r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1843" marR="61843" marT="23854" marB="2385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Times New Roman"/>
                          <a:cs typeface="Arial"/>
                        </a:rPr>
                        <a:t>Status Of Research Scholars work In</a:t>
                      </a:r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Times New Roman"/>
                          <a:cs typeface="Arial"/>
                        </a:rPr>
                        <a:t> CSE R&amp;D</a:t>
                      </a:r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82605" marR="82605" marT="31805" marB="318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302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Dr. </a:t>
                      </a:r>
                      <a:r>
                        <a:rPr lang="en-IN" sz="1600" b="1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Rekha</a:t>
                      </a:r>
                      <a:r>
                        <a:rPr lang="en-IN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 B </a:t>
                      </a:r>
                      <a:r>
                        <a:rPr lang="en-IN" sz="1600" b="1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Venkatapur</a:t>
                      </a:r>
                      <a:r>
                        <a:rPr lang="en-IN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 </a:t>
                      </a:r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1843" marR="61843" marT="23854" marB="238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5</a:t>
                      </a:r>
                      <a:endParaRPr lang="en-US" sz="18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1843" marR="61843" marT="23854" marB="238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ea typeface="Cambria"/>
                        <a:cs typeface="Arial"/>
                      </a:endParaRPr>
                    </a:p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ea typeface="Cambria"/>
                        <a:cs typeface="Arial"/>
                      </a:endParaRPr>
                    </a:p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ea typeface="Cambria"/>
                        <a:cs typeface="Arial"/>
                      </a:endParaRPr>
                    </a:p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ea typeface="Cambria"/>
                        <a:cs typeface="Arial"/>
                      </a:endParaRPr>
                    </a:p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14</a:t>
                      </a:r>
                      <a:endParaRPr lang="en-US" sz="18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1843" marR="61843" marT="23854" marB="2385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PhD awarded for 4 Scholars from till Year 2021</a:t>
                      </a:r>
                    </a:p>
                    <a:p>
                      <a:pPr marL="285750" marR="0" lvl="0" indent="-285750" algn="just" defTabSz="1046163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600" b="1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cs typeface="Arial"/>
                        </a:rPr>
                        <a:t>PhD</a:t>
                      </a:r>
                      <a:r>
                        <a:rPr lang="en-US" sz="1600" b="1" kern="12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cs typeface="Arial"/>
                        </a:rPr>
                        <a:t> Defense </a:t>
                      </a:r>
                      <a:r>
                        <a:rPr lang="en-US" sz="1600" b="1" kern="120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cs typeface="Arial"/>
                        </a:rPr>
                        <a:t>is completed by one scholar, applied for PDC</a:t>
                      </a:r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cs typeface="Times New Roman"/>
                      </a:endParaRPr>
                    </a:p>
                    <a:p>
                      <a:pPr marL="273050" marR="0" lvl="0" indent="-273050" algn="just" defTabSz="1392238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3138488" algn="l"/>
                        </a:tabLst>
                      </a:pPr>
                      <a:r>
                        <a:rPr lang="en-US" sz="1600" b="1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3</a:t>
                      </a:r>
                      <a:r>
                        <a:rPr lang="en-US" sz="1600" b="1" kern="12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 Students </a:t>
                      </a:r>
                      <a:r>
                        <a:rPr lang="en-US" sz="1600" b="1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have  completed </a:t>
                      </a:r>
                      <a:r>
                        <a:rPr lang="en-US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Comprehensive Viva</a:t>
                      </a:r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cs typeface="Times New Roman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3 have Completed Course Work</a:t>
                      </a:r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cs typeface="Times New Roman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3 are awaiting for course work results </a:t>
                      </a:r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cs typeface="Times New Roman"/>
                      </a:endParaRPr>
                    </a:p>
                  </a:txBody>
                  <a:tcPr marL="82605" marR="82605" marT="31805" marB="318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926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Dr. </a:t>
                      </a:r>
                      <a:r>
                        <a:rPr lang="en-IN" sz="1600" b="1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Dayananda</a:t>
                      </a:r>
                      <a:r>
                        <a:rPr lang="en-IN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 R B </a:t>
                      </a:r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1843" marR="61843" marT="23854" marB="238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Black" pitchFamily="34" charset="0"/>
                          <a:ea typeface="Cambria"/>
                          <a:cs typeface="Arial"/>
                        </a:rPr>
                        <a:t>4</a:t>
                      </a:r>
                      <a:endParaRPr lang="en-US" sz="180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1843" marR="61843" marT="23854" marB="238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890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39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1D0271B-58F0-4DDA-9B9C-A852914DB5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707310"/>
              </p:ext>
            </p:extLst>
          </p:nvPr>
        </p:nvGraphicFramePr>
        <p:xfrm>
          <a:off x="7624201" y="1025013"/>
          <a:ext cx="4321056" cy="380824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0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7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5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56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Sl.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No.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 Black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179" marR="6417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Description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 Black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179" marR="6417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No.</a:t>
                      </a:r>
                      <a:endParaRPr lang="en-US" sz="1400" b="1" kern="1200" dirty="0">
                        <a:solidFill>
                          <a:schemeClr val="bg1"/>
                        </a:solidFill>
                        <a:latin typeface="Arial Black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179" marR="6417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6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 Black" pitchFamily="34" charset="0"/>
                        </a:rPr>
                        <a:t>1.</a:t>
                      </a:r>
                      <a:endParaRPr lang="en-US" sz="1400" b="1" dirty="0">
                        <a:solidFill>
                          <a:srgbClr val="7030A0"/>
                        </a:solidFill>
                        <a:latin typeface="Arial Black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179" marR="6417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latin typeface="Arial Black" pitchFamily="34" charset="0"/>
                        </a:rPr>
                        <a:t>Class Rooms</a:t>
                      </a:r>
                      <a:endParaRPr lang="en-US" sz="1400" b="1" kern="1200" dirty="0">
                        <a:solidFill>
                          <a:srgbClr val="7030A0"/>
                        </a:solidFill>
                        <a:latin typeface="Arial Black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1919" marR="121919" marT="45719" marB="4571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latin typeface="Arial Black" pitchFamily="34" charset="0"/>
                        </a:rPr>
                        <a:t>06</a:t>
                      </a:r>
                      <a:endParaRPr lang="en-US" sz="1400" b="1" dirty="0">
                        <a:solidFill>
                          <a:srgbClr val="7030A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4347" marR="64347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6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 Black" pitchFamily="34" charset="0"/>
                        </a:rPr>
                        <a:t>2.</a:t>
                      </a:r>
                      <a:endParaRPr lang="en-US" sz="1400" b="1" dirty="0">
                        <a:solidFill>
                          <a:srgbClr val="7030A0"/>
                        </a:solidFill>
                        <a:latin typeface="Arial Black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179" marR="6417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Times New Roman" pitchFamily="18" charset="0"/>
                        </a:rPr>
                        <a:t>Faculty</a:t>
                      </a:r>
                      <a:r>
                        <a:rPr lang="en-US" sz="1400" b="1" kern="1200" baseline="0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Times New Roman" pitchFamily="18" charset="0"/>
                        </a:rPr>
                        <a:t> Cabins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Arial Black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1919" marR="121919" marT="45719" marB="4571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07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4347" marR="64347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6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 Black" pitchFamily="34" charset="0"/>
                        </a:rPr>
                        <a:t>3.</a:t>
                      </a:r>
                      <a:endParaRPr lang="en-US" sz="1400" b="1" dirty="0">
                        <a:solidFill>
                          <a:srgbClr val="7030A0"/>
                        </a:solidFill>
                        <a:latin typeface="Arial Black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179" marR="6417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Times New Roman" pitchFamily="18" charset="0"/>
                        </a:rPr>
                        <a:t>Professor Cabins </a:t>
                      </a:r>
                    </a:p>
                  </a:txBody>
                  <a:tcPr marL="121919" marR="121919" marT="45719" marB="4571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02</a:t>
                      </a:r>
                    </a:p>
                  </a:txBody>
                  <a:tcPr marL="64347" marR="64347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36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 Black" pitchFamily="34" charset="0"/>
                        </a:rPr>
                        <a:t>4.</a:t>
                      </a:r>
                      <a:endParaRPr lang="en-US" sz="1400" b="1" dirty="0">
                        <a:solidFill>
                          <a:srgbClr val="7030A0"/>
                        </a:solidFill>
                        <a:latin typeface="Arial Black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179" marR="6417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latin typeface="Arial Black" pitchFamily="34" charset="0"/>
                        </a:rPr>
                        <a:t>Seminar hall</a:t>
                      </a:r>
                      <a:endParaRPr lang="en-US" sz="1400" b="1" kern="1200" dirty="0">
                        <a:solidFill>
                          <a:srgbClr val="7030A0"/>
                        </a:solidFill>
                        <a:latin typeface="Arial Black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1919" marR="121919" marT="45719" marB="4571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latin typeface="Arial Black" pitchFamily="34" charset="0"/>
                        </a:rPr>
                        <a:t>01</a:t>
                      </a:r>
                      <a:endParaRPr lang="en-US" sz="1400" b="1" dirty="0">
                        <a:solidFill>
                          <a:srgbClr val="7030A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4347" marR="64347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6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 Black" pitchFamily="34" charset="0"/>
                        </a:rPr>
                        <a:t>5.</a:t>
                      </a:r>
                      <a:endParaRPr lang="en-US" sz="1400" b="1" dirty="0">
                        <a:solidFill>
                          <a:srgbClr val="7030A0"/>
                        </a:solidFill>
                        <a:latin typeface="Arial Black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179" marR="6417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latin typeface="Arial Black" pitchFamily="34" charset="0"/>
                        </a:rPr>
                        <a:t>HOD </a:t>
                      </a:r>
                      <a:r>
                        <a:rPr lang="en-US" sz="1400" kern="1200" dirty="0">
                          <a:latin typeface="Arial Black" pitchFamily="34" charset="0"/>
                        </a:rPr>
                        <a:t>Office</a:t>
                      </a:r>
                      <a:endParaRPr lang="en-US" sz="1400" b="1" kern="1200" dirty="0">
                        <a:solidFill>
                          <a:srgbClr val="7030A0"/>
                        </a:solidFill>
                        <a:latin typeface="Arial Black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1919" marR="121919" marT="45719" marB="4571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latin typeface="Arial Black" pitchFamily="34" charset="0"/>
                        </a:rPr>
                        <a:t>01</a:t>
                      </a:r>
                      <a:endParaRPr lang="en-US" sz="1400" b="1" dirty="0">
                        <a:solidFill>
                          <a:srgbClr val="7030A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4347" marR="64347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22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 Black" pitchFamily="34" charset="0"/>
                        </a:rPr>
                        <a:t>6.</a:t>
                      </a:r>
                      <a:endParaRPr lang="en-US" sz="1400" b="1" dirty="0">
                        <a:solidFill>
                          <a:srgbClr val="7030A0"/>
                        </a:solidFill>
                        <a:latin typeface="Arial Black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179" marR="6417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latin typeface="Arial Black" pitchFamily="34" charset="0"/>
                        </a:rPr>
                        <a:t>Department library </a:t>
                      </a:r>
                      <a:endParaRPr lang="en-US" sz="1400" b="1" kern="1200" dirty="0">
                        <a:solidFill>
                          <a:srgbClr val="7030A0"/>
                        </a:solidFill>
                        <a:latin typeface="Arial Black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1919" marR="121919" marT="45719" marB="4571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latin typeface="Arial Black" pitchFamily="34" charset="0"/>
                        </a:rPr>
                        <a:t>01</a:t>
                      </a:r>
                      <a:endParaRPr lang="en-US" sz="1400" b="1" dirty="0">
                        <a:solidFill>
                          <a:srgbClr val="7030A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4347" marR="64347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C3215EE-9F86-490B-976D-B9937953AC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575153"/>
              </p:ext>
            </p:extLst>
          </p:nvPr>
        </p:nvGraphicFramePr>
        <p:xfrm>
          <a:off x="107820" y="707774"/>
          <a:ext cx="7371185" cy="551925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61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5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2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670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Black" pitchFamily="34" charset="0"/>
                          <a:cs typeface="Times New Roman" panose="02020603050405020304" pitchFamily="18" charset="0"/>
                        </a:rPr>
                        <a:t>Sl. No.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19" marR="121919" marT="45719" marB="4571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Arial Black" pitchFamily="34" charset="0"/>
                          <a:cs typeface="Times New Roman" panose="02020603050405020304" pitchFamily="18" charset="0"/>
                        </a:rPr>
                        <a:t>Laboratory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19" marR="121919" marT="45719" marB="4571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Black" pitchFamily="34" charset="0"/>
                          <a:cs typeface="Times New Roman" panose="02020603050405020304" pitchFamily="18" charset="0"/>
                        </a:rPr>
                        <a:t>Space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Arial Black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Black" pitchFamily="34" charset="0"/>
                          <a:cs typeface="Times New Roman" panose="02020603050405020304" pitchFamily="18" charset="0"/>
                        </a:rPr>
                        <a:t>(Sq. mts.)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 Black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1919" marR="121919" marT="45719" marB="4571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8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1. 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260" marR="106045">
                        <a:lnSpc>
                          <a:spcPct val="11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Machine Learning Laboratory and DBMS Laboratory/Project Work</a:t>
                      </a:r>
                      <a:endParaRPr lang="en-US" sz="1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 Black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108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latin typeface="Arial Black" pitchFamily="34" charset="0"/>
                          <a:cs typeface="Times New Roman" panose="02020603050405020304" pitchFamily="18" charset="0"/>
                        </a:rPr>
                        <a:t>2. </a:t>
                      </a:r>
                      <a:endParaRPr lang="en-US" sz="1400" b="1" dirty="0">
                        <a:solidFill>
                          <a:srgbClr val="7030A0"/>
                        </a:solidFill>
                        <a:latin typeface="Arial Black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rgbClr val="002060"/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Computer Network Laboratory/Project Work 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400" b="1" kern="1200" dirty="0">
                          <a:solidFill>
                            <a:srgbClr val="002060"/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108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5289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3. 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260" marR="106045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Data Structures Laboratory / Design And Analysis Of Algorithm Laboratory and System Software and Operating System Laboratory 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0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latin typeface="Arial Black" pitchFamily="34" charset="0"/>
                          <a:cs typeface="Times New Roman" panose="02020603050405020304" pitchFamily="18" charset="0"/>
                        </a:rPr>
                        <a:t>4. </a:t>
                      </a:r>
                      <a:endParaRPr lang="en-US" sz="1400" b="1" dirty="0">
                        <a:solidFill>
                          <a:srgbClr val="7030A0"/>
                        </a:solidFill>
                        <a:latin typeface="Arial Black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rgbClr val="002060"/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Web Technology Laboratory / DBMS Laboratory/ Computer graphics Laboratory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en-US" sz="1400" b="1" kern="1200" dirty="0">
                          <a:solidFill>
                            <a:srgbClr val="002060"/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113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7069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5. 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260" marR="106045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Analog And Digital Electronics Laboratory / Microcontroller and embedded system Laboratory/ System Software and Operating System Laboratory 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136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3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latin typeface="Arial Black" pitchFamily="34" charset="0"/>
                          <a:cs typeface="Times New Roman" panose="02020603050405020304" pitchFamily="18" charset="0"/>
                        </a:rPr>
                        <a:t>6. </a:t>
                      </a:r>
                      <a:endParaRPr lang="en-US" sz="1400" b="1" dirty="0">
                        <a:solidFill>
                          <a:srgbClr val="7030A0"/>
                        </a:solidFill>
                        <a:latin typeface="Arial Black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rgbClr val="002060"/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Computer Programming Laboratory </a:t>
                      </a:r>
                      <a:endParaRPr lang="en-US" sz="1400" b="1" dirty="0">
                        <a:solidFill>
                          <a:srgbClr val="002060"/>
                        </a:solidFill>
                        <a:latin typeface="Arial Black" pitchFamily="34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en-US" sz="1400" b="1" kern="1200" dirty="0">
                          <a:solidFill>
                            <a:srgbClr val="002060"/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118.5 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0072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7. 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Mobile Application Development Laboratory 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3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latin typeface="Arial Black" pitchFamily="34" charset="0"/>
                          <a:cs typeface="Times New Roman" panose="02020603050405020304" pitchFamily="18" charset="0"/>
                        </a:rPr>
                        <a:t>8. </a:t>
                      </a:r>
                      <a:endParaRPr lang="en-US" sz="1400" b="1" dirty="0">
                        <a:solidFill>
                          <a:srgbClr val="7030A0"/>
                        </a:solidFill>
                        <a:latin typeface="Arial Black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rgbClr val="002060"/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Research &amp; Development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en-US" sz="1400" b="1" kern="1200" dirty="0">
                          <a:solidFill>
                            <a:srgbClr val="002060"/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340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9. 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Project work Laboratory 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94.2 </a:t>
                      </a:r>
                    </a:p>
                  </a:txBody>
                  <a:tcPr marL="76202" marR="76202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14A283E9-1D54-4659-B749-1B2032843EBE}"/>
              </a:ext>
            </a:extLst>
          </p:cNvPr>
          <p:cNvSpPr/>
          <p:nvPr/>
        </p:nvSpPr>
        <p:spPr>
          <a:xfrm>
            <a:off x="107821" y="0"/>
            <a:ext cx="11189922" cy="477888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pPr algn="ctr"/>
            <a:r>
              <a:rPr lang="en-US" sz="2400" b="1" dirty="0" smtClean="0">
                <a:latin typeface="Arial Black" pitchFamily="34" charset="0"/>
              </a:rPr>
              <a:t>Facilities </a:t>
            </a:r>
            <a:r>
              <a:rPr lang="en-US" sz="2400" b="1" dirty="0">
                <a:latin typeface="Arial Black" pitchFamily="34" charset="0"/>
              </a:rPr>
              <a:t>and Technical Support</a:t>
            </a:r>
          </a:p>
        </p:txBody>
      </p:sp>
      <p:sp>
        <p:nvSpPr>
          <p:cNvPr id="2" name="Rectangle 1"/>
          <p:cNvSpPr/>
          <p:nvPr/>
        </p:nvSpPr>
        <p:spPr>
          <a:xfrm>
            <a:off x="950944" y="16223"/>
            <a:ext cx="17556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Arial Black" pitchFamily="34" charset="0"/>
              </a:rPr>
              <a:t>Criteria-6</a:t>
            </a:r>
            <a:endParaRPr lang="en-IN" sz="24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44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40</a:t>
            </a:fld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0951EB1-D9A9-4345-A26F-811448211C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667805"/>
              </p:ext>
            </p:extLst>
          </p:nvPr>
        </p:nvGraphicFramePr>
        <p:xfrm>
          <a:off x="214357" y="589984"/>
          <a:ext cx="11498671" cy="5766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7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1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6795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Laboratory Name and Photo</a:t>
                      </a:r>
                    </a:p>
                  </a:txBody>
                  <a:tcPr marL="119088" marR="119088" marT="45837" marB="458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Laboratory Name and Photo</a:t>
                      </a:r>
                    </a:p>
                  </a:txBody>
                  <a:tcPr marL="119088" marR="119088" marT="45837" marB="458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580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Machine Learning Laboratory and DBMS Laboratory/Project Work</a:t>
                      </a:r>
                      <a:endParaRPr lang="en-IN" sz="14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9088" marR="119088" marT="45837" marB="458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Computer Network Laboratory/Project Work</a:t>
                      </a:r>
                      <a:endParaRPr lang="en-IN" sz="14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IN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9088" marR="119088" marT="45837" marB="458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3767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Data Structures Laboratory / Design And Analysis of Algorithm Laboratory and System Software and Operating System Laboratory </a:t>
                      </a:r>
                      <a:endParaRPr lang="en-IN" sz="14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9088" marR="119088" marT="45837" marB="458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Web Technology Laboratory / DBMS Laboratory/ Computer graphics Laboratory</a:t>
                      </a:r>
                      <a:endParaRPr lang="en-IN" sz="14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9088" marR="119088" marT="45837" marB="458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26029011-168C-4F57-B8D3-B5E6C14192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0" y="1312869"/>
            <a:ext cx="5617029" cy="21249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0C6528-CB74-4959-8F6C-8A53267240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012" y="1312869"/>
            <a:ext cx="5126628" cy="21161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275F88-C34A-4DA3-807A-9D0070AA4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" y="4233139"/>
            <a:ext cx="5617028" cy="1927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157249-5F36-46B5-A405-40DB73F6D3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012" y="4233139"/>
            <a:ext cx="5126628" cy="192731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AE7E894-A0AA-4DE1-AE58-596D53F3CBF1}"/>
              </a:ext>
            </a:extLst>
          </p:cNvPr>
          <p:cNvSpPr/>
          <p:nvPr/>
        </p:nvSpPr>
        <p:spPr>
          <a:xfrm>
            <a:off x="838200" y="64569"/>
            <a:ext cx="10357005" cy="477888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pPr algn="ctr"/>
            <a:r>
              <a:rPr lang="en-US" sz="2400" b="1" dirty="0" smtClean="0">
                <a:latin typeface="Arial Black" panose="020B0A04020102020204" pitchFamily="34" charset="0"/>
              </a:rPr>
              <a:t>Facilities –Laboratories</a:t>
            </a:r>
            <a:endParaRPr lang="en-US" sz="24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2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41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714A1BF-E383-4377-82E9-3679B5F3D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575734"/>
              </p:ext>
            </p:extLst>
          </p:nvPr>
        </p:nvGraphicFramePr>
        <p:xfrm>
          <a:off x="107179" y="589984"/>
          <a:ext cx="11920661" cy="5671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4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5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89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Laboratory Name and Photo</a:t>
                      </a:r>
                    </a:p>
                  </a:txBody>
                  <a:tcPr marL="119088" marR="119088" marT="45837" marB="458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Laboratory Name and Photo</a:t>
                      </a:r>
                    </a:p>
                  </a:txBody>
                  <a:tcPr marL="119088" marR="119088" marT="45837" marB="458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186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Analog And Digital Electronics Laboratory / Microcontroller and embedded system Laboratory/ System Software and Operating System Laboratory</a:t>
                      </a:r>
                    </a:p>
                    <a:p>
                      <a:pPr marL="0" algn="ctr" defTabSz="914400" rtl="0" eaLnBrk="1" latinLnBrk="0" hangingPunct="1"/>
                      <a:endParaRPr lang="en-IN" sz="1400" b="1" kern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9088" marR="119088" marT="45837" marB="458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1" kern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Computer Programming Laboratory</a:t>
                      </a:r>
                    </a:p>
                    <a:p>
                      <a:pPr algn="ctr"/>
                      <a:endParaRPr lang="en-IN" sz="1400" b="1" kern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9088" marR="119088" marT="45837" marB="458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9362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Mobile Application Development Laboratory</a:t>
                      </a:r>
                    </a:p>
                    <a:p>
                      <a:pPr algn="ctr"/>
                      <a:endParaRPr lang="en-IN" sz="1400" b="1" kern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9088" marR="119088" marT="45837" marB="458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</a:t>
                      </a:r>
                      <a:r>
                        <a:rPr lang="en-US" sz="1400" b="1" kern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 and D                            Project work Laboratory </a:t>
                      </a:r>
                    </a:p>
                    <a:p>
                      <a:pPr algn="ctr"/>
                      <a:endParaRPr lang="en-IN" sz="1400" b="1" kern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9088" marR="119088" marT="45837" marB="458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51322EE5-41A5-414A-8892-481C886093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75" y="1676210"/>
            <a:ext cx="5491598" cy="17918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B214D7-7520-4BC0-A5FE-19A8E3F241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904" y="1331747"/>
            <a:ext cx="5415721" cy="21909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12885B-2F83-4368-8EBF-0A622EB13D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75" y="3928892"/>
            <a:ext cx="5491598" cy="22743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6B2D78-095A-4650-8E04-2A8CF6B4E4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904" y="3928892"/>
            <a:ext cx="2642295" cy="21187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2C39A5-5652-41F9-A19D-874DC68D8C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356" y="3928893"/>
            <a:ext cx="2593327" cy="211870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AE7E894-A0AA-4DE1-AE58-596D53F3CBF1}"/>
              </a:ext>
            </a:extLst>
          </p:cNvPr>
          <p:cNvSpPr/>
          <p:nvPr/>
        </p:nvSpPr>
        <p:spPr>
          <a:xfrm>
            <a:off x="838200" y="64569"/>
            <a:ext cx="10357005" cy="477888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pPr algn="ctr"/>
            <a:r>
              <a:rPr lang="en-US" sz="2400" b="1" dirty="0" smtClean="0">
                <a:latin typeface="Arial Black" panose="020B0A04020102020204" pitchFamily="34" charset="0"/>
              </a:rPr>
              <a:t>               </a:t>
            </a:r>
            <a:r>
              <a:rPr lang="en-US" sz="2400" b="1" dirty="0">
                <a:latin typeface="Arial Black" panose="020B0A04020102020204" pitchFamily="34" charset="0"/>
              </a:rPr>
              <a:t>Facilities </a:t>
            </a:r>
            <a:r>
              <a:rPr lang="en-US" sz="2400" b="1" dirty="0" smtClean="0">
                <a:latin typeface="Arial Black" panose="020B0A04020102020204" pitchFamily="34" charset="0"/>
              </a:rPr>
              <a:t>–Laboratories</a:t>
            </a:r>
            <a:endParaRPr lang="en-US" sz="24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36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42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7583070-DDA1-4FA4-B5B6-3D1DC7D472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662762"/>
              </p:ext>
            </p:extLst>
          </p:nvPr>
        </p:nvGraphicFramePr>
        <p:xfrm>
          <a:off x="211015" y="815924"/>
          <a:ext cx="11746522" cy="5462372"/>
        </p:xfrm>
        <a:graphic>
          <a:graphicData uri="http://schemas.openxmlformats.org/drawingml/2006/table">
            <a:tbl>
              <a:tblPr/>
              <a:tblGrid>
                <a:gridCol w="13179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0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3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544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074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Sl. No</a:t>
                      </a:r>
                    </a:p>
                  </a:txBody>
                  <a:tcPr marL="9695" marR="9695" marT="746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Item</a:t>
                      </a:r>
                      <a:r>
                        <a:rPr lang="en-IN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/ Equipment</a:t>
                      </a:r>
                      <a:endParaRPr lang="en-IN" sz="2000" b="1" i="0" u="none" strike="noStrike" dirty="0">
                        <a:solidFill>
                          <a:schemeClr val="bg1"/>
                        </a:solidFill>
                        <a:effectLst/>
                        <a:latin typeface="Arial Black" pitchFamily="34" charset="0"/>
                        <a:cs typeface="Arial" panose="020B0604020202020204" pitchFamily="34" charset="0"/>
                      </a:endParaRPr>
                    </a:p>
                  </a:txBody>
                  <a:tcPr marL="9695" marR="9695" marT="746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Date of </a:t>
                      </a:r>
                      <a:r>
                        <a:rPr lang="en-IN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Renewal</a:t>
                      </a:r>
                      <a:r>
                        <a:rPr lang="en-IN" sz="20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IN" sz="2000" b="1" i="0" u="none" strike="noStrike" dirty="0">
                        <a:solidFill>
                          <a:schemeClr val="bg1"/>
                        </a:solidFill>
                        <a:effectLst/>
                        <a:latin typeface="Arial Black" pitchFamily="34" charset="0"/>
                        <a:cs typeface="Arial" panose="020B0604020202020204" pitchFamily="34" charset="0"/>
                      </a:endParaRPr>
                    </a:p>
                  </a:txBody>
                  <a:tcPr marL="9695" marR="9695" marT="746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1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 Black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IN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Total </a:t>
                      </a:r>
                      <a:r>
                        <a:rPr lang="en-IN" sz="2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Cost</a:t>
                      </a:r>
                    </a:p>
                    <a:p>
                      <a:pPr algn="ctr" fontAlgn="ctr"/>
                      <a:endParaRPr lang="en-IN" sz="2000" b="1" i="0" u="none" strike="noStrike" dirty="0">
                        <a:solidFill>
                          <a:schemeClr val="bg1"/>
                        </a:solidFill>
                        <a:effectLst/>
                        <a:latin typeface="Arial Black" pitchFamily="34" charset="0"/>
                        <a:cs typeface="Arial" panose="020B0604020202020204" pitchFamily="34" charset="0"/>
                      </a:endParaRPr>
                    </a:p>
                  </a:txBody>
                  <a:tcPr marL="9695" marR="9695" marT="746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712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 Black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695" marR="9695" marT="746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Windows </a:t>
                      </a:r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OS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(173</a:t>
                      </a:r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Central </a:t>
                      </a:r>
                      <a:r>
                        <a:rPr lang="en-IN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utilization)</a:t>
                      </a:r>
                      <a:r>
                        <a:rPr lang="en-IN" sz="16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 -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 Black" pitchFamily="34" charset="0"/>
                          <a:cs typeface="Arial" panose="020B0604020202020204" pitchFamily="34" charset="0"/>
                        </a:rPr>
                        <a:t>Windows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latin typeface="Arial Black" pitchFamily="34" charset="0"/>
                          <a:cs typeface="Arial" panose="020B0604020202020204" pitchFamily="34" charset="0"/>
                        </a:rPr>
                        <a:t> 8.1, professional, Windows 7, Professional 10, Windows server standard 2012 R2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316" marR="8931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  <a:cs typeface="Arial" panose="020B0604020202020204" pitchFamily="34" charset="0"/>
                        </a:rPr>
                        <a:t>Permanent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  <a:cs typeface="Arial" panose="020B0604020202020204" pitchFamily="34" charset="0"/>
                        </a:rPr>
                        <a:t>9.31Lac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3563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695" marR="9695" marT="746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DEL </a:t>
                      </a:r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SONIC </a:t>
                      </a: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WALL -</a:t>
                      </a:r>
                      <a:r>
                        <a:rPr lang="en-IN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NSC</a:t>
                      </a:r>
                      <a:r>
                        <a:rPr lang="en-IN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 3600</a:t>
                      </a:r>
                      <a:endParaRPr lang="en-IN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1000 </a:t>
                      </a:r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users </a:t>
                      </a: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Central utilization</a:t>
                      </a:r>
                      <a:r>
                        <a:rPr lang="en-IN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316" marR="8931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17/01/ 2023</a:t>
                      </a:r>
                    </a:p>
                  </a:txBody>
                  <a:tcPr marL="9695" marR="9695" marT="746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3.62Lac</a:t>
                      </a:r>
                    </a:p>
                  </a:txBody>
                  <a:tcPr marL="9695" marR="9695" marT="746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242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695" marR="9695" marT="746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6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Quick </a:t>
                      </a:r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Heel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(10 </a:t>
                      </a:r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users </a:t>
                      </a: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Central utilization</a:t>
                      </a:r>
                      <a:r>
                        <a:rPr lang="en-IN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316" marR="8931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2/6/2023</a:t>
                      </a:r>
                    </a:p>
                  </a:txBody>
                  <a:tcPr marL="9695" marR="9695" marT="746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Rs.10,595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  <a:cs typeface="Arial" panose="020B0604020202020204" pitchFamily="34" charset="0"/>
                      </a:endParaRPr>
                    </a:p>
                  </a:txBody>
                  <a:tcPr marL="9695" marR="9695" marT="746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1954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695" marR="9695" marT="746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Office 2016 (</a:t>
                      </a:r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5 user</a:t>
                      </a:r>
                      <a:r>
                        <a:rPr lang="en-IN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316" marR="8931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  <a:cs typeface="Arial" panose="020B0604020202020204" pitchFamily="34" charset="0"/>
                        </a:rPr>
                        <a:t>Permanent</a:t>
                      </a:r>
                    </a:p>
                    <a:p>
                      <a:pPr algn="ctr" fontAlgn="ctr"/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  <a:cs typeface="Arial" panose="020B0604020202020204" pitchFamily="34" charset="0"/>
                      </a:endParaRPr>
                    </a:p>
                  </a:txBody>
                  <a:tcPr marL="9695" marR="9695" marT="746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Rs.18,000</a:t>
                      </a:r>
                    </a:p>
                  </a:txBody>
                  <a:tcPr marL="9695" marR="9695" marT="746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1954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695" marR="9695" marT="746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Office 2013 (</a:t>
                      </a:r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10 user)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316" marR="8931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  <a:cs typeface="Arial" panose="020B0604020202020204" pitchFamily="34" charset="0"/>
                        </a:rPr>
                        <a:t>Permanent</a:t>
                      </a:r>
                    </a:p>
                    <a:p>
                      <a:pPr algn="ctr" fontAlgn="ctr"/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  <a:cs typeface="Arial" panose="020B0604020202020204" pitchFamily="34" charset="0"/>
                      </a:endParaRPr>
                    </a:p>
                  </a:txBody>
                  <a:tcPr marL="9695" marR="9695" marT="746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Rs</a:t>
                      </a:r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cs typeface="Arial" panose="020B0604020202020204" pitchFamily="34" charset="0"/>
                        </a:rPr>
                        <a:t>. 27,000</a:t>
                      </a:r>
                    </a:p>
                  </a:txBody>
                  <a:tcPr marL="9695" marR="9695" marT="746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703F24E-CF8D-4E77-A4BA-2BE6D9377711}"/>
              </a:ext>
            </a:extLst>
          </p:cNvPr>
          <p:cNvSpPr txBox="1"/>
          <p:nvPr/>
        </p:nvSpPr>
        <p:spPr>
          <a:xfrm>
            <a:off x="3004994" y="102526"/>
            <a:ext cx="5934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 pitchFamily="34" charset="0"/>
              </a:rPr>
              <a:t>Licensed Software Details</a:t>
            </a:r>
          </a:p>
        </p:txBody>
      </p:sp>
    </p:spTree>
    <p:extLst>
      <p:ext uri="{BB962C8B-B14F-4D97-AF65-F5344CB8AC3E}">
        <p14:creationId xmlns:p14="http://schemas.microsoft.com/office/powerpoint/2010/main" val="334325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43</a:t>
            </a:fld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BC1AF21-07E9-4FE0-AF09-D05A90D99B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465518"/>
              </p:ext>
            </p:extLst>
          </p:nvPr>
        </p:nvGraphicFramePr>
        <p:xfrm>
          <a:off x="29307" y="695459"/>
          <a:ext cx="7104186" cy="560409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725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1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66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37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92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err="1" smtClean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Times New Roman"/>
                          <a:cs typeface="Times New Roman" panose="02020603050405020304" pitchFamily="18" charset="0"/>
                        </a:rPr>
                        <a:t>Sl.No</a:t>
                      </a:r>
                      <a:endParaRPr lang="en-US" sz="1600" b="1" kern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600" b="1" kern="1200" dirty="0" smtClean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Name</a:t>
                      </a:r>
                      <a:endParaRPr lang="en-US" sz="1600" b="1" kern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Times New Roman"/>
                          <a:cs typeface="Times New Roman" panose="02020603050405020304" pitchFamily="18" charset="0"/>
                        </a:rPr>
                        <a:t>Qualification</a:t>
                      </a:r>
                      <a:endParaRPr lang="en-US" sz="1600" b="1" kern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Designation</a:t>
                      </a:r>
                      <a:endParaRPr lang="en-US" sz="1600" b="1" kern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199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 smtClean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K </a:t>
                      </a:r>
                      <a:r>
                        <a:rPr lang="en-IN" sz="1400" b="1" kern="1200" dirty="0" smtClean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Rajesh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endParaRPr lang="en-US" sz="1400" b="1" kern="12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MCA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 smtClean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System </a:t>
                      </a:r>
                      <a:r>
                        <a:rPr lang="en-IN" sz="14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Analyst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7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Mrs.Vimala</a:t>
                      </a:r>
                      <a:r>
                        <a:rPr lang="en-US" sz="1400" b="1" dirty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Kumari</a:t>
                      </a:r>
                      <a:r>
                        <a:rPr lang="en-US" sz="1400" b="1" dirty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smtClean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  <a:p>
                      <a:pPr algn="ctr"/>
                      <a:endParaRPr lang="en-IN" sz="1400" b="1" dirty="0"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kern="1200" dirty="0" smtClean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Sc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 in CSE</a:t>
                      </a:r>
                      <a:endParaRPr lang="en-IN" sz="1400" b="1" kern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kern="1200" dirty="0" smtClean="0">
                        <a:solidFill>
                          <a:schemeClr val="tx1"/>
                        </a:solidFill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Programmer</a:t>
                      </a:r>
                      <a:endParaRPr lang="en-IN" sz="1400" b="1" kern="12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5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b="1" dirty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Mrs. </a:t>
                      </a:r>
                      <a:r>
                        <a:rPr lang="en-US" sz="1400" b="1" dirty="0" err="1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Divya</a:t>
                      </a:r>
                      <a:r>
                        <a:rPr lang="en-US" sz="1400" b="1" dirty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 R.G</a:t>
                      </a: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BCA, Diploma in CSE 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 smtClean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Instructor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5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Mr. Om Prakash</a:t>
                      </a: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Diploma in Electrical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Assistant Foreman</a:t>
                      </a: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5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b="1" dirty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Mr. </a:t>
                      </a:r>
                      <a:r>
                        <a:rPr lang="en-US" sz="1400" b="1" dirty="0" err="1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Babu</a:t>
                      </a:r>
                      <a:r>
                        <a:rPr lang="en-US" sz="1400" b="1" dirty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 G </a:t>
                      </a: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Diploma in CSE 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Instructor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5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b="1" dirty="0" err="1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Geetha</a:t>
                      </a:r>
                      <a:r>
                        <a:rPr lang="en-US" sz="1400" b="1" dirty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 T</a:t>
                      </a: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B. E in CSE, </a:t>
                      </a:r>
                      <a:endParaRPr lang="en-US" sz="1400" b="1" kern="1200" dirty="0" smtClean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Diploma 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in CSE 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Instructor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5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b="1" dirty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Mrs. </a:t>
                      </a:r>
                      <a:r>
                        <a:rPr lang="en-US" sz="1400" b="1" dirty="0" err="1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Lokamani</a:t>
                      </a:r>
                      <a:endParaRPr lang="en-US" sz="1400" b="1" dirty="0"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B. E in E&amp;C </a:t>
                      </a:r>
                      <a:endParaRPr lang="en-US" sz="1400" b="1" kern="1200" dirty="0" smtClean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Diploma 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in E&amp;C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Instructor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15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 err="1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Mrs.</a:t>
                      </a:r>
                      <a:r>
                        <a:rPr lang="en-IN" sz="1400" b="1" kern="1200" baseline="0" dirty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400" b="1" kern="1200" dirty="0" err="1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Akshatha</a:t>
                      </a:r>
                      <a:r>
                        <a:rPr lang="en-IN" sz="1400" b="1" kern="1200" dirty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 M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Diploma in E&amp;C 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Instructor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159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i="0" kern="1200" dirty="0" err="1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Kumari</a:t>
                      </a:r>
                      <a:r>
                        <a:rPr lang="en-IN" sz="1400" b="1" i="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 G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Attender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S.S.L.C.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159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 err="1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Salamma</a:t>
                      </a:r>
                      <a:r>
                        <a:rPr lang="en-IN" sz="1400" b="1" i="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 M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Attender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S.S.L.C.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159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i="0" kern="1200" dirty="0" err="1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Veeranna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Attender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S.S.L.C.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362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 err="1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Umesh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 S</a:t>
                      </a: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Times New Roman" panose="02020603050405020304" pitchFamily="18" charset="0"/>
                        </a:rPr>
                        <a:t>Attender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ea typeface="Times New Roman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400" b="1" kern="1200" baseline="30000" dirty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ea typeface="Times New Roman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1400" b="1" kern="1200" baseline="0" dirty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200" baseline="0" dirty="0" err="1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ea typeface="Times New Roman"/>
                          <a:cs typeface="Times New Roman" panose="02020603050405020304" pitchFamily="18" charset="0"/>
                        </a:rPr>
                        <a:t>Std</a:t>
                      </a:r>
                      <a:endParaRPr lang="en-US" sz="1400" b="1" kern="12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8464" marR="88464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600" y="729274"/>
            <a:ext cx="4942400" cy="562707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4A283E9-1D54-4659-B749-1B2032843EBE}"/>
              </a:ext>
            </a:extLst>
          </p:cNvPr>
          <p:cNvSpPr/>
          <p:nvPr/>
        </p:nvSpPr>
        <p:spPr>
          <a:xfrm>
            <a:off x="683455" y="143923"/>
            <a:ext cx="11189922" cy="477888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pPr algn="ctr"/>
            <a:r>
              <a:rPr lang="en-US" sz="2400" b="1" dirty="0" smtClean="0">
                <a:latin typeface="Arial Black" pitchFamily="34" charset="0"/>
              </a:rPr>
              <a:t>Technical and Supporting staff</a:t>
            </a:r>
            <a:endParaRPr lang="en-US" sz="24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07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98E96D-59BC-4CC8-8D22-B02154DE86CC}"/>
              </a:ext>
            </a:extLst>
          </p:cNvPr>
          <p:cNvSpPr txBox="1"/>
          <p:nvPr/>
        </p:nvSpPr>
        <p:spPr>
          <a:xfrm>
            <a:off x="317241" y="0"/>
            <a:ext cx="112153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Black" pitchFamily="34" charset="0"/>
                <a:ea typeface="+mj-ea"/>
                <a:cs typeface="+mj-cs"/>
              </a:rPr>
              <a:t>Criteria-7                   </a:t>
            </a:r>
            <a:r>
              <a:rPr lang="en-US" sz="2400" b="1" dirty="0">
                <a:latin typeface="Arial Black" pitchFamily="34" charset="0"/>
                <a:ea typeface="+mj-ea"/>
                <a:cs typeface="+mj-cs"/>
              </a:rPr>
              <a:t>Continuous Improvement</a:t>
            </a:r>
          </a:p>
          <a:p>
            <a:pPr algn="ctr"/>
            <a:r>
              <a:rPr lang="en-US" sz="1600" b="1" dirty="0">
                <a:latin typeface="Arial Black" pitchFamily="34" charset="0"/>
                <a:ea typeface="+mj-ea"/>
                <a:cs typeface="+mj-cs"/>
              </a:rPr>
              <a:t> </a:t>
            </a:r>
            <a:endParaRPr lang="en-US" sz="1600" b="1" dirty="0" smtClean="0">
              <a:latin typeface="Arial Black" pitchFamily="34" charset="0"/>
              <a:ea typeface="+mj-ea"/>
              <a:cs typeface="+mj-cs"/>
            </a:endParaRPr>
          </a:p>
          <a:p>
            <a:pPr algn="ctr"/>
            <a:r>
              <a:rPr lang="en-US" sz="1600" b="1" dirty="0" smtClean="0">
                <a:latin typeface="Arial Black" pitchFamily="34" charset="0"/>
                <a:ea typeface="+mj-ea"/>
                <a:cs typeface="+mj-cs"/>
              </a:rPr>
              <a:t>POs Attainment </a:t>
            </a:r>
            <a:r>
              <a:rPr lang="en-US" sz="1600" b="1" dirty="0">
                <a:latin typeface="Arial Black" pitchFamily="34" charset="0"/>
                <a:ea typeface="+mj-ea"/>
                <a:cs typeface="+mj-cs"/>
              </a:rPr>
              <a:t>Levels and Actions for Improvement</a:t>
            </a:r>
            <a:endParaRPr lang="en-IN" sz="1600" b="1" dirty="0">
              <a:latin typeface="Arial Black" pitchFamily="34" charset="0"/>
              <a:ea typeface="+mj-ea"/>
              <a:cs typeface="+mj-cs"/>
            </a:endParaRPr>
          </a:p>
        </p:txBody>
      </p:sp>
      <p:graphicFrame>
        <p:nvGraphicFramePr>
          <p:cNvPr id="8" name="Table 12">
            <a:extLst>
              <a:ext uri="{FF2B5EF4-FFF2-40B4-BE49-F238E27FC236}">
                <a16:creationId xmlns:a16="http://schemas.microsoft.com/office/drawing/2014/main" id="{90D83C03-3139-4D01-8703-A582A74548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399030"/>
              </p:ext>
            </p:extLst>
          </p:nvPr>
        </p:nvGraphicFramePr>
        <p:xfrm>
          <a:off x="306353" y="1021820"/>
          <a:ext cx="11580847" cy="2926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76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4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8977">
                  <a:extLst>
                    <a:ext uri="{9D8B030D-6E8A-4147-A177-3AD203B41FA5}">
                      <a16:colId xmlns:a16="http://schemas.microsoft.com/office/drawing/2014/main" val="2782964424"/>
                    </a:ext>
                  </a:extLst>
                </a:gridCol>
                <a:gridCol w="7570033">
                  <a:extLst>
                    <a:ext uri="{9D8B030D-6E8A-4147-A177-3AD203B41FA5}">
                      <a16:colId xmlns:a16="http://schemas.microsoft.com/office/drawing/2014/main" val="1852972740"/>
                    </a:ext>
                  </a:extLst>
                </a:gridCol>
              </a:tblGrid>
              <a:tr h="4429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POs </a:t>
                      </a:r>
                      <a:endParaRPr lang="en-IN" sz="1600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761" marR="68761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Target</a:t>
                      </a:r>
                      <a:endParaRPr lang="en-IN" sz="1600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Level</a:t>
                      </a:r>
                      <a:endParaRPr lang="en-IN" sz="1600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761" marR="68761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Attainment</a:t>
                      </a:r>
                      <a:endParaRPr lang="en-IN" sz="1600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Level</a:t>
                      </a: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IN" sz="1600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761" marR="68761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Observation</a:t>
                      </a:r>
                      <a:endParaRPr lang="en-IN" sz="1600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761" marR="68761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70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PO4</a:t>
                      </a:r>
                      <a:endParaRPr lang="en-IN" sz="1600" b="1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761" marR="68761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kern="1200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CONDUCT INVESTIGATIONS OF COMPLEX PROBLEMS</a:t>
                      </a:r>
                      <a:endParaRPr lang="en-IN" sz="1600" i="0" dirty="0">
                        <a:solidFill>
                          <a:sysClr val="windowText" lastClr="000000"/>
                        </a:solidFill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680" marR="91680" marT="45814" marB="458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545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1.9</a:t>
                      </a:r>
                      <a:endParaRPr lang="en-IN" sz="1600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761" marR="68761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1.90</a:t>
                      </a:r>
                      <a:endParaRPr lang="en-IN" sz="1600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761" marR="68761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1. Target is attained.</a:t>
                      </a:r>
                      <a:endParaRPr lang="en-IN" sz="1600" b="1" kern="1200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b="1" kern="1200" dirty="0" smtClean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. It </a:t>
                      </a: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is proposed to increase the Target Level in the next academic year</a:t>
                      </a:r>
                      <a:r>
                        <a:rPr lang="en-US" sz="1600" kern="1200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.</a:t>
                      </a:r>
                      <a:endParaRPr lang="en-IN" sz="1600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680" marR="91680" marT="45814" marB="458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Action 1</a:t>
                      </a:r>
                      <a:endParaRPr lang="en-IN" sz="1600" b="1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761" marR="68761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Android Application Development workshop were conducted.</a:t>
                      </a:r>
                      <a:endParaRPr lang="en-IN" sz="1600" b="1" kern="1200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680" marR="91680" marT="45814" marB="458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2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Action 2</a:t>
                      </a:r>
                      <a:endParaRPr lang="en-IN" sz="1600" b="1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761" marR="68761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Students were motivated to take participation in national and international conferences.</a:t>
                      </a:r>
                      <a:endParaRPr lang="en-IN" sz="1600" b="1" kern="1200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680" marR="91680" marT="45814" marB="458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Table 12">
            <a:extLst>
              <a:ext uri="{FF2B5EF4-FFF2-40B4-BE49-F238E27FC236}">
                <a16:creationId xmlns:a16="http://schemas.microsoft.com/office/drawing/2014/main" id="{0610AAE9-CE03-4647-B15F-09AA2F8436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946682"/>
              </p:ext>
            </p:extLst>
          </p:nvPr>
        </p:nvGraphicFramePr>
        <p:xfrm>
          <a:off x="306353" y="3966678"/>
          <a:ext cx="11569959" cy="2561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3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2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29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57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33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POs </a:t>
                      </a:r>
                      <a:endParaRPr lang="en-IN" sz="1600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761" marR="68761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Target</a:t>
                      </a:r>
                      <a:endParaRPr lang="en-IN" sz="1600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Level</a:t>
                      </a:r>
                      <a:endParaRPr lang="en-IN" sz="1600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761" marR="68761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Attainment</a:t>
                      </a:r>
                      <a:endParaRPr lang="en-IN" sz="1600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Level</a:t>
                      </a: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IN" sz="1600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761" marR="68761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Observation</a:t>
                      </a:r>
                      <a:endParaRPr lang="en-IN" sz="1600" dirty="0">
                        <a:solidFill>
                          <a:sysClr val="windowText" lastClr="000000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761" marR="68761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87318"/>
                  </a:ext>
                </a:extLst>
              </a:tr>
              <a:tr h="31873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PO12</a:t>
                      </a:r>
                      <a:endParaRPr lang="en-IN" sz="16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761" marR="68761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LIFE-LONG LEARNING</a:t>
                      </a:r>
                      <a:endParaRPr lang="en-IN" sz="1600" b="1" i="0" kern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680" marR="91680" marT="45814" marB="458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55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1.8</a:t>
                      </a:r>
                      <a:endParaRPr lang="en-IN" sz="1600" dirty="0"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761" marR="68761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1.69</a:t>
                      </a:r>
                      <a:endParaRPr lang="en-IN" sz="1600" dirty="0"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761" marR="68761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Target is NOT attained.</a:t>
                      </a:r>
                      <a:endParaRPr lang="en-IN" sz="1600" b="1" kern="1200" dirty="0">
                        <a:solidFill>
                          <a:schemeClr val="dk1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680" marR="91680" marT="45814" marB="458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Action 1</a:t>
                      </a:r>
                      <a:endParaRPr lang="en-IN" sz="1600" b="1" dirty="0"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761" marR="68761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Technical Talk on Internet of Things was organized.</a:t>
                      </a:r>
                      <a:endParaRPr lang="en-IN" sz="1600" b="1" kern="1200" dirty="0">
                        <a:solidFill>
                          <a:schemeClr val="dk1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680" marR="91680" marT="45814" marB="458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60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Action 2</a:t>
                      </a:r>
                      <a:endParaRPr lang="en-IN" sz="1600" b="1" dirty="0"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761" marR="68761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Arial Black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Students were encouraged to register and complete online courses from Coursera, Sololeam, Udemy, Verzeo and NPTEL.</a:t>
                      </a:r>
                      <a:endParaRPr lang="en-IN" sz="1600" b="1" kern="1200" dirty="0">
                        <a:solidFill>
                          <a:schemeClr val="dk1"/>
                        </a:solidFill>
                        <a:effectLst/>
                        <a:latin typeface="Arial Black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91680" marR="91680" marT="45814" marB="458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50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5406"/>
            <a:ext cx="2743200" cy="365125"/>
          </a:xfrm>
        </p:spPr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2294"/>
            <a:ext cx="4114800" cy="365125"/>
          </a:xfrm>
        </p:spPr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57224"/>
            <a:ext cx="2743200" cy="365125"/>
          </a:xfrm>
        </p:spPr>
        <p:txBody>
          <a:bodyPr/>
          <a:lstStyle/>
          <a:p>
            <a:fld id="{B8E2B019-4991-4B21-9B5A-CB93EC904FA2}" type="slidenum">
              <a:rPr lang="en-US" smtClean="0"/>
              <a:pPr/>
              <a:t>45</a:t>
            </a:fld>
            <a:endParaRPr lang="en-US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B267202-4DB7-4873-9176-527C2C18AA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611837"/>
              </p:ext>
            </p:extLst>
          </p:nvPr>
        </p:nvGraphicFramePr>
        <p:xfrm>
          <a:off x="173455" y="441986"/>
          <a:ext cx="11482482" cy="5972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44C37FF7-7ECE-4A12-A204-2AF70B036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415" y="0"/>
            <a:ext cx="11581469" cy="477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107506" tIns="53753" rIns="107506" bIns="5375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24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Audit Levels and Responsibilities </a:t>
            </a:r>
            <a:endParaRPr lang="en-US" altLang="en-US" sz="24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74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7D9DB74-4436-46E2-B9B2-B3ECD2C1E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237" y="-53975"/>
            <a:ext cx="9148763" cy="509588"/>
          </a:xfrm>
          <a:noFill/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altLang="en-US" sz="2800" b="1" dirty="0" smtClean="0">
                <a:latin typeface="Arial Black" pitchFamily="34" charset="0"/>
                <a:ea typeface="Cambria" panose="02040503050406030204" pitchFamily="18" charset="0"/>
                <a:cs typeface="Arial" panose="020B0604020202020204" pitchFamily="34" charset="0"/>
              </a:rPr>
              <a:t>Progress of the Program</a:t>
            </a:r>
            <a:endParaRPr lang="en-US" altLang="en-US" sz="2800" b="1" dirty="0">
              <a:latin typeface="Arial Black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A8CB740-7057-4C87-9A16-C49680D2C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858" y="4330719"/>
            <a:ext cx="4173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Arial Black" pitchFamily="34" charset="0"/>
              </a:rPr>
              <a:t>Statistics of Visited Companies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A62204DD-50A3-4397-9638-48A5FE01E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55613"/>
            <a:ext cx="50277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Arial Black" pitchFamily="34" charset="0"/>
              </a:rPr>
              <a:t>Statistics of Average Package Offered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26FDC29-C52B-4E2A-9F38-7EBDAF7C0B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783093"/>
              </p:ext>
            </p:extLst>
          </p:nvPr>
        </p:nvGraphicFramePr>
        <p:xfrm>
          <a:off x="595087" y="798556"/>
          <a:ext cx="11001826" cy="3421653"/>
        </p:xfrm>
        <a:graphic>
          <a:graphicData uri="http://schemas.openxmlformats.org/drawingml/2006/table">
            <a:tbl>
              <a:tblPr/>
              <a:tblGrid>
                <a:gridCol w="3729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8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8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0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2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23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5813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Year</a:t>
                      </a:r>
                    </a:p>
                  </a:txBody>
                  <a:tcPr marL="8164" marR="8164" marT="81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2020-21</a:t>
                      </a:r>
                    </a:p>
                  </a:txBody>
                  <a:tcPr marL="8164" marR="8164" marT="81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2019-20</a:t>
                      </a:r>
                    </a:p>
                  </a:txBody>
                  <a:tcPr marL="8164" marR="8164" marT="81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2018-19</a:t>
                      </a:r>
                    </a:p>
                  </a:txBody>
                  <a:tcPr marL="8164" marR="8164" marT="81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2017-18</a:t>
                      </a:r>
                    </a:p>
                  </a:txBody>
                  <a:tcPr marL="8164" marR="8164" marT="81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2016-17</a:t>
                      </a:r>
                    </a:p>
                  </a:txBody>
                  <a:tcPr marL="8164" marR="8164" marT="81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6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Total number of students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101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Total Number of Placed students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88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87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76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57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Highest Package Offered in Lac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1" kern="12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5.15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5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Lowest Package per annum in Lac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2.14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1.50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1.05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91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Average Package Offered in Lac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Arial Black" panose="020B0A040201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4.16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3.58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4.29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3.08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3.10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C1CEAE5-0BFC-4FB0-8A8A-661C6C1EBD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030212"/>
              </p:ext>
            </p:extLst>
          </p:nvPr>
        </p:nvGraphicFramePr>
        <p:xfrm>
          <a:off x="1352778" y="4844620"/>
          <a:ext cx="8974137" cy="1030288"/>
        </p:xfrm>
        <a:graphic>
          <a:graphicData uri="http://schemas.openxmlformats.org/drawingml/2006/table">
            <a:tbl>
              <a:tblPr/>
              <a:tblGrid>
                <a:gridCol w="2540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68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9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3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05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41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8563"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Year</a:t>
                      </a:r>
                    </a:p>
                  </a:txBody>
                  <a:tcPr marL="8164" marR="8164" marT="81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2020-21</a:t>
                      </a:r>
                    </a:p>
                  </a:txBody>
                  <a:tcPr marL="8164" marR="8164" marT="81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2019-20</a:t>
                      </a:r>
                    </a:p>
                  </a:txBody>
                  <a:tcPr marL="8164" marR="8164" marT="81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2018-19</a:t>
                      </a:r>
                    </a:p>
                  </a:txBody>
                  <a:tcPr marL="8164" marR="8164" marT="81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2017-18</a:t>
                      </a:r>
                    </a:p>
                  </a:txBody>
                  <a:tcPr marL="8164" marR="8164" marT="81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2016-17</a:t>
                      </a:r>
                    </a:p>
                  </a:txBody>
                  <a:tcPr marL="8164" marR="8164" marT="81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725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No. of Companies Visited</a:t>
                      </a:r>
                    </a:p>
                  </a:txBody>
                  <a:tcPr marL="68582" marR="6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68582" marR="6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8582" marR="6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68582" marR="6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68582" marR="6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68582" marR="6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22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CEB6C73-D7EF-47A3-AAC6-D5EB74BF5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038"/>
            <a:ext cx="12090400" cy="761063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latin typeface="Arial Black" pitchFamily="34" charset="0"/>
              </a:rPr>
              <a:t/>
            </a:r>
            <a:br>
              <a:rPr lang="en-US" sz="2400" b="1" dirty="0">
                <a:latin typeface="Arial Black" pitchFamily="34" charset="0"/>
              </a:rPr>
            </a:br>
            <a:r>
              <a:rPr lang="en-US" sz="2400" b="1" dirty="0">
                <a:latin typeface="Arial Black" pitchFamily="34" charset="0"/>
              </a:rPr>
              <a:t/>
            </a:r>
            <a:br>
              <a:rPr lang="en-US" sz="2400" b="1" dirty="0">
                <a:latin typeface="Arial Black" pitchFamily="34" charset="0"/>
              </a:rPr>
            </a:br>
            <a:r>
              <a:rPr lang="en-US" sz="2400" b="1" dirty="0">
                <a:latin typeface="Arial Black" pitchFamily="34" charset="0"/>
                <a:cs typeface="Times New Roman" panose="02020603050405020304" pitchFamily="18" charset="0"/>
              </a:rPr>
              <a:t>Outcome Based Education(OBE) </a:t>
            </a:r>
            <a:r>
              <a:rPr lang="en-US" sz="2400" b="1" dirty="0" smtClean="0">
                <a:latin typeface="Arial Black" pitchFamily="34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latin typeface="Arial Black" pitchFamily="34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Arial Black" pitchFamily="34" charset="0"/>
              </a:rPr>
              <a:t>Framework for Outcome Based Education</a:t>
            </a:r>
            <a:r>
              <a:rPr lang="en-IN" sz="2400" b="1" dirty="0">
                <a:latin typeface="Arial Black" pitchFamily="34" charset="0"/>
              </a:rPr>
              <a:t/>
            </a:r>
            <a:br>
              <a:rPr lang="en-IN" sz="2400" b="1" dirty="0">
                <a:latin typeface="Arial Black" pitchFamily="34" charset="0"/>
              </a:rPr>
            </a:br>
            <a:endParaRPr lang="en-US" sz="2400" dirty="0">
              <a:latin typeface="Arial Black" pitchFamily="34" charset="0"/>
            </a:endParaRPr>
          </a:p>
        </p:txBody>
      </p:sp>
      <p:grpSp>
        <p:nvGrpSpPr>
          <p:cNvPr id="8" name="Group 64">
            <a:extLst>
              <a:ext uri="{FF2B5EF4-FFF2-40B4-BE49-F238E27FC236}">
                <a16:creationId xmlns:a16="http://schemas.microsoft.com/office/drawing/2014/main" id="{32601985-9756-424C-A91D-2A84F6DEBD60}"/>
              </a:ext>
            </a:extLst>
          </p:cNvPr>
          <p:cNvGrpSpPr/>
          <p:nvPr/>
        </p:nvGrpSpPr>
        <p:grpSpPr>
          <a:xfrm>
            <a:off x="1094943" y="1412882"/>
            <a:ext cx="9735119" cy="5001359"/>
            <a:chOff x="2351312" y="2133600"/>
            <a:chExt cx="9462222" cy="3995635"/>
          </a:xfrm>
          <a:noFill/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EE61F35-B316-40FD-982A-1A30E3CC80AF}"/>
                </a:ext>
              </a:extLst>
            </p:cNvPr>
            <p:cNvSpPr/>
            <p:nvPr/>
          </p:nvSpPr>
          <p:spPr>
            <a:xfrm>
              <a:off x="2351314" y="2133600"/>
              <a:ext cx="2332367" cy="957943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Arial Black" pitchFamily="34" charset="0"/>
                </a:rPr>
                <a:t>Institute Vision and Mission</a:t>
              </a:r>
              <a:endParaRPr lang="en-IN" b="1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69C0388-99D1-443B-BF77-49A4846A8C4C}"/>
                </a:ext>
              </a:extLst>
            </p:cNvPr>
            <p:cNvSpPr/>
            <p:nvPr/>
          </p:nvSpPr>
          <p:spPr>
            <a:xfrm>
              <a:off x="2351313" y="3414555"/>
              <a:ext cx="2332367" cy="957943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Arial Black" pitchFamily="34" charset="0"/>
                </a:rPr>
                <a:t>Department Vision and Mission</a:t>
              </a:r>
              <a:endParaRPr lang="en-IN" b="1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061DC39-2C86-421C-B983-25DCB9195387}"/>
                </a:ext>
              </a:extLst>
            </p:cNvPr>
            <p:cNvSpPr/>
            <p:nvPr/>
          </p:nvSpPr>
          <p:spPr>
            <a:xfrm>
              <a:off x="2351312" y="4695510"/>
              <a:ext cx="2332367" cy="957943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Arial Black" pitchFamily="34" charset="0"/>
                </a:rPr>
                <a:t>Program Educational Objectives</a:t>
              </a:r>
              <a:endParaRPr lang="en-IN" b="1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7A055EA-5962-40C4-8A19-3E4D06805035}"/>
                </a:ext>
              </a:extLst>
            </p:cNvPr>
            <p:cNvSpPr/>
            <p:nvPr/>
          </p:nvSpPr>
          <p:spPr>
            <a:xfrm>
              <a:off x="5334823" y="3429000"/>
              <a:ext cx="1460819" cy="957943"/>
            </a:xfrm>
            <a:prstGeom prst="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Arial Black" pitchFamily="34" charset="0"/>
                </a:rPr>
                <a:t>Course Outcomes</a:t>
              </a:r>
              <a:endParaRPr lang="en-IN" b="1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A137B43-431E-49D5-B3A1-26596D2D8175}"/>
                </a:ext>
              </a:extLst>
            </p:cNvPr>
            <p:cNvSpPr/>
            <p:nvPr/>
          </p:nvSpPr>
          <p:spPr>
            <a:xfrm>
              <a:off x="7358743" y="2190945"/>
              <a:ext cx="1894114" cy="843251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Arial Black" pitchFamily="34" charset="0"/>
                </a:rPr>
                <a:t>Program Outcomes</a:t>
              </a:r>
              <a:endParaRPr lang="en-IN" b="1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918ED11-3DB3-457A-981E-386A8FA3060B}"/>
                </a:ext>
              </a:extLst>
            </p:cNvPr>
            <p:cNvSpPr/>
            <p:nvPr/>
          </p:nvSpPr>
          <p:spPr>
            <a:xfrm>
              <a:off x="7358743" y="3521514"/>
              <a:ext cx="1894114" cy="843251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Arial Black" pitchFamily="34" charset="0"/>
                </a:rPr>
                <a:t>Program</a:t>
              </a:r>
              <a:endParaRPr lang="en-IN" b="1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15" name="Rounded Rectangle 13">
              <a:extLst>
                <a:ext uri="{FF2B5EF4-FFF2-40B4-BE49-F238E27FC236}">
                  <a16:creationId xmlns:a16="http://schemas.microsoft.com/office/drawing/2014/main" id="{A97B22AB-CB46-4CB1-997B-A2070AE6CAE0}"/>
                </a:ext>
              </a:extLst>
            </p:cNvPr>
            <p:cNvSpPr/>
            <p:nvPr/>
          </p:nvSpPr>
          <p:spPr>
            <a:xfrm>
              <a:off x="9936718" y="2799517"/>
              <a:ext cx="1859518" cy="2125407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Arial Black" pitchFamily="34" charset="0"/>
                </a:rPr>
                <a:t>Teaching Learning &amp; Evaluation</a:t>
              </a:r>
              <a:endParaRPr lang="en-IN" b="1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2519E45-7926-45DC-9B87-B408F5CD7915}"/>
                </a:ext>
              </a:extLst>
            </p:cNvPr>
            <p:cNvSpPr/>
            <p:nvPr/>
          </p:nvSpPr>
          <p:spPr>
            <a:xfrm>
              <a:off x="9919420" y="5285984"/>
              <a:ext cx="1894114" cy="843251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Arial Black" pitchFamily="34" charset="0"/>
                </a:rPr>
                <a:t>Graduate Engineer</a:t>
              </a:r>
              <a:endParaRPr lang="en-IN" b="1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479CF29-B52C-4CF4-AE2C-AC158DE0059A}"/>
                </a:ext>
              </a:extLst>
            </p:cNvPr>
            <p:cNvCxnSpPr/>
            <p:nvPr/>
          </p:nvCxnSpPr>
          <p:spPr>
            <a:xfrm>
              <a:off x="4683679" y="3893526"/>
              <a:ext cx="651146" cy="0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4F8532A-7371-40DC-8568-2027B112C9F1}"/>
                </a:ext>
              </a:extLst>
            </p:cNvPr>
            <p:cNvCxnSpPr/>
            <p:nvPr/>
          </p:nvCxnSpPr>
          <p:spPr>
            <a:xfrm>
              <a:off x="4708691" y="2578591"/>
              <a:ext cx="641845" cy="854739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1C145B4-3E11-429D-BBD9-F511E54244DF}"/>
                </a:ext>
              </a:extLst>
            </p:cNvPr>
            <p:cNvCxnSpPr>
              <a:stCxn id="11" idx="3"/>
            </p:cNvCxnSpPr>
            <p:nvPr/>
          </p:nvCxnSpPr>
          <p:spPr>
            <a:xfrm flipV="1">
              <a:off x="4683679" y="4364765"/>
              <a:ext cx="651146" cy="809717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894E9A4-D517-4231-AAF7-3C1F4D8F3C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95642" y="3943139"/>
              <a:ext cx="563100" cy="1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7D70617-5500-4BF5-920D-A08B81557951}"/>
                </a:ext>
              </a:extLst>
            </p:cNvPr>
            <p:cNvCxnSpPr/>
            <p:nvPr/>
          </p:nvCxnSpPr>
          <p:spPr>
            <a:xfrm>
              <a:off x="8303544" y="3032361"/>
              <a:ext cx="12311" cy="514798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8F7B91B-3976-4783-AB5A-260E8C4CEE3B}"/>
                </a:ext>
              </a:extLst>
            </p:cNvPr>
            <p:cNvCxnSpPr/>
            <p:nvPr/>
          </p:nvCxnSpPr>
          <p:spPr>
            <a:xfrm>
              <a:off x="9270245" y="3893526"/>
              <a:ext cx="666473" cy="0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9081EEE-CDB6-42CD-9A74-416F8B2E4EB6}"/>
                </a:ext>
              </a:extLst>
            </p:cNvPr>
            <p:cNvCxnSpPr/>
            <p:nvPr/>
          </p:nvCxnSpPr>
          <p:spPr>
            <a:xfrm>
              <a:off x="10866477" y="4924924"/>
              <a:ext cx="0" cy="361060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6EFC4C5-28F1-4D08-9BD0-5F7C6E68DC12}"/>
                </a:ext>
              </a:extLst>
            </p:cNvPr>
            <p:cNvCxnSpPr>
              <a:cxnSpLocks/>
            </p:cNvCxnSpPr>
            <p:nvPr/>
          </p:nvCxnSpPr>
          <p:spPr>
            <a:xfrm>
              <a:off x="7026046" y="2596669"/>
              <a:ext cx="332697" cy="4459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ounded Rectangle 23">
              <a:extLst>
                <a:ext uri="{FF2B5EF4-FFF2-40B4-BE49-F238E27FC236}">
                  <a16:creationId xmlns:a16="http://schemas.microsoft.com/office/drawing/2014/main" id="{382F1280-EC88-4579-891C-4C94E8B74E58}"/>
                </a:ext>
              </a:extLst>
            </p:cNvPr>
            <p:cNvSpPr/>
            <p:nvPr/>
          </p:nvSpPr>
          <p:spPr>
            <a:xfrm>
              <a:off x="5124924" y="2265097"/>
              <a:ext cx="1901121" cy="630918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Arial Black" pitchFamily="34" charset="0"/>
                </a:rPr>
                <a:t>Washington Accord</a:t>
              </a:r>
              <a:endParaRPr lang="en-IN" b="1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894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15B3CA7-2494-4B7C-BE5B-7F7B71833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4" y="274638"/>
            <a:ext cx="10972800" cy="486425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/>
            </a: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</a:b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Outcome Based Education(OBE)</a:t>
            </a:r>
            <a:r>
              <a:rPr lang="en-IN" sz="24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/>
            </a:r>
            <a:br>
              <a:rPr lang="en-IN" sz="24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</a:br>
            <a:endParaRPr lang="en-US" sz="2400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456EAF-A5AE-4296-B991-07966F12C1E8}"/>
              </a:ext>
            </a:extLst>
          </p:cNvPr>
          <p:cNvSpPr/>
          <p:nvPr/>
        </p:nvSpPr>
        <p:spPr>
          <a:xfrm>
            <a:off x="469817" y="761063"/>
            <a:ext cx="11252365" cy="1727461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pPr marL="403148" indent="-40314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>
                <a:latin typeface="Arial Black" pitchFamily="34" charset="0"/>
                <a:cs typeface="Times New Roman" panose="02020603050405020304" pitchFamily="18" charset="0"/>
              </a:rPr>
              <a:t>Outcomes based education (OBE) is a process that involves the restructuring of curriculum, assessment and reporting practices in education to reflect the achievement of high order learning and mastery rather than the accumulation of course credits</a:t>
            </a:r>
            <a:endParaRPr lang="en-IN" dirty="0">
              <a:latin typeface="Arial Black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0439C5-7242-4963-8BC2-D5744776CFE3}"/>
              </a:ext>
            </a:extLst>
          </p:cNvPr>
          <p:cNvSpPr/>
          <p:nvPr/>
        </p:nvSpPr>
        <p:spPr>
          <a:xfrm>
            <a:off x="330039" y="2802940"/>
            <a:ext cx="11252365" cy="1825949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pPr marL="677512" lvl="1" indent="-408747">
              <a:spcBef>
                <a:spcPct val="40000"/>
              </a:spcBef>
              <a:buClr>
                <a:schemeClr val="tx1"/>
              </a:buClr>
              <a:buSzPct val="90000"/>
              <a:defRPr/>
            </a:pPr>
            <a:r>
              <a:rPr lang="en-US" b="1" dirty="0">
                <a:solidFill>
                  <a:srgbClr val="C00000"/>
                </a:solidFill>
                <a:latin typeface="Arial Black" pitchFamily="34" charset="0"/>
                <a:cs typeface="Times New Roman" panose="02020603050405020304" pitchFamily="18" charset="0"/>
              </a:rPr>
              <a:t>Benefits of OBE:</a:t>
            </a:r>
          </a:p>
          <a:p>
            <a:pPr marL="671913" lvl="1" indent="-403148">
              <a:spcBef>
                <a:spcPct val="40000"/>
              </a:spcBef>
              <a:buClr>
                <a:schemeClr val="tx1"/>
              </a:buClr>
              <a:buSzPct val="90000"/>
              <a:buFont typeface="Wingdings" panose="05000000000000000000" pitchFamily="2" charset="2"/>
              <a:buChar char="v"/>
              <a:defRPr/>
            </a:pPr>
            <a:r>
              <a:rPr lang="en-US" dirty="0">
                <a:latin typeface="Arial Black" pitchFamily="34" charset="0"/>
                <a:cs typeface="Times New Roman" panose="02020603050405020304" pitchFamily="18" charset="0"/>
              </a:rPr>
              <a:t>More directed &amp; coherent curriculum.</a:t>
            </a:r>
          </a:p>
          <a:p>
            <a:pPr marL="671913" lvl="1" indent="-403148">
              <a:spcBef>
                <a:spcPct val="40000"/>
              </a:spcBef>
              <a:buClr>
                <a:schemeClr val="tx1"/>
              </a:buClr>
              <a:buSzPct val="90000"/>
              <a:buFont typeface="Wingdings" panose="05000000000000000000" pitchFamily="2" charset="2"/>
              <a:buChar char="v"/>
              <a:defRPr/>
            </a:pPr>
            <a:r>
              <a:rPr lang="en-US" dirty="0">
                <a:latin typeface="Arial Black" pitchFamily="34" charset="0"/>
                <a:cs typeface="Times New Roman" panose="02020603050405020304" pitchFamily="18" charset="0"/>
              </a:rPr>
              <a:t>Graduates will be more “relevant” to industry &amp; other stakeholders (more well rounded graduates)</a:t>
            </a:r>
          </a:p>
          <a:p>
            <a:pPr marL="671913" lvl="1" indent="-403148">
              <a:spcBef>
                <a:spcPct val="40000"/>
              </a:spcBef>
              <a:buClr>
                <a:schemeClr val="tx1"/>
              </a:buClr>
              <a:buSzPct val="90000"/>
              <a:buFont typeface="Wingdings" panose="05000000000000000000" pitchFamily="2" charset="2"/>
              <a:buChar char="v"/>
              <a:defRPr/>
            </a:pPr>
            <a:r>
              <a:rPr lang="en-US" dirty="0">
                <a:latin typeface="Arial Black" pitchFamily="34" charset="0"/>
                <a:cs typeface="Times New Roman" panose="02020603050405020304" pitchFamily="18" charset="0"/>
              </a:rPr>
              <a:t>Continuous Quality Improvement (CQI) is in place.</a:t>
            </a:r>
            <a:endParaRPr lang="en-MY" dirty="0">
              <a:latin typeface="Arial Black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76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49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3620454-CA3E-4A5C-82DB-A89A94D8A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9685" y="-14364"/>
            <a:ext cx="11167671" cy="6370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0F7312-CAD5-4F37-8653-B0B1F4B964CC}"/>
              </a:ext>
            </a:extLst>
          </p:cNvPr>
          <p:cNvSpPr txBox="1"/>
          <p:nvPr/>
        </p:nvSpPr>
        <p:spPr>
          <a:xfrm>
            <a:off x="975567" y="158612"/>
            <a:ext cx="8490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 pitchFamily="34" charset="0"/>
              </a:rPr>
              <a:t>New Blooms Taxonomy </a:t>
            </a:r>
          </a:p>
        </p:txBody>
      </p:sp>
    </p:spTree>
    <p:extLst>
      <p:ext uri="{BB962C8B-B14F-4D97-AF65-F5344CB8AC3E}">
        <p14:creationId xmlns:p14="http://schemas.microsoft.com/office/powerpoint/2010/main" val="244512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411D301E-7525-43BB-8A3E-13C3383E4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4" y="274638"/>
            <a:ext cx="10972800" cy="486425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Outcome Based Education(OBE)</a:t>
            </a:r>
            <a:r>
              <a:rPr lang="en-IN" sz="24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/>
            </a:r>
            <a:br>
              <a:rPr lang="en-IN" sz="24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endParaRPr lang="en-US" sz="24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909B05-A595-4C18-92B1-37256B2866B3}"/>
              </a:ext>
            </a:extLst>
          </p:cNvPr>
          <p:cNvSpPr txBox="1"/>
          <p:nvPr/>
        </p:nvSpPr>
        <p:spPr>
          <a:xfrm>
            <a:off x="3847889" y="986580"/>
            <a:ext cx="3365409" cy="447110"/>
          </a:xfrm>
          <a:prstGeom prst="rect">
            <a:avLst/>
          </a:prstGeom>
          <a:noFill/>
        </p:spPr>
        <p:txBody>
          <a:bodyPr wrap="none" lIns="107506" tIns="53753" rIns="107506" bIns="53753" rtlCol="0">
            <a:spAutoFit/>
          </a:bodyPr>
          <a:lstStyle/>
          <a:p>
            <a:r>
              <a:rPr lang="en-US" sz="2200" b="1" dirty="0">
                <a:solidFill>
                  <a:srgbClr val="C00000"/>
                </a:solidFill>
                <a:latin typeface="Arial Black" panose="020B0A04020102020204" pitchFamily="34" charset="0"/>
              </a:rPr>
              <a:t>Students Under OBE</a:t>
            </a:r>
            <a:endParaRPr lang="en-IN" sz="22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B3900D-9379-45EC-AA22-7E444D6E20E4}"/>
              </a:ext>
            </a:extLst>
          </p:cNvPr>
          <p:cNvSpPr txBox="1"/>
          <p:nvPr/>
        </p:nvSpPr>
        <p:spPr>
          <a:xfrm>
            <a:off x="469817" y="1433690"/>
            <a:ext cx="11252365" cy="4626396"/>
          </a:xfrm>
          <a:prstGeom prst="rect">
            <a:avLst/>
          </a:prstGeom>
          <a:noFill/>
        </p:spPr>
        <p:txBody>
          <a:bodyPr wrap="square" lIns="107506" tIns="53753" rIns="107506" bIns="53753" rtlCol="0">
            <a:spAutoFit/>
          </a:bodyPr>
          <a:lstStyle/>
          <a:p>
            <a:pPr marL="335956" indent="-335956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200" dirty="0">
                <a:latin typeface="Arial Black" panose="020B0A04020102020204" pitchFamily="34" charset="0"/>
              </a:rPr>
              <a:t>Students are expected to be able to do more challenging tasks other than memorize and reproduce what was taught.</a:t>
            </a:r>
          </a:p>
          <a:p>
            <a:pPr marL="335956" indent="-335956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200" dirty="0">
                <a:latin typeface="Arial Black" panose="020B0A04020102020204" pitchFamily="34" charset="0"/>
              </a:rPr>
              <a:t>Students should be able to: write project proposals, complete projects, analyze case studies, give case presentations, show their abilities to think, question, research, and make decisions based on the findings.</a:t>
            </a:r>
          </a:p>
          <a:p>
            <a:pPr marL="335956" indent="-335956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200" dirty="0">
                <a:latin typeface="Arial Black" panose="020B0A04020102020204" pitchFamily="34" charset="0"/>
              </a:rPr>
              <a:t>Be more Creative, able to analyze and Synthesize information.</a:t>
            </a:r>
          </a:p>
          <a:p>
            <a:pPr marL="335956" indent="-335956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200" dirty="0">
                <a:latin typeface="Arial Black" panose="020B0A04020102020204" pitchFamily="34" charset="0"/>
              </a:rPr>
              <a:t>Able to plan and organize tasks, able to work in team as a community to propose solutions to problems and market their solutions </a:t>
            </a:r>
            <a:endParaRPr lang="en-IN" sz="2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88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4129A9-6424-415C-89C4-55520B40B387}"/>
              </a:ext>
            </a:extLst>
          </p:cNvPr>
          <p:cNvSpPr txBox="1"/>
          <p:nvPr/>
        </p:nvSpPr>
        <p:spPr>
          <a:xfrm>
            <a:off x="2686988" y="136525"/>
            <a:ext cx="79260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Process for defining Vision and Mission statements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3271"/>
          <a:stretch/>
        </p:blipFill>
        <p:spPr>
          <a:xfrm>
            <a:off x="2209800" y="967522"/>
            <a:ext cx="6456386" cy="589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5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C62200-85F8-4B1A-8999-1386ADF91363}"/>
              </a:ext>
            </a:extLst>
          </p:cNvPr>
          <p:cNvSpPr txBox="1">
            <a:spLocks/>
          </p:cNvSpPr>
          <p:nvPr/>
        </p:nvSpPr>
        <p:spPr>
          <a:xfrm>
            <a:off x="149902" y="122231"/>
            <a:ext cx="12042098" cy="859484"/>
          </a:xfrm>
          <a:prstGeom prst="rect">
            <a:avLst/>
          </a:prstGeom>
        </p:spPr>
        <p:txBody>
          <a:bodyPr vert="horz" lIns="107506" tIns="53753" rIns="107506" bIns="53753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IN" sz="2400" b="1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Process for defining  </a:t>
            </a:r>
          </a:p>
          <a:p>
            <a:pPr>
              <a:lnSpc>
                <a:spcPct val="100000"/>
              </a:lnSpc>
            </a:pPr>
            <a:r>
              <a:rPr lang="en-IN" sz="2400" b="1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Program Educational Objectives (PEOs)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t="2345"/>
          <a:stretch/>
        </p:blipFill>
        <p:spPr>
          <a:xfrm>
            <a:off x="1856098" y="981715"/>
            <a:ext cx="7171400" cy="572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51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53</a:t>
            </a:fld>
            <a:endParaRPr lang="en-US"/>
          </a:p>
        </p:txBody>
      </p:sp>
      <p:grpSp>
        <p:nvGrpSpPr>
          <p:cNvPr id="8" name="Group 44">
            <a:extLst>
              <a:ext uri="{FF2B5EF4-FFF2-40B4-BE49-F238E27FC236}">
                <a16:creationId xmlns:a16="http://schemas.microsoft.com/office/drawing/2014/main" id="{D0E98EA4-BFF8-4538-8F23-D0B6FAD40501}"/>
              </a:ext>
            </a:extLst>
          </p:cNvPr>
          <p:cNvGrpSpPr>
            <a:grpSpLocks/>
          </p:cNvGrpSpPr>
          <p:nvPr/>
        </p:nvGrpSpPr>
        <p:grpSpPr bwMode="auto">
          <a:xfrm>
            <a:off x="724805" y="1005771"/>
            <a:ext cx="10164973" cy="5307529"/>
            <a:chOff x="678861" y="800609"/>
            <a:chExt cx="7623219" cy="5308601"/>
          </a:xfrm>
          <a:solidFill>
            <a:schemeClr val="accent1">
              <a:lumMod val="20000"/>
              <a:lumOff val="80000"/>
            </a:schemeClr>
          </a:solidFill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459493E-EC39-4BB5-8299-C601DBF0B3CE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4495218" y="3490894"/>
              <a:ext cx="13779" cy="358886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10" name="Group 43">
              <a:extLst>
                <a:ext uri="{FF2B5EF4-FFF2-40B4-BE49-F238E27FC236}">
                  <a16:creationId xmlns:a16="http://schemas.microsoft.com/office/drawing/2014/main" id="{83FD0C9C-90F5-4183-A442-94BEDF9B70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8861" y="800609"/>
              <a:ext cx="7623219" cy="5308601"/>
              <a:chOff x="678861" y="800609"/>
              <a:chExt cx="7623219" cy="5308601"/>
            </a:xfrm>
            <a:grpFill/>
          </p:grpSpPr>
          <p:sp>
            <p:nvSpPr>
              <p:cNvPr id="11" name="Rounded Rectangle 7">
                <a:extLst>
                  <a:ext uri="{FF2B5EF4-FFF2-40B4-BE49-F238E27FC236}">
                    <a16:creationId xmlns:a16="http://schemas.microsoft.com/office/drawing/2014/main" id="{48893577-D7E9-484D-B6BE-9536409E8087}"/>
                  </a:ext>
                </a:extLst>
              </p:cNvPr>
              <p:cNvSpPr/>
              <p:nvPr/>
            </p:nvSpPr>
            <p:spPr>
              <a:xfrm>
                <a:off x="2845155" y="2604890"/>
                <a:ext cx="3081132" cy="886004"/>
              </a:xfrm>
              <a:prstGeom prst="round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200" b="1" dirty="0">
                  <a:solidFill>
                    <a:schemeClr val="tx2">
                      <a:lumMod val="50000"/>
                    </a:schemeClr>
                  </a:solidFill>
                  <a:latin typeface="Arial Black" pitchFamily="34" charset="0"/>
                  <a:cs typeface="Arial" panose="020B0604020202020204" pitchFamily="34" charset="0"/>
                </a:endParaRPr>
              </a:p>
              <a:p>
                <a:pPr algn="ctr" eaLnBrk="1" hangingPunct="1">
                  <a:defRPr/>
                </a:pPr>
                <a:r>
                  <a:rPr lang="en-US" sz="1600" b="1" dirty="0">
                    <a:solidFill>
                      <a:schemeClr val="tx2">
                        <a:lumMod val="50000"/>
                      </a:schemeClr>
                    </a:solidFill>
                    <a:latin typeface="Arial Black" pitchFamily="34" charset="0"/>
                    <a:cs typeface="Arial" panose="020B0604020202020204" pitchFamily="34" charset="0"/>
                  </a:rPr>
                  <a:t>Refined CO’s will be checked &amp; scrutinized by the module coordinators</a:t>
                </a:r>
              </a:p>
              <a:p>
                <a:pPr algn="ctr" eaLnBrk="1" hangingPunct="1">
                  <a:defRPr/>
                </a:pPr>
                <a:r>
                  <a:rPr lang="en-US" sz="1600" b="1" dirty="0">
                    <a:solidFill>
                      <a:schemeClr val="tx2">
                        <a:lumMod val="50000"/>
                      </a:schemeClr>
                    </a:solidFill>
                    <a:latin typeface="Arial Black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  <p:sp>
            <p:nvSpPr>
              <p:cNvPr id="12" name="Diamond 11">
                <a:extLst>
                  <a:ext uri="{FF2B5EF4-FFF2-40B4-BE49-F238E27FC236}">
                    <a16:creationId xmlns:a16="http://schemas.microsoft.com/office/drawing/2014/main" id="{358994BD-473B-44DC-8E9A-5E20ED3F11CE}"/>
                  </a:ext>
                </a:extLst>
              </p:cNvPr>
              <p:cNvSpPr/>
              <p:nvPr/>
            </p:nvSpPr>
            <p:spPr>
              <a:xfrm>
                <a:off x="3061289" y="3849781"/>
                <a:ext cx="2895415" cy="1386128"/>
              </a:xfrm>
              <a:prstGeom prst="diamond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600" b="1" dirty="0">
                    <a:ln w="0"/>
                    <a:solidFill>
                      <a:schemeClr val="tx2">
                        <a:lumMod val="5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Black" pitchFamily="34" charset="0"/>
                    <a:cs typeface="Arial" panose="020B0604020202020204" pitchFamily="34" charset="0"/>
                  </a:rPr>
                  <a:t>If recommended </a:t>
                </a:r>
              </a:p>
            </p:txBody>
          </p:sp>
          <p:sp>
            <p:nvSpPr>
              <p:cNvPr id="13" name="Flowchart: Terminator 12">
                <a:extLst>
                  <a:ext uri="{FF2B5EF4-FFF2-40B4-BE49-F238E27FC236}">
                    <a16:creationId xmlns:a16="http://schemas.microsoft.com/office/drawing/2014/main" id="{A353D416-EE6A-4C8E-AC2B-D303DDBF59D8}"/>
                  </a:ext>
                </a:extLst>
              </p:cNvPr>
              <p:cNvSpPr/>
              <p:nvPr/>
            </p:nvSpPr>
            <p:spPr>
              <a:xfrm>
                <a:off x="5787648" y="5575702"/>
                <a:ext cx="2514432" cy="533508"/>
              </a:xfrm>
              <a:prstGeom prst="flowChartTerminator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1600" b="1" dirty="0">
                    <a:solidFill>
                      <a:schemeClr val="tx2">
                        <a:lumMod val="50000"/>
                      </a:schemeClr>
                    </a:solidFill>
                    <a:latin typeface="Arial Black" pitchFamily="34" charset="0"/>
                    <a:cs typeface="Arial" panose="020B0604020202020204" pitchFamily="34" charset="0"/>
                  </a:rPr>
                  <a:t>Freezing &amp; Adopting by Course Owner</a:t>
                </a:r>
              </a:p>
            </p:txBody>
          </p: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81B11AE6-001B-489F-AFE8-AE7C2FB8B547}"/>
                  </a:ext>
                </a:extLst>
              </p:cNvPr>
              <p:cNvCxnSpPr/>
              <p:nvPr/>
            </p:nvCxnSpPr>
            <p:spPr>
              <a:xfrm>
                <a:off x="4578612" y="2225163"/>
                <a:ext cx="0" cy="444129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662B202-6C1E-4B21-A951-FFA4D40FC902}"/>
                  </a:ext>
                </a:extLst>
              </p:cNvPr>
              <p:cNvCxnSpPr>
                <a:stCxn id="12" idx="3"/>
              </p:cNvCxnSpPr>
              <p:nvPr/>
            </p:nvCxnSpPr>
            <p:spPr>
              <a:xfrm flipV="1">
                <a:off x="5956704" y="4508688"/>
                <a:ext cx="825186" cy="34157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1D2B82AD-A510-409A-85F9-9CE33CCF13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73161" y="4519008"/>
                <a:ext cx="8729" cy="323518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2082B976-A3C0-4EDB-9784-0B8906AD91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51732" y="5334353"/>
                <a:ext cx="0" cy="260403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8" name="Flowchart: Terminator 17">
                <a:extLst>
                  <a:ext uri="{FF2B5EF4-FFF2-40B4-BE49-F238E27FC236}">
                    <a16:creationId xmlns:a16="http://schemas.microsoft.com/office/drawing/2014/main" id="{7D0EAC15-B498-4C97-AA98-26F798B87138}"/>
                  </a:ext>
                </a:extLst>
              </p:cNvPr>
              <p:cNvSpPr/>
              <p:nvPr/>
            </p:nvSpPr>
            <p:spPr>
              <a:xfrm>
                <a:off x="6331072" y="842807"/>
                <a:ext cx="1371508" cy="517630"/>
              </a:xfrm>
              <a:prstGeom prst="flowChartTerminator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600" b="1" dirty="0">
                    <a:solidFill>
                      <a:schemeClr val="tx2">
                        <a:lumMod val="50000"/>
                      </a:schemeClr>
                    </a:solidFill>
                    <a:latin typeface="Arial Black" pitchFamily="34" charset="0"/>
                    <a:cs typeface="Arial" panose="020B0604020202020204" pitchFamily="34" charset="0"/>
                  </a:rPr>
                  <a:t>Bloom’s Taxonomy</a:t>
                </a:r>
              </a:p>
            </p:txBody>
          </p:sp>
          <p:sp>
            <p:nvSpPr>
              <p:cNvPr id="19" name="Flowchart: Terminator 18">
                <a:extLst>
                  <a:ext uri="{FF2B5EF4-FFF2-40B4-BE49-F238E27FC236}">
                    <a16:creationId xmlns:a16="http://schemas.microsoft.com/office/drawing/2014/main" id="{B6F6E681-204F-4CC2-9736-3B706518A224}"/>
                  </a:ext>
                </a:extLst>
              </p:cNvPr>
              <p:cNvSpPr/>
              <p:nvPr/>
            </p:nvSpPr>
            <p:spPr>
              <a:xfrm>
                <a:off x="6353808" y="1584318"/>
                <a:ext cx="1371508" cy="517630"/>
              </a:xfrm>
              <a:prstGeom prst="flowChartTerminator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en-US" sz="1600" b="1" dirty="0">
                    <a:solidFill>
                      <a:schemeClr val="tx2">
                        <a:lumMod val="50000"/>
                      </a:schemeClr>
                    </a:solidFill>
                    <a:latin typeface="Arial Black" pitchFamily="34" charset="0"/>
                    <a:cs typeface="Arial" panose="020B0604020202020204" pitchFamily="34" charset="0"/>
                  </a:rPr>
                  <a:t>PSO</a:t>
                </a:r>
              </a:p>
            </p:txBody>
          </p: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1C735900-8AA6-426B-A335-8614B6628613}"/>
                  </a:ext>
                </a:extLst>
              </p:cNvPr>
              <p:cNvCxnSpPr>
                <a:stCxn id="18" idx="1"/>
              </p:cNvCxnSpPr>
              <p:nvPr/>
            </p:nvCxnSpPr>
            <p:spPr>
              <a:xfrm flipH="1">
                <a:off x="5945336" y="1101621"/>
                <a:ext cx="385736" cy="0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147DCB62-17BA-45A7-BCDA-13E9BF2E0444}"/>
                  </a:ext>
                </a:extLst>
              </p:cNvPr>
              <p:cNvCxnSpPr/>
              <p:nvPr/>
            </p:nvCxnSpPr>
            <p:spPr>
              <a:xfrm flipH="1">
                <a:off x="5956704" y="1874890"/>
                <a:ext cx="385736" cy="0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2" name="Rounded Rectangle 35">
                <a:extLst>
                  <a:ext uri="{FF2B5EF4-FFF2-40B4-BE49-F238E27FC236}">
                    <a16:creationId xmlns:a16="http://schemas.microsoft.com/office/drawing/2014/main" id="{2DFE1421-1F6F-4DE0-B232-313FC8B53925}"/>
                  </a:ext>
                </a:extLst>
              </p:cNvPr>
              <p:cNvSpPr/>
              <p:nvPr/>
            </p:nvSpPr>
            <p:spPr>
              <a:xfrm>
                <a:off x="2821344" y="800609"/>
                <a:ext cx="3123991" cy="1397799"/>
              </a:xfrm>
              <a:prstGeom prst="round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altLang="en-US" sz="1600" b="1" dirty="0">
                    <a:solidFill>
                      <a:schemeClr val="tx2">
                        <a:lumMod val="50000"/>
                      </a:schemeClr>
                    </a:solidFill>
                    <a:latin typeface="Arial Black" pitchFamily="34" charset="0"/>
                    <a:cs typeface="Arial" panose="020B0604020202020204" pitchFamily="34" charset="0"/>
                  </a:rPr>
                  <a:t>CO  improvisation (if any) by Course Coordinators based on </a:t>
                </a:r>
                <a:r>
                  <a:rPr lang="en-US" sz="1600" b="1" dirty="0">
                    <a:solidFill>
                      <a:schemeClr val="tx2">
                        <a:lumMod val="50000"/>
                      </a:schemeClr>
                    </a:solidFill>
                    <a:latin typeface="Arial Black" pitchFamily="34" charset="0"/>
                    <a:cs typeface="Arial" panose="020B0604020202020204" pitchFamily="34" charset="0"/>
                  </a:rPr>
                  <a:t>specific approach planned to handle the course</a:t>
                </a:r>
                <a:endParaRPr lang="en-US" altLang="en-US" sz="1600" b="1" dirty="0">
                  <a:solidFill>
                    <a:schemeClr val="tx2">
                      <a:lumMod val="50000"/>
                    </a:schemeClr>
                  </a:solidFill>
                  <a:latin typeface="Arial Black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Flowchart: Terminator 22">
                <a:extLst>
                  <a:ext uri="{FF2B5EF4-FFF2-40B4-BE49-F238E27FC236}">
                    <a16:creationId xmlns:a16="http://schemas.microsoft.com/office/drawing/2014/main" id="{1D1E9B90-C1C3-4D98-AC0D-B671F35462AD}"/>
                  </a:ext>
                </a:extLst>
              </p:cNvPr>
              <p:cNvSpPr/>
              <p:nvPr/>
            </p:nvSpPr>
            <p:spPr>
              <a:xfrm>
                <a:off x="1029176" y="3602042"/>
                <a:ext cx="1981068" cy="568440"/>
              </a:xfrm>
              <a:prstGeom prst="flowChartTerminator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1400" b="1" dirty="0">
                    <a:solidFill>
                      <a:schemeClr val="tx2">
                        <a:lumMod val="50000"/>
                      </a:schemeClr>
                    </a:solidFill>
                    <a:latin typeface="Arial Black" pitchFamily="34" charset="0"/>
                    <a:cs typeface="Arial" panose="020B0604020202020204" pitchFamily="34" charset="0"/>
                  </a:rPr>
                  <a:t>Updating of CO’s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F4CB55BD-093C-4EC9-8EAE-53B67EC8E0BF}"/>
                  </a:ext>
                </a:extLst>
              </p:cNvPr>
              <p:cNvCxnSpPr>
                <a:cxnSpLocks/>
                <a:endCxn id="12" idx="1"/>
              </p:cNvCxnSpPr>
              <p:nvPr/>
            </p:nvCxnSpPr>
            <p:spPr>
              <a:xfrm>
                <a:off x="1999074" y="4507099"/>
                <a:ext cx="1062215" cy="35745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64A3AD55-075D-492B-991E-09EB74A249F7}"/>
                  </a:ext>
                </a:extLst>
              </p:cNvPr>
              <p:cNvCxnSpPr/>
              <p:nvPr/>
            </p:nvCxnSpPr>
            <p:spPr>
              <a:xfrm rot="10800000" flipH="1">
                <a:off x="2007803" y="4168893"/>
                <a:ext cx="1588" cy="341382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6750B8B7-15AE-4581-84C3-760E7934DB3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29234" y="1888783"/>
                <a:ext cx="0" cy="170690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12A8E23E-C919-4A35-8FA8-E9C7162CF6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19710" y="1895134"/>
                <a:ext cx="801634" cy="0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8" name="Flowchart: Terminator 27">
                <a:extLst>
                  <a:ext uri="{FF2B5EF4-FFF2-40B4-BE49-F238E27FC236}">
                    <a16:creationId xmlns:a16="http://schemas.microsoft.com/office/drawing/2014/main" id="{CEB6B380-6F19-4FE4-9027-4D25557FA46E}"/>
                  </a:ext>
                </a:extLst>
              </p:cNvPr>
              <p:cNvSpPr/>
              <p:nvPr/>
            </p:nvSpPr>
            <p:spPr>
              <a:xfrm>
                <a:off x="678861" y="1009412"/>
                <a:ext cx="1371508" cy="517630"/>
              </a:xfrm>
              <a:prstGeom prst="flowChartTerminator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400" b="1" dirty="0">
                    <a:solidFill>
                      <a:schemeClr val="tx2">
                        <a:lumMod val="50000"/>
                      </a:schemeClr>
                    </a:solidFill>
                    <a:latin typeface="Arial Black" pitchFamily="34" charset="0"/>
                    <a:cs typeface="Arial" panose="020B0604020202020204" pitchFamily="34" charset="0"/>
                  </a:rPr>
                  <a:t>University syllabus </a:t>
                </a:r>
              </a:p>
            </p:txBody>
          </p: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F215A8D9-9F9F-4EEB-8B56-F7359B338D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9347" y="1268226"/>
                <a:ext cx="763537" cy="0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Flowchart: Terminator 29">
            <a:extLst>
              <a:ext uri="{FF2B5EF4-FFF2-40B4-BE49-F238E27FC236}">
                <a16:creationId xmlns:a16="http://schemas.microsoft.com/office/drawing/2014/main" id="{CBB0976A-F8A4-40B1-A275-2297A73A9272}"/>
              </a:ext>
            </a:extLst>
          </p:cNvPr>
          <p:cNvSpPr/>
          <p:nvPr/>
        </p:nvSpPr>
        <p:spPr>
          <a:xfrm>
            <a:off x="7466350" y="5089922"/>
            <a:ext cx="3352800" cy="533400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06" tIns="53753" rIns="107506" bIns="53753" anchor="ctr"/>
          <a:lstStyle/>
          <a:p>
            <a:pPr algn="ctr" eaLnBrk="1" hangingPunct="1">
              <a:defRPr/>
            </a:pP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Arial" panose="020B0604020202020204" pitchFamily="34" charset="0"/>
              </a:rPr>
              <a:t>Approved by HOD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764525" y="4397137"/>
            <a:ext cx="1289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 Black" panose="020B0A04020102020204" pitchFamily="34" charset="0"/>
              </a:rPr>
              <a:t>Yes</a:t>
            </a:r>
            <a:endParaRPr lang="en-US" b="1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57379" y="4426466"/>
            <a:ext cx="1267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No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50380" y="182438"/>
            <a:ext cx="8631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 Black" panose="020B0A04020102020204" pitchFamily="34" charset="0"/>
              </a:rPr>
              <a:t>Process to Improvise Course Outcomes</a:t>
            </a:r>
            <a:endParaRPr lang="en-US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55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54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975" y="500062"/>
            <a:ext cx="8782050" cy="585787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BE9D62C-34F3-4CD1-AEC5-A24D607FE329}"/>
              </a:ext>
            </a:extLst>
          </p:cNvPr>
          <p:cNvSpPr txBox="1">
            <a:spLocks/>
          </p:cNvSpPr>
          <p:nvPr/>
        </p:nvSpPr>
        <p:spPr>
          <a:xfrm>
            <a:off x="2121877" y="270671"/>
            <a:ext cx="8166411" cy="573088"/>
          </a:xfrm>
          <a:prstGeom prst="rect">
            <a:avLst/>
          </a:prstGeom>
        </p:spPr>
        <p:txBody>
          <a:bodyPr vert="horz" lIns="91673" tIns="45837" rIns="91673" bIns="45837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IN" sz="2400" dirty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rPr>
              <a:t>Process</a:t>
            </a:r>
            <a:r>
              <a:rPr lang="en-IN" sz="2400" b="1" dirty="0">
                <a:solidFill>
                  <a:srgbClr val="800000"/>
                </a:solidFill>
                <a:latin typeface="Arial Black" panose="020B0A04020102020204" pitchFamily="34" charset="0"/>
              </a:rPr>
              <a:t> for </a:t>
            </a:r>
            <a:r>
              <a:rPr lang="en-IN" sz="2400" dirty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rPr>
              <a:t>CO-PO &amp; CO-PSO Mapping</a:t>
            </a:r>
          </a:p>
        </p:txBody>
      </p:sp>
    </p:spTree>
    <p:extLst>
      <p:ext uri="{BB962C8B-B14F-4D97-AF65-F5344CB8AC3E}">
        <p14:creationId xmlns:p14="http://schemas.microsoft.com/office/powerpoint/2010/main" val="248415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Department of CSE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9" name="Oval 661"/>
          <p:cNvSpPr>
            <a:spLocks noChangeArrowheads="1"/>
          </p:cNvSpPr>
          <p:nvPr/>
        </p:nvSpPr>
        <p:spPr bwMode="auto">
          <a:xfrm>
            <a:off x="4343400" y="271423"/>
            <a:ext cx="2349500" cy="539750"/>
          </a:xfrm>
          <a:prstGeom prst="ellipse">
            <a:avLst/>
          </a:prstGeom>
          <a:solidFill>
            <a:srgbClr val="F79646">
              <a:lumMod val="40000"/>
              <a:lumOff val="60000"/>
            </a:srgbClr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Arial" pitchFamily="34" charset="0"/>
              </a:rPr>
              <a:t>  University             Curriculum  </a:t>
            </a: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cs typeface="Arial" pitchFamily="34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1546" y="271423"/>
            <a:ext cx="252184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anose="020B0A04020102020204" pitchFamily="34" charset="0"/>
                <a:cs typeface="Times New Roman" pitchFamily="18" charset="0"/>
              </a:rPr>
              <a:t>Process for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anose="020B0A04020102020204" pitchFamily="34" charset="0"/>
                <a:cs typeface="Times New Roman" pitchFamily="18" charset="0"/>
              </a:rPr>
              <a:t>identification of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anose="020B0A04020102020204" pitchFamily="34" charset="0"/>
                <a:cs typeface="Times New Roman" pitchFamily="18" charset="0"/>
              </a:rPr>
              <a:t>Curriculum Gaps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11" name="AutoShape 664"/>
          <p:cNvSpPr>
            <a:spLocks noChangeArrowheads="1"/>
          </p:cNvSpPr>
          <p:nvPr/>
        </p:nvSpPr>
        <p:spPr bwMode="auto">
          <a:xfrm>
            <a:off x="3581400" y="1028163"/>
            <a:ext cx="4114801" cy="973117"/>
          </a:xfrm>
          <a:prstGeom prst="roundRect">
            <a:avLst>
              <a:gd name="adj" fmla="val 16667"/>
            </a:avLst>
          </a:prstGeom>
          <a:solidFill>
            <a:srgbClr val="F79646">
              <a:lumMod val="40000"/>
              <a:lumOff val="60000"/>
            </a:srgbClr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/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Arial" pitchFamily="34" charset="0"/>
              </a:rPr>
              <a:t>Before commencement of a batch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Arial" pitchFamily="34" charset="0"/>
              </a:rPr>
              <a:t>CO-PO/PSO mapping is done for the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Arial" pitchFamily="34" charset="0"/>
              </a:rPr>
              <a:t> courses &amp; kept for Department Reference </a:t>
            </a: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cs typeface="Arial" pitchFamily="34" charset="0"/>
            </a:endParaRPr>
          </a:p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12" name="AutoShape 1"/>
          <p:cNvSpPr>
            <a:spLocks noChangeArrowheads="1"/>
          </p:cNvSpPr>
          <p:nvPr/>
        </p:nvSpPr>
        <p:spPr bwMode="auto">
          <a:xfrm>
            <a:off x="3505200" y="2171164"/>
            <a:ext cx="4191000" cy="1219200"/>
          </a:xfrm>
          <a:prstGeom prst="roundRect">
            <a:avLst>
              <a:gd name="adj" fmla="val 16667"/>
            </a:avLst>
          </a:prstGeom>
          <a:solidFill>
            <a:srgbClr val="F79646">
              <a:lumMod val="40000"/>
              <a:lumOff val="60000"/>
            </a:srgbClr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/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Arial" pitchFamily="34" charset="0"/>
              </a:rPr>
              <a:t>Consolidated CO-PO Mapping table for courses (N) is prepared  &amp; documented.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cs typeface="Arial" pitchFamily="34" charset="0"/>
              </a:rPr>
              <a:t>T</a:t>
            </a: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cs typeface="Arial" pitchFamily="34" charset="0"/>
              </a:rPr>
              <a:t>=Courses addressing PO/PSO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cs typeface="Arial" pitchFamily="34" charset="0"/>
              </a:rPr>
              <a:t>A</a:t>
            </a: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cs typeface="Arial" pitchFamily="34" charset="0"/>
              </a:rPr>
              <a:t>= Summation of Mapping strength</a:t>
            </a:r>
          </a:p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sng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13" name="Flowchart: Decision 12"/>
          <p:cNvSpPr>
            <a:spLocks noChangeArrowheads="1"/>
          </p:cNvSpPr>
          <p:nvPr/>
        </p:nvSpPr>
        <p:spPr bwMode="auto">
          <a:xfrm>
            <a:off x="4407796" y="3810969"/>
            <a:ext cx="2209799" cy="1533609"/>
          </a:xfrm>
          <a:prstGeom prst="flowChartDecision">
            <a:avLst/>
          </a:prstGeom>
          <a:solidFill>
            <a:srgbClr val="9BBB59">
              <a:lumMod val="60000"/>
              <a:lumOff val="40000"/>
            </a:srgbClr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/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Arial" pitchFamily="34" charset="0"/>
              </a:rPr>
              <a:t>For a given PO/PSO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cs typeface="Arial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</a:rPr>
              <a:t>    </a:t>
            </a: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</a:rPr>
              <a:t>T≥</a:t>
            </a:r>
            <a:r>
              <a:rPr lang="en-US" sz="1200" b="1" kern="0" dirty="0" smtClean="0">
                <a:solidFill>
                  <a:prstClr val="black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8</a:t>
            </a:r>
            <a:r>
              <a:rPr lang="en-US" sz="1200" b="1" kern="0" dirty="0">
                <a:solidFill>
                  <a:prstClr val="black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 </a:t>
            </a: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</a:rPr>
              <a:t>&amp;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</a:rPr>
              <a:t>       </a:t>
            </a: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</a:rPr>
              <a:t>A≥24   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</a:rPr>
              <a:t>   </a:t>
            </a:r>
            <a:endParaRPr kumimoji="0" lang="en-US" altLang="en-US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14" name="AutoShape 4"/>
          <p:cNvSpPr>
            <a:spLocks noChangeArrowheads="1"/>
          </p:cNvSpPr>
          <p:nvPr/>
        </p:nvSpPr>
        <p:spPr bwMode="auto">
          <a:xfrm>
            <a:off x="641546" y="3934340"/>
            <a:ext cx="2695722" cy="1176869"/>
          </a:xfrm>
          <a:prstGeom prst="roundRect">
            <a:avLst>
              <a:gd name="adj" fmla="val 16667"/>
            </a:avLst>
          </a:prstGeom>
          <a:solidFill>
            <a:srgbClr val="F79646">
              <a:lumMod val="40000"/>
              <a:lumOff val="60000"/>
            </a:srgbClr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/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Arial" pitchFamily="34" charset="0"/>
              </a:rPr>
              <a:t>University curriculum is </a:t>
            </a:r>
            <a:r>
              <a:rPr kumimoji="0" lang="en-US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Arial" pitchFamily="34" charset="0"/>
              </a:rPr>
              <a:t>substantial </a:t>
            </a: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Arial" pitchFamily="34" charset="0"/>
              </a:rPr>
              <a:t>to address the said PO/PSO</a:t>
            </a: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cs typeface="Arial" pitchFamily="34" charset="0"/>
            </a:endParaRPr>
          </a:p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15" name="AutoShape 3"/>
          <p:cNvSpPr>
            <a:spLocks noChangeArrowheads="1"/>
          </p:cNvSpPr>
          <p:nvPr/>
        </p:nvSpPr>
        <p:spPr bwMode="auto">
          <a:xfrm>
            <a:off x="7429500" y="3798378"/>
            <a:ext cx="3124200" cy="1168888"/>
          </a:xfrm>
          <a:prstGeom prst="roundRect">
            <a:avLst>
              <a:gd name="adj" fmla="val 16667"/>
            </a:avLst>
          </a:prstGeom>
          <a:solidFill>
            <a:srgbClr val="F79646">
              <a:lumMod val="40000"/>
              <a:lumOff val="60000"/>
            </a:srgbClr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/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Arial" pitchFamily="34" charset="0"/>
              </a:rPr>
              <a:t>% </a:t>
            </a: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Arial" pitchFamily="34" charset="0"/>
              </a:rPr>
              <a:t>of curriculum gap (G) is calculated for </a:t>
            </a:r>
            <a:r>
              <a:rPr kumimoji="0" lang="en-US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Arial" pitchFamily="34" charset="0"/>
              </a:rPr>
              <a:t>PO/PSO</a:t>
            </a: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auto">
          <a:xfrm>
            <a:off x="7467600" y="5676364"/>
            <a:ext cx="3048000" cy="1181636"/>
          </a:xfrm>
          <a:prstGeom prst="roundRect">
            <a:avLst>
              <a:gd name="adj" fmla="val 16667"/>
            </a:avLst>
          </a:prstGeom>
          <a:solidFill>
            <a:srgbClr val="F79646">
              <a:lumMod val="40000"/>
              <a:lumOff val="60000"/>
            </a:srgbClr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/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Arial" pitchFamily="34" charset="0"/>
              </a:rPr>
              <a:t>Department </a:t>
            </a: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Arial" pitchFamily="34" charset="0"/>
              </a:rPr>
              <a:t>takes initiatives to bridge the gap by conducting events like workshops, seminars etc.</a:t>
            </a: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cs typeface="Arial" pitchFamily="34" charset="0"/>
            </a:endParaRPr>
          </a:p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5334000" y="2001282"/>
            <a:ext cx="228600" cy="169882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5334000" y="875764"/>
            <a:ext cx="228600" cy="152400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5410200" y="3390364"/>
            <a:ext cx="228600" cy="381000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6553200" y="4380964"/>
            <a:ext cx="838200" cy="304800"/>
          </a:xfrm>
          <a:prstGeom prst="righ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1" name="Left Arrow 20"/>
          <p:cNvSpPr/>
          <p:nvPr/>
        </p:nvSpPr>
        <p:spPr>
          <a:xfrm>
            <a:off x="3366216" y="4419601"/>
            <a:ext cx="1028700" cy="3048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2" name="Down Arrow 21"/>
          <p:cNvSpPr/>
          <p:nvPr/>
        </p:nvSpPr>
        <p:spPr>
          <a:xfrm>
            <a:off x="8763000" y="4986996"/>
            <a:ext cx="184052" cy="660256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99571" y="3798378"/>
            <a:ext cx="878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Yes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89896" y="3814835"/>
            <a:ext cx="878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NO</a:t>
            </a:r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60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FD09CC5E-15B8-4847-8720-8270FDDFC9A0}"/>
              </a:ext>
            </a:extLst>
          </p:cNvPr>
          <p:cNvSpPr/>
          <p:nvPr/>
        </p:nvSpPr>
        <p:spPr>
          <a:xfrm>
            <a:off x="255772" y="1203326"/>
            <a:ext cx="5444280" cy="42386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07506" tIns="53753" rIns="107506" bIns="53753" anchor="ctr"/>
          <a:lstStyle/>
          <a:p>
            <a:pPr algn="ctr">
              <a:defRPr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K.S Institute of  Technology is affiliated to VTU</a:t>
            </a: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9BE94A25-984F-4A18-AEEF-3CAED2E446B9}"/>
              </a:ext>
            </a:extLst>
          </p:cNvPr>
          <p:cNvSpPr/>
          <p:nvPr/>
        </p:nvSpPr>
        <p:spPr>
          <a:xfrm>
            <a:off x="777516" y="1743491"/>
            <a:ext cx="7774598" cy="525463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06" tIns="53753" rIns="107506" bIns="53753" anchor="ctr"/>
          <a:lstStyle/>
          <a:p>
            <a:pPr algn="just">
              <a:defRPr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For affiliated institution Scheme &amp; Syllabus will be framed by  BOS in VTU  &amp; will be published in VTU website</a:t>
            </a:r>
          </a:p>
        </p:txBody>
      </p:sp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E706D2CB-E0A8-4298-B501-448A994F5B0C}"/>
              </a:ext>
            </a:extLst>
          </p:cNvPr>
          <p:cNvSpPr/>
          <p:nvPr/>
        </p:nvSpPr>
        <p:spPr>
          <a:xfrm>
            <a:off x="1516187" y="2351732"/>
            <a:ext cx="7568375" cy="50006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06" tIns="53753" rIns="107506" bIns="53753" anchor="ctr"/>
          <a:lstStyle/>
          <a:p>
            <a:pPr algn="just">
              <a:defRPr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Faculty are given freedom to review &amp; refine the Course Outcomes</a:t>
            </a:r>
          </a:p>
        </p:txBody>
      </p:sp>
      <p:sp>
        <p:nvSpPr>
          <p:cNvPr id="10" name="Rounded Rectangle 8">
            <a:extLst>
              <a:ext uri="{FF2B5EF4-FFF2-40B4-BE49-F238E27FC236}">
                <a16:creationId xmlns:a16="http://schemas.microsoft.com/office/drawing/2014/main" id="{C75C6F21-C616-4BAF-9279-16A3F0FA1082}"/>
              </a:ext>
            </a:extLst>
          </p:cNvPr>
          <p:cNvSpPr/>
          <p:nvPr/>
        </p:nvSpPr>
        <p:spPr>
          <a:xfrm>
            <a:off x="2134460" y="2947299"/>
            <a:ext cx="8022065" cy="555625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06" tIns="53753" rIns="107506" bIns="53753" anchor="ctr"/>
          <a:lstStyle/>
          <a:p>
            <a:pPr algn="just">
              <a:defRPr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The refined course outcomes along with mapping of course outcomes with PO’s will be checked &amp; scrutinized by the module coordinators</a:t>
            </a: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38CC0A70-24E3-4BBF-9C1A-1B375E879C5D}"/>
              </a:ext>
            </a:extLst>
          </p:cNvPr>
          <p:cNvSpPr/>
          <p:nvPr/>
        </p:nvSpPr>
        <p:spPr>
          <a:xfrm>
            <a:off x="2977912" y="3582033"/>
            <a:ext cx="8116927" cy="609600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06" tIns="53753" rIns="107506" bIns="53753" anchor="ctr"/>
          <a:lstStyle/>
          <a:p>
            <a:pPr algn="just">
              <a:defRPr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Faculty will highlight the gaps obtained after mapping CO’s &amp; PO’s for the course allotted along with pedagogy activities to minimize gaps</a:t>
            </a:r>
          </a:p>
        </p:txBody>
      </p:sp>
      <p:sp>
        <p:nvSpPr>
          <p:cNvPr id="12" name="Rounded Rectangle 10">
            <a:extLst>
              <a:ext uri="{FF2B5EF4-FFF2-40B4-BE49-F238E27FC236}">
                <a16:creationId xmlns:a16="http://schemas.microsoft.com/office/drawing/2014/main" id="{A6975C2E-D9ED-45EE-B001-5BD944FA1D18}"/>
              </a:ext>
            </a:extLst>
          </p:cNvPr>
          <p:cNvSpPr/>
          <p:nvPr/>
        </p:nvSpPr>
        <p:spPr>
          <a:xfrm>
            <a:off x="3819302" y="4307470"/>
            <a:ext cx="7714793" cy="609600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06" tIns="53753" rIns="107506" bIns="53753" anchor="ctr"/>
          <a:lstStyle/>
          <a:p>
            <a:pPr algn="just">
              <a:defRPr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Consolidated CO PO mapping for all the courses will be used for finding the gap for a particular batch</a:t>
            </a:r>
          </a:p>
        </p:txBody>
      </p:sp>
      <p:sp>
        <p:nvSpPr>
          <p:cNvPr id="13" name="Rounded Rectangle 11">
            <a:extLst>
              <a:ext uri="{FF2B5EF4-FFF2-40B4-BE49-F238E27FC236}">
                <a16:creationId xmlns:a16="http://schemas.microsoft.com/office/drawing/2014/main" id="{344031AC-F781-45D3-8B15-60C59E05958A}"/>
              </a:ext>
            </a:extLst>
          </p:cNvPr>
          <p:cNvSpPr/>
          <p:nvPr/>
        </p:nvSpPr>
        <p:spPr>
          <a:xfrm>
            <a:off x="4664815" y="5062490"/>
            <a:ext cx="6984765" cy="544513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06" tIns="53753" rIns="107506" bIns="53753" anchor="ctr"/>
          <a:lstStyle/>
          <a:p>
            <a:pPr algn="just">
              <a:defRPr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Department level events will be planned to improve the conceptual &amp; experimental learning for minimizing the gaps</a:t>
            </a:r>
          </a:p>
        </p:txBody>
      </p:sp>
      <p:sp>
        <p:nvSpPr>
          <p:cNvPr id="14" name="Rounded Rectangle 12">
            <a:extLst>
              <a:ext uri="{FF2B5EF4-FFF2-40B4-BE49-F238E27FC236}">
                <a16:creationId xmlns:a16="http://schemas.microsoft.com/office/drawing/2014/main" id="{C4408FAD-C793-4B6B-A4BC-87F221FC6FBB}"/>
              </a:ext>
            </a:extLst>
          </p:cNvPr>
          <p:cNvSpPr/>
          <p:nvPr/>
        </p:nvSpPr>
        <p:spPr>
          <a:xfrm>
            <a:off x="5007144" y="5772558"/>
            <a:ext cx="7028071" cy="45402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06" tIns="53753" rIns="107506" bIns="53753" anchor="ctr"/>
          <a:lstStyle/>
          <a:p>
            <a:pPr algn="just">
              <a:defRPr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Attainment is calculated for all courses considering SEE &amp; CIE[Direct attainment] and attainments from events [indirect]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655B08-40F8-4578-B7AB-352F468DB3F1}"/>
              </a:ext>
            </a:extLst>
          </p:cNvPr>
          <p:cNvSpPr/>
          <p:nvPr/>
        </p:nvSpPr>
        <p:spPr>
          <a:xfrm>
            <a:off x="206278" y="304694"/>
            <a:ext cx="11779443" cy="477888"/>
          </a:xfrm>
          <a:prstGeom prst="rect">
            <a:avLst/>
          </a:prstGeom>
          <a:noFill/>
        </p:spPr>
        <p:txBody>
          <a:bodyPr lIns="107506" tIns="53753" rIns="107506" bIns="53753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Policies followed In Teaching learning Process  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99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15C28A-81AB-4C10-B1A9-5822DF82086B}"/>
              </a:ext>
            </a:extLst>
          </p:cNvPr>
          <p:cNvSpPr/>
          <p:nvPr/>
        </p:nvSpPr>
        <p:spPr>
          <a:xfrm>
            <a:off x="-897256" y="0"/>
            <a:ext cx="11521717" cy="662554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  <a:cs typeface="Andalus" panose="02020603050405020304" pitchFamily="18" charset="-78"/>
              </a:rPr>
              <a:t>Quality of internal Assessment Question papers</a:t>
            </a:r>
          </a:p>
          <a:p>
            <a:pPr algn="r"/>
            <a:endParaRPr lang="en-US" dirty="0">
              <a:latin typeface="Arial Black" panose="020B0A040201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D0E36C-E69B-4567-ADC2-4F1D7624BE7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28" y="675432"/>
            <a:ext cx="6485206" cy="613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F567F5A-267D-4C9D-BF62-73ADF11C9194}"/>
              </a:ext>
            </a:extLst>
          </p:cNvPr>
          <p:cNvSpPr txBox="1"/>
          <p:nvPr/>
        </p:nvSpPr>
        <p:spPr>
          <a:xfrm>
            <a:off x="7474634" y="469776"/>
            <a:ext cx="3942940" cy="385555"/>
          </a:xfrm>
          <a:prstGeom prst="rect">
            <a:avLst/>
          </a:prstGeom>
          <a:noFill/>
        </p:spPr>
        <p:txBody>
          <a:bodyPr wrap="none" lIns="107506" tIns="53753" rIns="107506" bIns="53753" rtlCol="0">
            <a:spAutoFit/>
          </a:bodyPr>
          <a:lstStyle/>
          <a:p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IA QP 2019-20 Even semester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079" y="855331"/>
            <a:ext cx="4210050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65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58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07A426-4FA9-422B-81D3-E653BD292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62" y="136525"/>
            <a:ext cx="9774011" cy="62198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3628" y="227461"/>
            <a:ext cx="3277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Process to Identify and Support weak students</a:t>
            </a:r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28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7" name="Flowchart: Alternate Process 113">
            <a:extLst>
              <a:ext uri="{FF2B5EF4-FFF2-40B4-BE49-F238E27FC236}">
                <a16:creationId xmlns:a16="http://schemas.microsoft.com/office/drawing/2014/main" id="{C45A9DA8-21ED-4569-9EA5-FBFDD2160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0001" y="471465"/>
            <a:ext cx="3778958" cy="497563"/>
          </a:xfrm>
          <a:prstGeom prst="flowChartAlternateProcess">
            <a:avLst/>
          </a:prstGeom>
          <a:ln w="28575">
            <a:solidFill>
              <a:schemeClr val="tx1"/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1075060" fontAlgn="base">
              <a:spcBef>
                <a:spcPct val="0"/>
              </a:spcBef>
              <a:spcAft>
                <a:spcPts val="1176"/>
              </a:spcAft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 Black" panose="020B0A04020102020204" pitchFamily="34" charset="0"/>
                <a:cs typeface="Arial" pitchFamily="34" charset="0"/>
              </a:rPr>
              <a:t>Conduction of 1</a:t>
            </a:r>
            <a:r>
              <a:rPr kumimoji="0" lang="en-US" sz="1600" b="1" i="0" u="none" strike="noStrike" cap="none" normalizeH="0" baseline="30000" dirty="0">
                <a:ln>
                  <a:noFill/>
                </a:ln>
                <a:solidFill>
                  <a:schemeClr val="tx2"/>
                </a:solidFill>
                <a:effectLst/>
                <a:latin typeface="Arial Black" panose="020B0A04020102020204" pitchFamily="34" charset="0"/>
                <a:cs typeface="Arial" pitchFamily="34" charset="0"/>
              </a:rPr>
              <a:t>st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 Black" panose="020B0A04020102020204" pitchFamily="34" charset="0"/>
                <a:cs typeface="Arial" pitchFamily="34" charset="0"/>
              </a:rPr>
              <a:t> CIE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3A6005-03CD-4B33-835A-A63884776A48}"/>
              </a:ext>
            </a:extLst>
          </p:cNvPr>
          <p:cNvSpPr txBox="1"/>
          <p:nvPr/>
        </p:nvSpPr>
        <p:spPr>
          <a:xfrm>
            <a:off x="240186" y="361858"/>
            <a:ext cx="30768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Process to Identify </a:t>
            </a:r>
          </a:p>
          <a:p>
            <a:pPr algn="ctr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and encourage bright students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114">
            <a:extLst>
              <a:ext uri="{FF2B5EF4-FFF2-40B4-BE49-F238E27FC236}">
                <a16:creationId xmlns:a16="http://schemas.microsoft.com/office/drawing/2014/main" id="{30E647B4-AA3C-4A09-BAFE-19372DB99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4774" y="1220717"/>
            <a:ext cx="6453452" cy="562354"/>
          </a:xfrm>
          <a:prstGeom prst="rect">
            <a:avLst/>
          </a:prstGeom>
          <a:ln w="28575">
            <a:solidFill>
              <a:schemeClr val="tx1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1075060" fontAlgn="base">
              <a:spcBef>
                <a:spcPct val="0"/>
              </a:spcBef>
              <a:spcAft>
                <a:spcPts val="1176"/>
              </a:spcAft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 Black" panose="020B0A04020102020204" pitchFamily="34" charset="0"/>
                <a:cs typeface="Arial" pitchFamily="34" charset="0"/>
              </a:rPr>
              <a:t>Analysis of the marks scored after 1</a:t>
            </a:r>
            <a:r>
              <a:rPr kumimoji="0" lang="en-US" sz="1600" b="1" i="0" u="none" strike="noStrike" cap="none" normalizeH="0" baseline="30000" dirty="0">
                <a:ln>
                  <a:noFill/>
                </a:ln>
                <a:solidFill>
                  <a:schemeClr val="tx2"/>
                </a:solidFill>
                <a:effectLst/>
                <a:latin typeface="Arial Black" panose="020B0A04020102020204" pitchFamily="34" charset="0"/>
                <a:cs typeface="Arial" pitchFamily="34" charset="0"/>
              </a:rPr>
              <a:t>st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 Black" panose="020B0A04020102020204" pitchFamily="34" charset="0"/>
                <a:cs typeface="Arial" pitchFamily="34" charset="0"/>
              </a:rPr>
              <a:t> CIE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10" name="Rectangle 115">
            <a:extLst>
              <a:ext uri="{FF2B5EF4-FFF2-40B4-BE49-F238E27FC236}">
                <a16:creationId xmlns:a16="http://schemas.microsoft.com/office/drawing/2014/main" id="{AAA18484-C2D6-4574-A08F-8908893FEE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2337" y="2136099"/>
            <a:ext cx="6465889" cy="1071546"/>
          </a:xfrm>
          <a:prstGeom prst="rect">
            <a:avLst/>
          </a:prstGeom>
          <a:ln w="28575">
            <a:solidFill>
              <a:schemeClr val="tx1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1075060" fontAlgn="base">
              <a:spcBef>
                <a:spcPct val="0"/>
              </a:spcBef>
              <a:spcAft>
                <a:spcPts val="1176"/>
              </a:spcAft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 Black" panose="020B0A04020102020204" pitchFamily="34" charset="0"/>
                <a:cs typeface="Arial" pitchFamily="34" charset="0"/>
              </a:rPr>
              <a:t>Course Owners Prepares a list of students who have scored more than 50% of the marks in 1</a:t>
            </a:r>
            <a:r>
              <a:rPr kumimoji="0" lang="en-US" sz="1600" b="1" i="0" u="none" strike="noStrike" cap="none" normalizeH="0" baseline="30000" dirty="0">
                <a:ln>
                  <a:noFill/>
                </a:ln>
                <a:solidFill>
                  <a:schemeClr val="tx2"/>
                </a:solidFill>
                <a:effectLst/>
                <a:latin typeface="Arial Black" panose="020B0A04020102020204" pitchFamily="34" charset="0"/>
                <a:cs typeface="Arial" pitchFamily="34" charset="0"/>
              </a:rPr>
              <a:t>st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 Black" panose="020B0A04020102020204" pitchFamily="34" charset="0"/>
                <a:cs typeface="Arial" pitchFamily="34" charset="0"/>
              </a:rPr>
              <a:t>CIE and identify them as Bright students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B14F134A-B508-4395-8C07-D3E14E232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523" y="4931776"/>
            <a:ext cx="4942424" cy="89643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28575">
            <a:solidFill>
              <a:schemeClr val="tx1"/>
            </a:solidFill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1075060" fontAlgn="base">
              <a:spcBef>
                <a:spcPct val="0"/>
              </a:spcBef>
              <a:spcAft>
                <a:spcPts val="1176"/>
              </a:spcAft>
            </a:pPr>
            <a:r>
              <a:rPr lang="en-US" sz="1600" b="1" dirty="0">
                <a:solidFill>
                  <a:schemeClr val="bg1"/>
                </a:solidFill>
                <a:latin typeface="Arial Black" panose="020B0A04020102020204" pitchFamily="34" charset="0"/>
                <a:cs typeface="Arial" pitchFamily="34" charset="0"/>
              </a:rPr>
              <a:t>Top two students from each class are identified and suitably awarded with certificates, cash prize at Institute level</a:t>
            </a:r>
            <a:endParaRPr lang="en-US" sz="1600" dirty="0">
              <a:solidFill>
                <a:schemeClr val="bg1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12" name="Rectangle 122">
            <a:extLst>
              <a:ext uri="{FF2B5EF4-FFF2-40B4-BE49-F238E27FC236}">
                <a16:creationId xmlns:a16="http://schemas.microsoft.com/office/drawing/2014/main" id="{E2AD730B-7AB9-4644-AD0B-64877DF9D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5724" y="3656008"/>
            <a:ext cx="6472502" cy="756727"/>
          </a:xfrm>
          <a:prstGeom prst="rect">
            <a:avLst/>
          </a:prstGeom>
          <a:ln w="28575">
            <a:solidFill>
              <a:schemeClr val="tx1"/>
            </a:solidFill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1075060" fontAlgn="base">
              <a:spcBef>
                <a:spcPct val="0"/>
              </a:spcBef>
              <a:spcAft>
                <a:spcPts val="1176"/>
              </a:spcAft>
            </a:pPr>
            <a:endParaRPr kumimoji="0" lang="en-IN" sz="5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 Black" panose="020B0A04020102020204" pitchFamily="34" charset="0"/>
              <a:cs typeface="Arial" pitchFamily="34" charset="0"/>
            </a:endParaRPr>
          </a:p>
          <a:p>
            <a:pPr algn="ctr" defTabSz="1075060" fontAlgn="base">
              <a:spcBef>
                <a:spcPct val="0"/>
              </a:spcBef>
              <a:spcAft>
                <a:spcPts val="1176"/>
              </a:spcAft>
            </a:pPr>
            <a:r>
              <a:rPr kumimoji="0" lang="en-IN" sz="1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 Black" panose="020B0A04020102020204" pitchFamily="34" charset="0"/>
                <a:cs typeface="Arial" pitchFamily="34" charset="0"/>
              </a:rPr>
              <a:t>Encouraged </a:t>
            </a:r>
            <a:r>
              <a:rPr kumimoji="0" lang="en-IN" sz="1600" b="1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 Black" panose="020B0A04020102020204" pitchFamily="34" charset="0"/>
                <a:cs typeface="Arial" pitchFamily="34" charset="0"/>
              </a:rPr>
              <a:t>to aim for Academic Excellence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13" name="Rectangle 112">
            <a:extLst>
              <a:ext uri="{FF2B5EF4-FFF2-40B4-BE49-F238E27FC236}">
                <a16:creationId xmlns:a16="http://schemas.microsoft.com/office/drawing/2014/main" id="{E39520B0-A675-44ED-A7F0-C05974764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611" y="4931776"/>
            <a:ext cx="4942424" cy="896431"/>
          </a:xfrm>
          <a:prstGeom prst="rect">
            <a:avLst/>
          </a:prstGeom>
          <a:solidFill>
            <a:schemeClr val="accent4">
              <a:lumMod val="50000"/>
            </a:schemeClr>
          </a:solidFill>
          <a:ln w="28575">
            <a:solidFill>
              <a:schemeClr val="tx1"/>
            </a:solidFill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1075060" fontAlgn="base">
              <a:spcBef>
                <a:spcPct val="0"/>
              </a:spcBef>
              <a:spcAft>
                <a:spcPts val="1176"/>
              </a:spcAft>
            </a:pPr>
            <a:r>
              <a:rPr lang="en-US" sz="1600" b="1" dirty="0">
                <a:solidFill>
                  <a:schemeClr val="bg1"/>
                </a:solidFill>
                <a:latin typeface="Arial Black" panose="020B0A04020102020204" pitchFamily="34" charset="0"/>
                <a:cs typeface="Arial" pitchFamily="34" charset="0"/>
              </a:rPr>
              <a:t>Students are encouraged to participate in various coding competitions (Hackathons) and are guided to publish technical papers</a:t>
            </a:r>
            <a:endParaRPr lang="en-US" sz="1600" dirty="0">
              <a:solidFill>
                <a:schemeClr val="bg1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cxnSp>
        <p:nvCxnSpPr>
          <p:cNvPr id="14" name="Straight Arrow Connector 116">
            <a:extLst>
              <a:ext uri="{FF2B5EF4-FFF2-40B4-BE49-F238E27FC236}">
                <a16:creationId xmlns:a16="http://schemas.microsoft.com/office/drawing/2014/main" id="{ADDFBC8D-B8FE-4529-8185-ED88B72781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85085" y="969028"/>
            <a:ext cx="12618" cy="251689"/>
          </a:xfrm>
          <a:prstGeom prst="straightConnector1">
            <a:avLst/>
          </a:prstGeom>
          <a:ln w="38100"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17">
            <a:extLst>
              <a:ext uri="{FF2B5EF4-FFF2-40B4-BE49-F238E27FC236}">
                <a16:creationId xmlns:a16="http://schemas.microsoft.com/office/drawing/2014/main" id="{02CD83CA-9637-48D2-8077-E5D7F5725B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82045" y="1783071"/>
            <a:ext cx="935" cy="353029"/>
          </a:xfrm>
          <a:prstGeom prst="straightConnector1">
            <a:avLst/>
          </a:prstGeom>
          <a:ln w="38100"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18">
            <a:extLst>
              <a:ext uri="{FF2B5EF4-FFF2-40B4-BE49-F238E27FC236}">
                <a16:creationId xmlns:a16="http://schemas.microsoft.com/office/drawing/2014/main" id="{4142E5D8-29B1-4DF6-8661-E22802E7203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70828" y="3207646"/>
            <a:ext cx="935" cy="454369"/>
          </a:xfrm>
          <a:prstGeom prst="straightConnector1">
            <a:avLst/>
          </a:prstGeom>
          <a:ln w="38100"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AutoShape 100">
            <a:extLst>
              <a:ext uri="{FF2B5EF4-FFF2-40B4-BE49-F238E27FC236}">
                <a16:creationId xmlns:a16="http://schemas.microsoft.com/office/drawing/2014/main" id="{78198147-7D3D-46FE-8CE1-A11EC98C25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5724" y="4621918"/>
            <a:ext cx="5658622" cy="0"/>
          </a:xfrm>
          <a:prstGeom prst="straightConnector1">
            <a:avLst/>
          </a:prstGeom>
          <a:ln w="38100"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AutoShape 101">
            <a:extLst>
              <a:ext uri="{FF2B5EF4-FFF2-40B4-BE49-F238E27FC236}">
                <a16:creationId xmlns:a16="http://schemas.microsoft.com/office/drawing/2014/main" id="{54DDDABA-24F7-4B21-B0A3-A597DFB2DD6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4774" y="4621918"/>
            <a:ext cx="0" cy="309857"/>
          </a:xfrm>
          <a:prstGeom prst="straightConnector1">
            <a:avLst/>
          </a:prstGeom>
          <a:ln w="38100"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AutoShape 102">
            <a:extLst>
              <a:ext uri="{FF2B5EF4-FFF2-40B4-BE49-F238E27FC236}">
                <a16:creationId xmlns:a16="http://schemas.microsoft.com/office/drawing/2014/main" id="{48A685A7-7881-4A7B-9D92-732C305F320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15771" y="4621918"/>
            <a:ext cx="0" cy="309857"/>
          </a:xfrm>
          <a:prstGeom prst="straightConnector1">
            <a:avLst/>
          </a:prstGeom>
          <a:ln w="38100"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4D10309-C599-430F-80C1-145FB33845C8}"/>
              </a:ext>
            </a:extLst>
          </p:cNvPr>
          <p:cNvCxnSpPr/>
          <p:nvPr/>
        </p:nvCxnSpPr>
        <p:spPr>
          <a:xfrm>
            <a:off x="5470828" y="4403633"/>
            <a:ext cx="0" cy="2182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689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D4B3-43F1-423A-80B6-39DBD97BFFFF}" type="datetime5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9-Dec-21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Department of Electronics &amp; Communication </a:t>
            </a:r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Engg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.</a:t>
            </a:r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24123" y="3427672"/>
            <a:ext cx="2133600" cy="365125"/>
          </a:xfrm>
        </p:spPr>
        <p:txBody>
          <a:bodyPr/>
          <a:lstStyle/>
          <a:p>
            <a:fld id="{A4AE3FDD-9F0C-49DE-BB9B-575F440D300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60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221502" y="996931"/>
            <a:ext cx="6489168" cy="852552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b="1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informed to form the project </a:t>
            </a:r>
            <a:r>
              <a:rPr lang="en-US" sz="1600" b="1" dirty="0" smtClean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groups, select </a:t>
            </a:r>
            <a:r>
              <a:rPr lang="en-US" sz="1600" b="1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project </a:t>
            </a:r>
            <a:r>
              <a:rPr lang="en-US" sz="1600" b="1" dirty="0" smtClean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 and preference of guides  based on domain and guide’s expertise  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707690" y="4149537"/>
            <a:ext cx="637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Arial Black" panose="020B0A04020102020204" pitchFamily="34" charset="0"/>
              </a:rPr>
              <a:t>Yes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2024123" y="86615"/>
            <a:ext cx="7498563" cy="6706780"/>
            <a:chOff x="6549" y="-167437"/>
            <a:chExt cx="7676914" cy="6689704"/>
          </a:xfrm>
        </p:grpSpPr>
        <p:cxnSp>
          <p:nvCxnSpPr>
            <p:cNvPr id="39" name="Straight Arrow Connector 38"/>
            <p:cNvCxnSpPr/>
            <p:nvPr/>
          </p:nvCxnSpPr>
          <p:spPr>
            <a:xfrm>
              <a:off x="1449586" y="1699340"/>
              <a:ext cx="35556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51" name="Group 50"/>
            <p:cNvGrpSpPr/>
            <p:nvPr/>
          </p:nvGrpSpPr>
          <p:grpSpPr>
            <a:xfrm>
              <a:off x="6549" y="-167437"/>
              <a:ext cx="7676914" cy="6689704"/>
              <a:chOff x="0" y="-167437"/>
              <a:chExt cx="7676914" cy="6689704"/>
            </a:xfrm>
          </p:grpSpPr>
          <p:grpSp>
            <p:nvGrpSpPr>
              <p:cNvPr id="45" name="Group 44"/>
              <p:cNvGrpSpPr/>
              <p:nvPr/>
            </p:nvGrpSpPr>
            <p:grpSpPr>
              <a:xfrm>
                <a:off x="0" y="-167437"/>
                <a:ext cx="7676914" cy="6689704"/>
                <a:chOff x="0" y="-167437"/>
                <a:chExt cx="7676914" cy="6689704"/>
              </a:xfrm>
            </p:grpSpPr>
            <p:grpSp>
              <p:nvGrpSpPr>
                <p:cNvPr id="44" name="Group 43"/>
                <p:cNvGrpSpPr/>
                <p:nvPr/>
              </p:nvGrpSpPr>
              <p:grpSpPr>
                <a:xfrm>
                  <a:off x="0" y="1562180"/>
                  <a:ext cx="7283478" cy="4960087"/>
                  <a:chOff x="0" y="1562180"/>
                  <a:chExt cx="7283478" cy="4960087"/>
                </a:xfrm>
              </p:grpSpPr>
              <p:sp>
                <p:nvSpPr>
                  <p:cNvPr id="15" name="Rounded Rectangle 14"/>
                  <p:cNvSpPr/>
                  <p:nvPr/>
                </p:nvSpPr>
                <p:spPr>
                  <a:xfrm>
                    <a:off x="0" y="2936101"/>
                    <a:ext cx="2886075" cy="921123"/>
                  </a:xfrm>
                  <a:prstGeom prst="roundRect">
                    <a:avLst/>
                  </a:prstGeom>
                  <a:solidFill>
                    <a:schemeClr val="accent5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n-US" sz="1600" b="1" dirty="0">
                        <a:solidFill>
                          <a:prstClr val="white"/>
                        </a:solidFill>
                        <a:effectLst>
                          <a:outerShdw blurRad="38100" dist="19050" dir="2700000" algn="tl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a:t>Students are informed to refine the project topic &amp; resubmit the </a:t>
                    </a:r>
                    <a:r>
                      <a:rPr lang="en-US" sz="1600" b="1" dirty="0" smtClean="0">
                        <a:solidFill>
                          <a:prstClr val="white"/>
                        </a:solidFill>
                        <a:effectLst>
                          <a:outerShdw blurRad="38100" dist="19050" dir="2700000" algn="tl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a:t>abstract</a:t>
                    </a:r>
                    <a:endParaRPr lang="en-US" sz="1600" b="1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" name="Rounded Rectangle 8"/>
                  <p:cNvSpPr/>
                  <p:nvPr/>
                </p:nvSpPr>
                <p:spPr>
                  <a:xfrm>
                    <a:off x="2696366" y="1823142"/>
                    <a:ext cx="4569622" cy="559333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n-US" sz="1600" b="1" dirty="0" smtClean="0">
                        <a:solidFill>
                          <a:prstClr val="white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a:t>Guides are allotted to batches &amp; abstract is submitted to the Project coordinator</a:t>
                    </a:r>
                    <a:endParaRPr lang="en-US" sz="1600" b="1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" name="Flowchart: Decision 10"/>
                  <p:cNvSpPr/>
                  <p:nvPr/>
                </p:nvSpPr>
                <p:spPr>
                  <a:xfrm>
                    <a:off x="3266910" y="2813010"/>
                    <a:ext cx="3388613" cy="1399535"/>
                  </a:xfrm>
                  <a:prstGeom prst="flowChartDecision">
                    <a:avLst/>
                  </a:prstGeom>
                  <a:solidFill>
                    <a:schemeClr val="accent2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n-US" sz="1400" b="1" dirty="0" smtClean="0">
                        <a:solidFill>
                          <a:prstClr val="white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a:t>In 0</a:t>
                    </a:r>
                    <a:r>
                      <a:rPr lang="en-US" sz="1400" b="1" baseline="30000" dirty="0" smtClean="0">
                        <a:solidFill>
                          <a:prstClr val="white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a:t>th</a:t>
                    </a:r>
                    <a:r>
                      <a:rPr lang="en-US" sz="1400" b="1" dirty="0" smtClean="0">
                        <a:solidFill>
                          <a:prstClr val="white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a:t> review project idea  is presented, approved ?</a:t>
                    </a:r>
                    <a:endParaRPr lang="en-US" sz="1400" b="1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" name="Rounded Rectangle 11"/>
                  <p:cNvSpPr/>
                  <p:nvPr/>
                </p:nvSpPr>
                <p:spPr>
                  <a:xfrm>
                    <a:off x="2640567" y="4387853"/>
                    <a:ext cx="4556619" cy="1061451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endParaRPr lang="en-US" sz="1600" b="1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" name="Rounded Rectangle 13"/>
                  <p:cNvSpPr/>
                  <p:nvPr/>
                </p:nvSpPr>
                <p:spPr>
                  <a:xfrm>
                    <a:off x="2696365" y="5718671"/>
                    <a:ext cx="4587113" cy="803596"/>
                  </a:xfrm>
                  <a:prstGeom prst="roundRect">
                    <a:avLst/>
                  </a:prstGeom>
                  <a:solidFill>
                    <a:schemeClr val="bg2">
                      <a:lumMod val="5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n-US" sz="1600" b="1" dirty="0">
                        <a:solidFill>
                          <a:prstClr val="white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a:t>Consolidated marks is sent to University after the approval from the </a:t>
                    </a:r>
                    <a:r>
                      <a:rPr lang="en-US" sz="1600" b="1" dirty="0" err="1">
                        <a:solidFill>
                          <a:prstClr val="white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a:t>HoD</a:t>
                    </a:r>
                    <a:r>
                      <a:rPr lang="en-US" sz="1600" b="1" dirty="0">
                        <a:solidFill>
                          <a:prstClr val="white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a:t> &amp;  Principal</a:t>
                    </a:r>
                  </a:p>
                </p:txBody>
              </p:sp>
              <p:cxnSp>
                <p:nvCxnSpPr>
                  <p:cNvPr id="23" name="Straight Arrow Connector 22"/>
                  <p:cNvCxnSpPr>
                    <a:stCxn id="9" idx="2"/>
                    <a:endCxn id="11" idx="0"/>
                  </p:cNvCxnSpPr>
                  <p:nvPr/>
                </p:nvCxnSpPr>
                <p:spPr>
                  <a:xfrm flipH="1">
                    <a:off x="4961216" y="2382475"/>
                    <a:ext cx="19960" cy="430535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Arrow Connector 23"/>
                  <p:cNvCxnSpPr/>
                  <p:nvPr/>
                </p:nvCxnSpPr>
                <p:spPr>
                  <a:xfrm>
                    <a:off x="4981176" y="1562180"/>
                    <a:ext cx="0" cy="27432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Straight Arrow Connector 26"/>
                  <p:cNvCxnSpPr/>
                  <p:nvPr/>
                </p:nvCxnSpPr>
                <p:spPr>
                  <a:xfrm flipH="1">
                    <a:off x="4953880" y="4212544"/>
                    <a:ext cx="0" cy="18288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Straight Arrow Connector 34"/>
                  <p:cNvCxnSpPr/>
                  <p:nvPr/>
                </p:nvCxnSpPr>
                <p:spPr>
                  <a:xfrm flipH="1">
                    <a:off x="2817457" y="3512778"/>
                    <a:ext cx="449453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4" name="Rounded Rectangle 53"/>
                <p:cNvSpPr/>
                <p:nvPr/>
              </p:nvSpPr>
              <p:spPr>
                <a:xfrm>
                  <a:off x="1334731" y="-167437"/>
                  <a:ext cx="6342183" cy="709458"/>
                </a:xfrm>
                <a:prstGeom prst="roundRect">
                  <a:avLst/>
                </a:prstGeom>
                <a:solidFill>
                  <a:schemeClr val="bg2">
                    <a:lumMod val="5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sz="1600" b="1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Area of specialization of the faculty </a:t>
                  </a:r>
                  <a:r>
                    <a:rPr lang="en-US" sz="1600" b="1" dirty="0" smtClean="0">
                      <a:solidFill>
                        <a:prstClr val="white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is shared with students  </a:t>
                  </a:r>
                  <a:endParaRPr lang="en-US" sz="1600" b="1" dirty="0">
                    <a:solidFill>
                      <a:prstClr val="white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0" name="TextBox 49"/>
              <p:cNvSpPr txBox="1"/>
              <p:nvPr/>
            </p:nvSpPr>
            <p:spPr>
              <a:xfrm>
                <a:off x="3266908" y="2936101"/>
                <a:ext cx="543543" cy="3683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prstClr val="black"/>
                    </a:solidFill>
                    <a:latin typeface="Arial Black" panose="020B0A04020102020204" pitchFamily="34" charset="0"/>
                  </a:rPr>
                  <a:t>No</a:t>
                </a:r>
              </a:p>
            </p:txBody>
          </p:sp>
        </p:grpSp>
      </p:grpSp>
      <p:sp>
        <p:nvSpPr>
          <p:cNvPr id="61" name="Rectangle 60"/>
          <p:cNvSpPr/>
          <p:nvPr/>
        </p:nvSpPr>
        <p:spPr>
          <a:xfrm>
            <a:off x="112542" y="271206"/>
            <a:ext cx="310896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latin typeface="Arial Black" panose="020B0A04020102020204" pitchFamily="34" charset="0"/>
                <a:cs typeface="Arial" pitchFamily="34" charset="0"/>
              </a:rPr>
              <a:t>Identification of projects, allocation methodology and Evaluation</a:t>
            </a:r>
          </a:p>
        </p:txBody>
      </p:sp>
      <p:cxnSp>
        <p:nvCxnSpPr>
          <p:cNvPr id="3" name="Straight Connector 2"/>
          <p:cNvCxnSpPr>
            <a:stCxn id="15" idx="0"/>
          </p:cNvCxnSpPr>
          <p:nvPr/>
        </p:nvCxnSpPr>
        <p:spPr>
          <a:xfrm flipV="1">
            <a:off x="3433636" y="1958156"/>
            <a:ext cx="1" cy="1239919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4134760" y="4570696"/>
            <a:ext cx="5387926" cy="1087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b="1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Project progress is monitored &amp; </a:t>
            </a:r>
            <a:endParaRPr lang="en-US" sz="1600" b="1" dirty="0" smtClean="0">
              <a:solidFill>
                <a:prstClr val="white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evaluated further in 3 reviews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 Guide and evaluators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Straight Arrow Connector 56"/>
          <p:cNvCxnSpPr>
            <a:stCxn id="12" idx="2"/>
          </p:cNvCxnSpPr>
          <p:nvPr/>
        </p:nvCxnSpPr>
        <p:spPr>
          <a:xfrm flipH="1">
            <a:off x="6828723" y="5717693"/>
            <a:ext cx="1" cy="2874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6863687" y="800705"/>
            <a:ext cx="0" cy="1833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475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A2219AE5-7C67-4731-A6B4-CF53D80C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84" y="50800"/>
            <a:ext cx="11971231" cy="839788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ea typeface="Times New Roman" panose="02020603050405020304" pitchFamily="18" charset="0"/>
              </a:rPr>
              <a:t/>
            </a: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ea typeface="Times New Roman" panose="02020603050405020304" pitchFamily="18" charset="0"/>
              </a:rPr>
            </a:b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Assessment Tools used for CO Attainment Calculation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ea typeface="Times New Roman" panose="02020603050405020304" pitchFamily="18" charset="0"/>
              </a:rPr>
              <a:t/>
            </a:r>
            <a:b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ea typeface="Times New Roman" panose="02020603050405020304" pitchFamily="18" charset="0"/>
              </a:rPr>
            </a:br>
            <a:endParaRPr lang="en-US" sz="2800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90" y="659745"/>
            <a:ext cx="11757819" cy="562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4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9-Dec-21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9" name="Group 7">
            <a:extLst>
              <a:ext uri="{FF2B5EF4-FFF2-40B4-BE49-F238E27FC236}">
                <a16:creationId xmlns:a16="http://schemas.microsoft.com/office/drawing/2014/main" id="{39939C4F-5E36-4A51-A5E6-9A79A9DCA3F7}"/>
              </a:ext>
            </a:extLst>
          </p:cNvPr>
          <p:cNvGrpSpPr>
            <a:grpSpLocks/>
          </p:cNvGrpSpPr>
          <p:nvPr/>
        </p:nvGrpSpPr>
        <p:grpSpPr bwMode="auto">
          <a:xfrm>
            <a:off x="3586501" y="437530"/>
            <a:ext cx="5022406" cy="5800045"/>
            <a:chOff x="17775" y="-3793"/>
            <a:chExt cx="26980" cy="74820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837811C-08FA-4E3F-B177-CBDD1C523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85" y="-3793"/>
              <a:ext cx="26760" cy="8425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n-IN" sz="1400" b="1" dirty="0">
                  <a:solidFill>
                    <a:prstClr val="black"/>
                  </a:solidFill>
                  <a:latin typeface="Arial Black" pitchFamily="34" charset="0"/>
                  <a:ea typeface="Century Gothic"/>
                  <a:cs typeface="Times New Roman"/>
                </a:rPr>
                <a:t>Faculty fills &amp; submits the appraisal form for  academic year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2DC9EED-0DF2-45E4-B3A6-05CB07B07FD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775" y="4793"/>
              <a:ext cx="0" cy="3499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headEnd/>
              <a:tailEnd type="arrow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8CDE9F6-844A-46CD-9E02-9DB26B0C17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49" y="8292"/>
              <a:ext cx="26760" cy="11416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15000"/>
                </a:lnSpc>
              </a:pPr>
              <a:endParaRPr lang="en-IN" sz="1400" b="1" dirty="0" smtClean="0">
                <a:solidFill>
                  <a:prstClr val="black"/>
                </a:solidFill>
                <a:latin typeface="Arial Black" pitchFamily="34" charset="0"/>
                <a:ea typeface="Century Gothic"/>
                <a:cs typeface="Times New Roman"/>
              </a:endParaRPr>
            </a:p>
            <a:p>
              <a:pPr algn="ctr">
                <a:lnSpc>
                  <a:spcPct val="115000"/>
                </a:lnSpc>
              </a:pPr>
              <a:r>
                <a:rPr lang="en-IN" sz="1400" b="1" dirty="0" smtClean="0">
                  <a:solidFill>
                    <a:prstClr val="black"/>
                  </a:solidFill>
                  <a:latin typeface="Arial Black" pitchFamily="34" charset="0"/>
                  <a:ea typeface="Century Gothic"/>
                  <a:cs typeface="Times New Roman"/>
                </a:rPr>
                <a:t>HOD </a:t>
              </a:r>
              <a:r>
                <a:rPr lang="en-IN" sz="1400" b="1" dirty="0">
                  <a:solidFill>
                    <a:prstClr val="black"/>
                  </a:solidFill>
                  <a:latin typeface="Arial Black" pitchFamily="34" charset="0"/>
                  <a:ea typeface="Century Gothic"/>
                  <a:cs typeface="Times New Roman"/>
                </a:rPr>
                <a:t>reviews the self-appraisal </a:t>
              </a:r>
              <a:r>
                <a:rPr lang="en-IN" sz="1400" b="1" dirty="0" smtClean="0">
                  <a:solidFill>
                    <a:prstClr val="black"/>
                  </a:solidFill>
                  <a:latin typeface="Arial Black" pitchFamily="34" charset="0"/>
                  <a:ea typeface="Century Gothic"/>
                  <a:cs typeface="Times New Roman"/>
                </a:rPr>
                <a:t>forms &amp; discusses and forwards </a:t>
              </a:r>
              <a:r>
                <a:rPr lang="en-IN" sz="1400" b="1" dirty="0">
                  <a:solidFill>
                    <a:prstClr val="black"/>
                  </a:solidFill>
                  <a:latin typeface="Arial Black" pitchFamily="34" charset="0"/>
                  <a:ea typeface="Century Gothic"/>
                  <a:cs typeface="Times New Roman"/>
                </a:rPr>
                <a:t>the same to the Head of the </a:t>
              </a:r>
              <a:r>
                <a:rPr lang="en-IN" sz="1400" b="1" dirty="0" smtClean="0">
                  <a:solidFill>
                    <a:prstClr val="black"/>
                  </a:solidFill>
                  <a:latin typeface="Arial Black" pitchFamily="34" charset="0"/>
                  <a:ea typeface="Century Gothic"/>
                  <a:cs typeface="Times New Roman"/>
                </a:rPr>
                <a:t>Institution for comments</a:t>
              </a:r>
              <a:endParaRPr lang="en-IN" sz="1400" b="1" dirty="0">
                <a:solidFill>
                  <a:prstClr val="black"/>
                </a:solidFill>
                <a:latin typeface="Arial Black" pitchFamily="34" charset="0"/>
                <a:ea typeface="Century Gothic"/>
                <a:cs typeface="Times New Roman"/>
              </a:endParaRPr>
            </a:p>
            <a:p>
              <a:pPr algn="ctr">
                <a:lnSpc>
                  <a:spcPct val="115000"/>
                </a:lnSpc>
              </a:pPr>
              <a:endParaRPr lang="en-IN" sz="1400" b="1" dirty="0">
                <a:solidFill>
                  <a:prstClr val="black"/>
                </a:solidFill>
                <a:latin typeface="Arial Black" pitchFamily="34" charset="0"/>
                <a:ea typeface="Century Gothic"/>
                <a:cs typeface="Times New Roman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4F74CA9-922B-432E-A6E5-0378CF1735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75" y="23120"/>
              <a:ext cx="26980" cy="11279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n-IN" sz="1400" b="1" dirty="0">
                  <a:solidFill>
                    <a:prstClr val="black"/>
                  </a:solidFill>
                  <a:latin typeface="Arial Black" pitchFamily="34" charset="0"/>
                  <a:ea typeface="Century Gothic"/>
                  <a:cs typeface="Times New Roman"/>
                </a:rPr>
                <a:t>Head of the institution writes the remarks &amp; forwards to </a:t>
              </a:r>
              <a:r>
                <a:rPr lang="en-IN" sz="1400" b="1" dirty="0" smtClean="0">
                  <a:solidFill>
                    <a:prstClr val="black"/>
                  </a:solidFill>
                  <a:latin typeface="Arial Black" pitchFamily="34" charset="0"/>
                  <a:ea typeface="Century Gothic"/>
                  <a:cs typeface="Times New Roman"/>
                </a:rPr>
                <a:t>further review to committee </a:t>
              </a:r>
              <a:endParaRPr lang="en-IN" sz="1400" b="1" dirty="0">
                <a:solidFill>
                  <a:prstClr val="black"/>
                </a:solidFill>
                <a:latin typeface="Arial Black" pitchFamily="34" charset="0"/>
                <a:ea typeface="Century Gothic"/>
                <a:cs typeface="Times New Roman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4A78189-9CBF-4FA9-AD74-D6873927DC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75" y="37807"/>
              <a:ext cx="26980" cy="11188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n-IN" sz="1400" b="1" dirty="0">
                  <a:solidFill>
                    <a:prstClr val="black"/>
                  </a:solidFill>
                  <a:latin typeface="Arial Black" pitchFamily="34" charset="0"/>
                  <a:ea typeface="Century Gothic"/>
                  <a:cs typeface="Times New Roman"/>
                </a:rPr>
                <a:t>Committee members </a:t>
              </a:r>
              <a:r>
                <a:rPr lang="en-IN" sz="1400" b="1" dirty="0" smtClean="0">
                  <a:solidFill>
                    <a:prstClr val="black"/>
                  </a:solidFill>
                  <a:latin typeface="Arial Black" pitchFamily="34" charset="0"/>
                  <a:ea typeface="Century Gothic"/>
                  <a:cs typeface="Times New Roman"/>
                </a:rPr>
                <a:t>comprising of chairman, AAB, Principal &amp; HOD will </a:t>
              </a:r>
              <a:r>
                <a:rPr lang="en-IN" sz="1400" b="1" dirty="0">
                  <a:solidFill>
                    <a:prstClr val="black"/>
                  </a:solidFill>
                  <a:latin typeface="Arial Black" pitchFamily="34" charset="0"/>
                  <a:ea typeface="Century Gothic"/>
                  <a:cs typeface="Times New Roman"/>
                </a:rPr>
                <a:t>evaluate and write review comments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1DFE5E85-D52D-47A4-9DBA-7AEFA20EFCE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775" y="19708"/>
              <a:ext cx="0" cy="3499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headEnd/>
              <a:tailEnd type="arrow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BFAEA48-CDCD-4CEE-A050-8497AAE096C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556" y="34308"/>
              <a:ext cx="0" cy="3499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headEnd/>
              <a:tailEnd type="arrow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AD40FB9-4183-4EF2-8A9B-18D42DE5CF9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127" y="49388"/>
              <a:ext cx="0" cy="3499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headEnd/>
              <a:tailEnd type="arrow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72C752E-8E59-434F-AE99-DBAF4A70CF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11" y="52887"/>
              <a:ext cx="22104" cy="1814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n-IN" sz="1400" b="1" dirty="0" smtClean="0">
                  <a:solidFill>
                    <a:prstClr val="black"/>
                  </a:solidFill>
                  <a:latin typeface="Arial Black" pitchFamily="34" charset="0"/>
                  <a:ea typeface="Century Gothic"/>
                  <a:cs typeface="Times New Roman"/>
                </a:rPr>
                <a:t>Committee recommends required action (if any)</a:t>
              </a:r>
              <a:endParaRPr lang="en-IN" sz="1400" b="1" dirty="0">
                <a:solidFill>
                  <a:prstClr val="black"/>
                </a:solidFill>
                <a:latin typeface="Arial Black" pitchFamily="34" charset="0"/>
                <a:ea typeface="Century Gothic"/>
                <a:cs typeface="Times New Roman"/>
              </a:endParaRPr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2685BF34-1536-4376-B3B9-0A8803ADA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587" y="75699"/>
            <a:ext cx="10901597" cy="50405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IN" sz="2000" b="1" dirty="0">
                <a:latin typeface="Arial Black" pitchFamily="34" charset="0"/>
              </a:rPr>
              <a:t>Faculty Performance Appraisal and Development System (FPADS)</a:t>
            </a:r>
          </a:p>
        </p:txBody>
      </p:sp>
      <p:sp>
        <p:nvSpPr>
          <p:cNvPr id="16" name="Flowchart: Alternate Process 15">
            <a:extLst>
              <a:ext uri="{FF2B5EF4-FFF2-40B4-BE49-F238E27FC236}">
                <a16:creationId xmlns:a16="http://schemas.microsoft.com/office/drawing/2014/main" id="{0444B850-515A-47E6-8F81-D87035413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047" y="4948954"/>
            <a:ext cx="2014424" cy="516562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-IN" sz="1600" b="1" dirty="0">
                <a:latin typeface="+mj-lt"/>
                <a:ea typeface="Century Gothic"/>
                <a:cs typeface="Times New Roman"/>
              </a:rPr>
              <a:t>Results obtained is 100%</a:t>
            </a:r>
          </a:p>
        </p:txBody>
      </p:sp>
      <p:sp>
        <p:nvSpPr>
          <p:cNvPr id="18" name="Flowchart: Alternate Process 17">
            <a:extLst>
              <a:ext uri="{FF2B5EF4-FFF2-40B4-BE49-F238E27FC236}">
                <a16:creationId xmlns:a16="http://schemas.microsoft.com/office/drawing/2014/main" id="{575CA209-E207-4669-9AAD-2917DC29D6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832" y="5850347"/>
            <a:ext cx="2014424" cy="421399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-IN" sz="1300" b="1" dirty="0">
                <a:latin typeface="+mj-lt"/>
                <a:ea typeface="Century Gothic"/>
                <a:cs typeface="Times New Roman"/>
              </a:rPr>
              <a:t>Certificate  of Appreciation</a:t>
            </a:r>
          </a:p>
        </p:txBody>
      </p:sp>
      <p:sp>
        <p:nvSpPr>
          <p:cNvPr id="20" name="Flowchart: Alternate Process 19">
            <a:extLst>
              <a:ext uri="{FF2B5EF4-FFF2-40B4-BE49-F238E27FC236}">
                <a16:creationId xmlns:a16="http://schemas.microsoft.com/office/drawing/2014/main" id="{5AA6680F-4B8A-4A0B-A3DC-7EC00A4B9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8881" y="4581981"/>
            <a:ext cx="2614919" cy="612370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tx1"/>
            </a:solidFill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1176"/>
              </a:spcAft>
            </a:pPr>
            <a:endParaRPr lang="en-IN" sz="1100" b="1" dirty="0">
              <a:latin typeface="+mj-lt"/>
              <a:ea typeface="Century Gothic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en-IN" sz="1600" b="1" dirty="0" smtClean="0">
                <a:ea typeface="Century Gothic"/>
                <a:cs typeface="Times New Roman"/>
              </a:rPr>
              <a:t>Overall performance </a:t>
            </a:r>
            <a:r>
              <a:rPr lang="en-IN" sz="1600" b="1" dirty="0">
                <a:ea typeface="Century Gothic"/>
                <a:cs typeface="Times New Roman"/>
              </a:rPr>
              <a:t>Rating</a:t>
            </a:r>
            <a:endParaRPr lang="en-IN" sz="2000" b="1" dirty="0">
              <a:ea typeface="Century Gothic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en-IN" sz="1600" b="1" dirty="0">
                <a:ea typeface="Century Gothic"/>
                <a:cs typeface="Times New Roman"/>
              </a:rPr>
              <a:t>&lt; 80%</a:t>
            </a:r>
            <a:endParaRPr lang="en-IN" sz="2000" b="1" dirty="0">
              <a:ea typeface="Century Gothic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176"/>
              </a:spcAft>
            </a:pPr>
            <a:r>
              <a:rPr lang="en-IN" sz="1100" b="1" dirty="0">
                <a:latin typeface="+mj-lt"/>
                <a:ea typeface="Century Gothic"/>
                <a:cs typeface="Times New Roman"/>
              </a:rPr>
              <a:t> </a:t>
            </a:r>
            <a:endParaRPr lang="en-IN" sz="1300" b="1" dirty="0">
              <a:latin typeface="+mj-lt"/>
              <a:ea typeface="Century Gothic"/>
              <a:cs typeface="Times New Roman"/>
            </a:endParaRPr>
          </a:p>
        </p:txBody>
      </p:sp>
      <p:sp>
        <p:nvSpPr>
          <p:cNvPr id="21" name="Flowchart: Alternate Process 20">
            <a:extLst>
              <a:ext uri="{FF2B5EF4-FFF2-40B4-BE49-F238E27FC236}">
                <a16:creationId xmlns:a16="http://schemas.microsoft.com/office/drawing/2014/main" id="{4D8A1A35-57EA-4EF7-A994-0E3763188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3159" y="5458886"/>
            <a:ext cx="2567722" cy="484422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tx1"/>
            </a:solidFill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-IN" sz="1600" b="1" dirty="0" smtClean="0">
                <a:latin typeface="Arial Black" panose="020B0A04020102020204" pitchFamily="34" charset="0"/>
                <a:ea typeface="Century Gothic"/>
                <a:cs typeface="Times New Roman"/>
              </a:rPr>
              <a:t>Advised to improve</a:t>
            </a:r>
            <a:endParaRPr lang="en-IN" sz="1600" b="1" dirty="0">
              <a:latin typeface="Arial Black" panose="020B0A04020102020204" pitchFamily="34" charset="0"/>
              <a:ea typeface="Century Gothic"/>
              <a:cs typeface="Times New Roman"/>
            </a:endParaRPr>
          </a:p>
        </p:txBody>
      </p:sp>
      <p:sp>
        <p:nvSpPr>
          <p:cNvPr id="25" name="Flowchart: Alternate Process 24">
            <a:extLst>
              <a:ext uri="{FF2B5EF4-FFF2-40B4-BE49-F238E27FC236}">
                <a16:creationId xmlns:a16="http://schemas.microsoft.com/office/drawing/2014/main" id="{83E2C933-1349-408C-A048-A476C4F82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3006" y="6174914"/>
            <a:ext cx="3350178" cy="421399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tx1"/>
            </a:solidFill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15000"/>
              </a:lnSpc>
            </a:pPr>
            <a:endParaRPr lang="en-IN" sz="1100" b="1" dirty="0">
              <a:latin typeface="+mj-lt"/>
              <a:ea typeface="Century Gothic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en-IN" sz="1300" b="1" dirty="0">
                <a:latin typeface="+mj-lt"/>
                <a:ea typeface="Century Gothic"/>
                <a:cs typeface="Times New Roman"/>
              </a:rPr>
              <a:t>HOD Suggests action plan to the faculty member</a:t>
            </a:r>
            <a:endParaRPr lang="en-IN" sz="1900" b="1" dirty="0">
              <a:latin typeface="+mj-lt"/>
              <a:ea typeface="Century Gothic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en-IN" sz="1200" b="1" dirty="0">
                <a:latin typeface="+mj-lt"/>
                <a:ea typeface="Century Gothic"/>
                <a:cs typeface="Times New Roman"/>
              </a:rPr>
              <a:t> </a:t>
            </a:r>
            <a:endParaRPr lang="en-IN" sz="1300" b="1" dirty="0">
              <a:latin typeface="+mj-lt"/>
              <a:ea typeface="Century Gothic"/>
              <a:cs typeface="Times New Roman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DFE5E85-D52D-47A4-9DBA-7AEFA20EFCE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103259" y="5534469"/>
            <a:ext cx="0" cy="271242"/>
          </a:xfrm>
          <a:prstGeom prst="straightConnector1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  <a:headEnd/>
            <a:tailEnd type="arrow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DFE5E85-D52D-47A4-9DBA-7AEFA20EFCE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037020" y="5194351"/>
            <a:ext cx="0" cy="271242"/>
          </a:xfrm>
          <a:prstGeom prst="straightConnector1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  <a:headEnd/>
            <a:tailEnd type="arrow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AD40FB9-4183-4EF2-8A9B-18D42DE5CF9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057289" y="5925425"/>
            <a:ext cx="0" cy="271242"/>
          </a:xfrm>
          <a:prstGeom prst="straightConnector1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  <a:headEnd/>
            <a:tailEnd type="arrow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AD40FB9-4183-4EF2-8A9B-18D42DE5CF90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3110472" y="5189698"/>
            <a:ext cx="692560" cy="4653"/>
          </a:xfrm>
          <a:prstGeom prst="straightConnector1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  <a:headEnd/>
            <a:tailEnd type="arrow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AD40FB9-4183-4EF2-8A9B-18D42DE5CF9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988171" y="4948954"/>
            <a:ext cx="745357" cy="19145"/>
          </a:xfrm>
          <a:prstGeom prst="straightConnector1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  <a:headEnd/>
            <a:tailEnd type="arrow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58657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087CD3-84A4-4FE2-A572-38DEC175C8AE}"/>
              </a:ext>
            </a:extLst>
          </p:cNvPr>
          <p:cNvSpPr/>
          <p:nvPr/>
        </p:nvSpPr>
        <p:spPr>
          <a:xfrm>
            <a:off x="400012" y="-73337"/>
            <a:ext cx="9874103" cy="724109"/>
          </a:xfrm>
          <a:prstGeom prst="rect">
            <a:avLst/>
          </a:prstGeom>
        </p:spPr>
        <p:txBody>
          <a:bodyPr wrap="square" lIns="107506" tIns="53753" rIns="107506" bIns="53753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Academic Audit Conduct Mechanism 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endParaRPr lang="en-US" sz="2000" b="1" dirty="0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4" y="319089"/>
            <a:ext cx="10753044" cy="5955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6048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25748" y="136522"/>
            <a:ext cx="86656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Black" panose="020B0A04020102020204" pitchFamily="34" charset="0"/>
                <a:ea typeface="+mj-ea"/>
                <a:cs typeface="+mj-cs"/>
              </a:rPr>
              <a:t>Internal/External Academic Audit Process</a:t>
            </a:r>
            <a:endParaRPr lang="en-US" sz="2800" b="1" dirty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Arial Black" panose="020B0A04020102020204" pitchFamily="34" charset="0"/>
              <a:ea typeface="+mj-ea"/>
              <a:cs typeface="+mj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077203" y="6356354"/>
            <a:ext cx="2133600" cy="365125"/>
          </a:xfrm>
        </p:spPr>
        <p:txBody>
          <a:bodyPr/>
          <a:lstStyle/>
          <a:p>
            <a:fld id="{A4AE3FDD-9F0C-49DE-BB9B-575F440D3001}" type="slidenum">
              <a:rPr lang="en-IN" b="1" smtClean="0">
                <a:solidFill>
                  <a:prstClr val="black"/>
                </a:solidFill>
              </a:rPr>
              <a:pPr/>
              <a:t>64</a:t>
            </a:fld>
            <a:endParaRPr lang="en-IN" b="1" dirty="0">
              <a:solidFill>
                <a:prstClr val="black"/>
              </a:solidFill>
            </a:endParaRPr>
          </a:p>
        </p:txBody>
      </p:sp>
      <p:grpSp>
        <p:nvGrpSpPr>
          <p:cNvPr id="2" name="Group 32"/>
          <p:cNvGrpSpPr/>
          <p:nvPr/>
        </p:nvGrpSpPr>
        <p:grpSpPr>
          <a:xfrm>
            <a:off x="2385273" y="777292"/>
            <a:ext cx="7198405" cy="5847206"/>
            <a:chOff x="881757" y="775311"/>
            <a:chExt cx="7369617" cy="5832318"/>
          </a:xfrm>
        </p:grpSpPr>
        <p:sp>
          <p:nvSpPr>
            <p:cNvPr id="34" name="Flowchart: Process 33"/>
            <p:cNvSpPr/>
            <p:nvPr/>
          </p:nvSpPr>
          <p:spPr>
            <a:xfrm>
              <a:off x="3352796" y="3951512"/>
              <a:ext cx="2286000" cy="444337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Outcomes of Audit</a:t>
              </a:r>
            </a:p>
          </p:txBody>
        </p:sp>
        <p:sp>
          <p:nvSpPr>
            <p:cNvPr id="35" name="Flowchart: Process 34"/>
            <p:cNvSpPr/>
            <p:nvPr/>
          </p:nvSpPr>
          <p:spPr>
            <a:xfrm>
              <a:off x="881757" y="5344884"/>
              <a:ext cx="1970313" cy="488769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Audit observations for Approval</a:t>
              </a:r>
            </a:p>
          </p:txBody>
        </p:sp>
        <p:sp>
          <p:nvSpPr>
            <p:cNvPr id="36" name="Flowchart: Process 35"/>
            <p:cNvSpPr/>
            <p:nvPr/>
          </p:nvSpPr>
          <p:spPr>
            <a:xfrm>
              <a:off x="6117775" y="5344884"/>
              <a:ext cx="2133599" cy="488769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Approval for Implementation</a:t>
              </a:r>
            </a:p>
          </p:txBody>
        </p:sp>
        <p:sp>
          <p:nvSpPr>
            <p:cNvPr id="37" name="Flowchart: Process 36"/>
            <p:cNvSpPr/>
            <p:nvPr/>
          </p:nvSpPr>
          <p:spPr bwMode="auto">
            <a:xfrm>
              <a:off x="1328006" y="3145974"/>
              <a:ext cx="2318722" cy="388792"/>
            </a:xfrm>
            <a:prstGeom prst="flowChartProcess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  <a:latin typeface="Arial Black" panose="020B0A04020102020204" pitchFamily="34" charset="0"/>
                </a:rPr>
                <a:t>External Audit</a:t>
              </a:r>
            </a:p>
          </p:txBody>
        </p:sp>
        <p:sp>
          <p:nvSpPr>
            <p:cNvPr id="38" name="Flowchart: Terminator 37"/>
            <p:cNvSpPr/>
            <p:nvPr/>
          </p:nvSpPr>
          <p:spPr bwMode="auto">
            <a:xfrm>
              <a:off x="1066802" y="775311"/>
              <a:ext cx="3080658" cy="2108114"/>
            </a:xfrm>
            <a:prstGeom prst="flowChartTerminato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513064" indent="-285036">
                <a:defRPr/>
              </a:pPr>
              <a:r>
                <a:rPr lang="en-US" sz="1200" b="1" dirty="0">
                  <a:solidFill>
                    <a:prstClr val="black"/>
                  </a:solidFill>
                  <a:latin typeface="Arial Black" panose="020B0A04020102020204" pitchFamily="34" charset="0"/>
                  <a:ea typeface="Times New Roman" panose="02020603050405020304" pitchFamily="18" charset="0"/>
                </a:rPr>
                <a:t>Verification of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200" b="1" dirty="0">
                  <a:solidFill>
                    <a:prstClr val="black"/>
                  </a:solidFill>
                  <a:latin typeface="Arial Black" panose="020B0A04020102020204" pitchFamily="34" charset="0"/>
                  <a:ea typeface="Times New Roman" panose="02020603050405020304" pitchFamily="18" charset="0"/>
                </a:rPr>
                <a:t> Sample Course File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200" b="1" dirty="0">
                  <a:solidFill>
                    <a:prstClr val="black"/>
                  </a:solidFill>
                  <a:latin typeface="Arial Black" panose="020B0A04020102020204" pitchFamily="34" charset="0"/>
                  <a:ea typeface="Times New Roman" panose="02020603050405020304" pitchFamily="18" charset="0"/>
                </a:rPr>
                <a:t>Students Attendance Record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200" b="1" dirty="0">
                  <a:solidFill>
                    <a:prstClr val="black"/>
                  </a:solidFill>
                  <a:latin typeface="Arial Black" panose="020B0A04020102020204" pitchFamily="34" charset="0"/>
                  <a:ea typeface="Times New Roman" panose="02020603050405020304" pitchFamily="18" charset="0"/>
                </a:rPr>
                <a:t>Sample Blue Book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200" b="1" dirty="0">
                  <a:solidFill>
                    <a:prstClr val="black"/>
                  </a:solidFill>
                  <a:latin typeface="Arial Black" panose="020B0A04020102020204" pitchFamily="34" charset="0"/>
                  <a:ea typeface="Times New Roman" panose="02020603050405020304" pitchFamily="18" charset="0"/>
                </a:rPr>
                <a:t> Faculty Feed back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200" b="1" dirty="0">
                  <a:solidFill>
                    <a:prstClr val="black"/>
                  </a:solidFill>
                  <a:latin typeface="Arial Black" panose="020B0A04020102020204" pitchFamily="34" charset="0"/>
                  <a:ea typeface="Times New Roman" panose="02020603050405020304" pitchFamily="18" charset="0"/>
                </a:rPr>
                <a:t> Result Analysis File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200" b="1" dirty="0">
                  <a:solidFill>
                    <a:prstClr val="black"/>
                  </a:solidFill>
                  <a:latin typeface="Arial Black" panose="020B0A04020102020204" pitchFamily="34" charset="0"/>
                  <a:ea typeface="Times New Roman" panose="02020603050405020304" pitchFamily="18" charset="0"/>
                </a:rPr>
                <a:t> Mentoring process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200" b="1" dirty="0">
                  <a:solidFill>
                    <a:prstClr val="black"/>
                  </a:solidFill>
                  <a:latin typeface="Arial Black" panose="020B0A04020102020204" pitchFamily="34" charset="0"/>
                  <a:ea typeface="Times New Roman" panose="02020603050405020304" pitchFamily="18" charset="0"/>
                </a:rPr>
                <a:t> Class committee details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200" b="1" dirty="0">
                  <a:solidFill>
                    <a:prstClr val="black"/>
                  </a:solidFill>
                  <a:latin typeface="Arial Black" panose="020B0A04020102020204" pitchFamily="34" charset="0"/>
                  <a:ea typeface="Times New Roman" panose="02020603050405020304" pitchFamily="18" charset="0"/>
                </a:rPr>
                <a:t> Internal Audit Proof</a:t>
              </a:r>
            </a:p>
          </p:txBody>
        </p:sp>
        <p:sp>
          <p:nvSpPr>
            <p:cNvPr id="39" name="Flowchart: Terminator 38"/>
            <p:cNvSpPr/>
            <p:nvPr/>
          </p:nvSpPr>
          <p:spPr bwMode="auto">
            <a:xfrm>
              <a:off x="5791202" y="1578426"/>
              <a:ext cx="2166256" cy="877561"/>
            </a:xfrm>
            <a:prstGeom prst="flowChartTerminato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513064" indent="-285036">
                <a:defRPr/>
              </a:pPr>
              <a:r>
                <a:rPr lang="en-US" sz="1200" b="1" dirty="0">
                  <a:solidFill>
                    <a:prstClr val="black"/>
                  </a:solidFill>
                  <a:latin typeface="Arial Black" panose="020B0A04020102020204" pitchFamily="34" charset="0"/>
                  <a:ea typeface="Times New Roman" panose="02020603050405020304" pitchFamily="18" charset="0"/>
                </a:rPr>
                <a:t>Verification of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200" b="1" dirty="0">
                  <a:solidFill>
                    <a:prstClr val="black"/>
                  </a:solidFill>
                  <a:latin typeface="Arial Black" panose="020B0A04020102020204" pitchFamily="34" charset="0"/>
                  <a:ea typeface="Times New Roman" panose="02020603050405020304" pitchFamily="18" charset="0"/>
                </a:rPr>
                <a:t> Course Files</a:t>
              </a:r>
            </a:p>
            <a:p>
              <a:pPr marL="513064" indent="-285036">
                <a:buFont typeface="Arial" panose="020B0604020202020204" pitchFamily="34" charset="0"/>
                <a:buChar char="•"/>
                <a:defRPr/>
              </a:pPr>
              <a:r>
                <a:rPr lang="en-US" sz="1200" b="1" dirty="0">
                  <a:solidFill>
                    <a:prstClr val="black"/>
                  </a:solidFill>
                  <a:latin typeface="Arial Black" panose="020B0A04020102020204" pitchFamily="34" charset="0"/>
                  <a:ea typeface="Times New Roman" panose="02020603050405020304" pitchFamily="18" charset="0"/>
                </a:rPr>
                <a:t>Personal Files</a:t>
              </a:r>
            </a:p>
          </p:txBody>
        </p:sp>
        <p:sp>
          <p:nvSpPr>
            <p:cNvPr id="40" name="Flowchart: Terminator 39"/>
            <p:cNvSpPr/>
            <p:nvPr/>
          </p:nvSpPr>
          <p:spPr bwMode="auto">
            <a:xfrm>
              <a:off x="3254833" y="4659084"/>
              <a:ext cx="2362199" cy="642259"/>
            </a:xfrm>
            <a:prstGeom prst="flowChartTerminato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  <a:latin typeface="Arial Black" panose="020B0A04020102020204" pitchFamily="34" charset="0"/>
                </a:rPr>
                <a:t>Department Advisory Committee (DAC)</a:t>
              </a:r>
            </a:p>
          </p:txBody>
        </p:sp>
        <p:sp>
          <p:nvSpPr>
            <p:cNvPr id="41" name="Flowchart: Terminator 40"/>
            <p:cNvSpPr/>
            <p:nvPr/>
          </p:nvSpPr>
          <p:spPr bwMode="auto">
            <a:xfrm>
              <a:off x="3287492" y="6034998"/>
              <a:ext cx="2166256" cy="572631"/>
            </a:xfrm>
            <a:prstGeom prst="flowChartTerminato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  <a:latin typeface="Arial Black" panose="020B0A04020102020204" pitchFamily="34" charset="0"/>
                </a:rPr>
                <a:t>Program Assessment Committee (PAC)</a:t>
              </a:r>
            </a:p>
          </p:txBody>
        </p:sp>
        <p:sp>
          <p:nvSpPr>
            <p:cNvPr id="42" name="Flowchart: Process 41"/>
            <p:cNvSpPr/>
            <p:nvPr/>
          </p:nvSpPr>
          <p:spPr bwMode="auto">
            <a:xfrm>
              <a:off x="5758479" y="3113316"/>
              <a:ext cx="2318722" cy="433225"/>
            </a:xfrm>
            <a:prstGeom prst="flowChartProcess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  <a:latin typeface="Arial Black" panose="020B0A04020102020204" pitchFamily="34" charset="0"/>
                </a:rPr>
                <a:t>Internal Audit</a:t>
              </a:r>
            </a:p>
          </p:txBody>
        </p:sp>
        <p:cxnSp>
          <p:nvCxnSpPr>
            <p:cNvPr id="43" name="Straight Arrow Connector 42"/>
            <p:cNvCxnSpPr/>
            <p:nvPr/>
          </p:nvCxnSpPr>
          <p:spPr bwMode="auto">
            <a:xfrm flipH="1">
              <a:off x="1759141" y="5000482"/>
              <a:ext cx="1626" cy="34044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endCxn id="42" idx="0"/>
            </p:cNvCxnSpPr>
            <p:nvPr/>
          </p:nvCxnSpPr>
          <p:spPr bwMode="auto">
            <a:xfrm flipH="1">
              <a:off x="6917840" y="2433828"/>
              <a:ext cx="10279" cy="67948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 bwMode="auto">
            <a:xfrm rot="16200000" flipH="1">
              <a:off x="2308567" y="3006035"/>
              <a:ext cx="309746" cy="574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endCxn id="40" idx="0"/>
            </p:cNvCxnSpPr>
            <p:nvPr/>
          </p:nvCxnSpPr>
          <p:spPr bwMode="auto">
            <a:xfrm rot="16200000" flipH="1">
              <a:off x="4291712" y="4514863"/>
              <a:ext cx="279088" cy="93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 bwMode="auto">
            <a:xfrm rot="16200000" flipV="1">
              <a:off x="2117534" y="3852123"/>
              <a:ext cx="680755" cy="5312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 bwMode="auto">
            <a:xfrm flipV="1">
              <a:off x="2460567" y="4173877"/>
              <a:ext cx="873740" cy="1019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 bwMode="auto">
            <a:xfrm rot="5400000" flipH="1" flipV="1">
              <a:off x="6600866" y="3846353"/>
              <a:ext cx="658588" cy="576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 bwMode="auto">
            <a:xfrm rot="10800000" flipV="1">
              <a:off x="5636030" y="4167446"/>
              <a:ext cx="1302326" cy="554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 bwMode="auto">
            <a:xfrm flipV="1">
              <a:off x="1740362" y="4993178"/>
              <a:ext cx="1507144" cy="176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 bwMode="auto">
            <a:xfrm rot="5400000" flipH="1" flipV="1">
              <a:off x="6946675" y="5156666"/>
              <a:ext cx="343587" cy="554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 bwMode="auto">
            <a:xfrm flipV="1">
              <a:off x="5622407" y="4990407"/>
              <a:ext cx="1507144" cy="176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 bwMode="auto">
            <a:xfrm rot="16200000" flipV="1">
              <a:off x="1488539" y="6082706"/>
              <a:ext cx="506187" cy="19166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 bwMode="auto">
            <a:xfrm flipV="1">
              <a:off x="1745673" y="6332416"/>
              <a:ext cx="1535987" cy="1850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 bwMode="auto">
            <a:xfrm rot="16200000" flipV="1">
              <a:off x="6888487" y="6073836"/>
              <a:ext cx="495986" cy="277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 bwMode="auto">
            <a:xfrm flipV="1">
              <a:off x="5458923" y="6306589"/>
              <a:ext cx="1673397" cy="7312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73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B2BE-9DC0-4653-BE3B-6A7BB14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1C62-2869-47CC-979D-651BF2B63C7A}" type="datetime5">
              <a:rPr lang="en-US" smtClean="0"/>
              <a:pPr/>
              <a:t>9-Dec-21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4FEE-73AD-4A9F-B0E6-DC88E58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8B16-1283-4797-A1B0-14B0FC52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B019-4991-4B21-9B5A-CB93EC904FA2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49DCF4-10DA-48B0-9205-82935408A2E3}"/>
              </a:ext>
            </a:extLst>
          </p:cNvPr>
          <p:cNvSpPr txBox="1"/>
          <p:nvPr/>
        </p:nvSpPr>
        <p:spPr>
          <a:xfrm>
            <a:off x="594868" y="497011"/>
            <a:ext cx="11252365" cy="5863978"/>
          </a:xfrm>
          <a:prstGeom prst="rect">
            <a:avLst/>
          </a:prstGeom>
          <a:noFill/>
        </p:spPr>
        <p:txBody>
          <a:bodyPr wrap="square" lIns="107506" tIns="53753" rIns="107506" bIns="53753" rtlCol="0">
            <a:spAutoFit/>
          </a:bodyPr>
          <a:lstStyle/>
          <a:p>
            <a:pPr marL="403148" indent="-403148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b="1" dirty="0">
                <a:latin typeface="Arial Black" panose="020B0A04020102020204" pitchFamily="34" charset="0"/>
              </a:rPr>
              <a:t>OBE is student centric and Improved learning process.</a:t>
            </a:r>
          </a:p>
          <a:p>
            <a:pPr marL="335956" indent="-335956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2200" b="1" dirty="0">
                <a:latin typeface="Arial Black" panose="020B0A04020102020204" pitchFamily="34" charset="0"/>
              </a:rPr>
              <a:t>It will enhance the  learning opportunities for teachers that reinforce and expand their knowledge </a:t>
            </a:r>
          </a:p>
          <a:p>
            <a:pPr marL="335956" indent="-335956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2200" b="1" dirty="0">
                <a:latin typeface="Arial Black" panose="020B0A04020102020204" pitchFamily="34" charset="0"/>
              </a:rPr>
              <a:t>Increased institutional effectiveness</a:t>
            </a:r>
          </a:p>
          <a:p>
            <a:pPr marL="335956" indent="-335956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2200" b="1" dirty="0">
                <a:latin typeface="Arial Black" panose="020B0A04020102020204" pitchFamily="34" charset="0"/>
              </a:rPr>
              <a:t>Enhanced accountability in Teaching and Learning process</a:t>
            </a:r>
          </a:p>
          <a:p>
            <a:pPr marL="335956" indent="-335956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b="1" dirty="0">
                <a:latin typeface="Arial Black" panose="020B0A04020102020204" pitchFamily="34" charset="0"/>
              </a:rPr>
              <a:t>Quality education</a:t>
            </a:r>
          </a:p>
          <a:p>
            <a:pPr marL="335956" indent="-335956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b="1" dirty="0">
                <a:latin typeface="Arial Black" panose="020B0A04020102020204" pitchFamily="34" charset="0"/>
              </a:rPr>
              <a:t>Development is  measurable &amp; linked </a:t>
            </a:r>
          </a:p>
          <a:p>
            <a:pPr marL="873486" lvl="1" indent="-33595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Arial Black" panose="020B0A04020102020204" pitchFamily="34" charset="0"/>
              </a:rPr>
              <a:t>Program outcomes /course outcomes </a:t>
            </a:r>
          </a:p>
          <a:p>
            <a:pPr marL="873486" lvl="1" indent="-33595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Arial Black" panose="020B0A04020102020204" pitchFamily="34" charset="0"/>
              </a:rPr>
              <a:t>Program Educational Objectives</a:t>
            </a:r>
          </a:p>
          <a:p>
            <a:pPr marL="873486" lvl="1" indent="-33595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Arial Black" panose="020B0A04020102020204" pitchFamily="34" charset="0"/>
              </a:rPr>
              <a:t>Assessment &amp; Evaluation</a:t>
            </a:r>
          </a:p>
          <a:p>
            <a:pPr marL="335956" indent="-335956">
              <a:buFont typeface="Wingdings" panose="05000000000000000000" pitchFamily="2" charset="2"/>
              <a:buChar char="§"/>
              <a:defRPr/>
            </a:pPr>
            <a:r>
              <a:rPr lang="en-US" sz="2200" b="1" dirty="0">
                <a:latin typeface="Arial Black" panose="020B0A04020102020204" pitchFamily="34" charset="0"/>
              </a:rPr>
              <a:t>Teachers' Learning will be a valuable resource for classrooms, Departments, and professional organizations.</a:t>
            </a:r>
            <a:endParaRPr lang="en-IN" sz="2200" b="1" u="sng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90F3BC9-4638-4424-B85C-2EE126F51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10" y="92642"/>
            <a:ext cx="10945216" cy="648072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9071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E4DB0C8-39E9-4512-8386-D85D6BA11585}"/>
              </a:ext>
            </a:extLst>
          </p:cNvPr>
          <p:cNvSpPr/>
          <p:nvPr/>
        </p:nvSpPr>
        <p:spPr>
          <a:xfrm>
            <a:off x="3511916" y="2767281"/>
            <a:ext cx="516816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39621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1637</TotalTime>
  <Words>5589</Words>
  <Application>Microsoft Office PowerPoint</Application>
  <PresentationFormat>Widescreen</PresentationFormat>
  <Paragraphs>1917</Paragraphs>
  <Slides>66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88" baseType="lpstr">
      <vt:lpstr>SimSun</vt:lpstr>
      <vt:lpstr>Andalus</vt:lpstr>
      <vt:lpstr>Arial</vt:lpstr>
      <vt:lpstr>Arial Black</vt:lpstr>
      <vt:lpstr>Arial Rounded MT Bold</vt:lpstr>
      <vt:lpstr>Calibri</vt:lpstr>
      <vt:lpstr>Calibri Light</vt:lpstr>
      <vt:lpstr>Cambria</vt:lpstr>
      <vt:lpstr>Century Gothic</vt:lpstr>
      <vt:lpstr>Times New Roman</vt:lpstr>
      <vt:lpstr>Tunga</vt:lpstr>
      <vt:lpstr>Verdana</vt:lpstr>
      <vt:lpstr>Wingdings</vt:lpstr>
      <vt:lpstr>Wingdings 3</vt:lpstr>
      <vt:lpstr>Office Theme</vt:lpstr>
      <vt:lpstr>2_Office Theme</vt:lpstr>
      <vt:lpstr>3_Office Theme</vt:lpstr>
      <vt:lpstr>4_Office Theme</vt:lpstr>
      <vt:lpstr>1_Office Theme</vt:lpstr>
      <vt:lpstr>7_Office Theme</vt:lpstr>
      <vt:lpstr>Wisp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Department PEO’s and  PSO’s </vt:lpstr>
      <vt:lpstr>PowerPoint Presentation</vt:lpstr>
      <vt:lpstr>PowerPoint Presentation</vt:lpstr>
      <vt:lpstr>PowerPoint Presentation</vt:lpstr>
      <vt:lpstr>    Student’s Projects Details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Faculty Retention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Progress of the Program</vt:lpstr>
      <vt:lpstr>  Outcome Based Education(OBE)  Framework for Outcome Based Education </vt:lpstr>
      <vt:lpstr> Outcome Based Education(OBE) </vt:lpstr>
      <vt:lpstr>PowerPoint Presentation</vt:lpstr>
      <vt:lpstr> Outcome Based Education(OBE)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Assessment Tools used for CO Attainment Calculation </vt:lpstr>
      <vt:lpstr>Faculty Performance Appraisal and Development System (FPADS)</vt:lpstr>
      <vt:lpstr>PowerPoint Presentation</vt:lpstr>
      <vt:lpstr>PowerPoint Presentation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Kumar K</dc:creator>
  <cp:lastModifiedBy>Kushal Kumar</cp:lastModifiedBy>
  <cp:revision>256</cp:revision>
  <dcterms:created xsi:type="dcterms:W3CDTF">2021-12-02T01:23:33Z</dcterms:created>
  <dcterms:modified xsi:type="dcterms:W3CDTF">2021-12-09T12:48:26Z</dcterms:modified>
</cp:coreProperties>
</file>